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59" r:id="rId4"/>
    <p:sldId id="274" r:id="rId5"/>
    <p:sldId id="260" r:id="rId6"/>
    <p:sldId id="268" r:id="rId7"/>
    <p:sldId id="269" r:id="rId8"/>
    <p:sldId id="261" r:id="rId9"/>
    <p:sldId id="273" r:id="rId10"/>
    <p:sldId id="265" r:id="rId11"/>
    <p:sldId id="267" r:id="rId12"/>
    <p:sldId id="276" r:id="rId13"/>
    <p:sldId id="270" r:id="rId14"/>
    <p:sldId id="271" r:id="rId15"/>
    <p:sldId id="264" r:id="rId16"/>
    <p:sldId id="262" r:id="rId17"/>
    <p:sldId id="263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k" initials="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FFCCCC"/>
    <a:srgbClr val="FFCC99"/>
    <a:srgbClr val="00FFFF"/>
    <a:srgbClr val="CCFF99"/>
    <a:srgbClr val="4D2C8A"/>
    <a:srgbClr val="008080"/>
    <a:srgbClr val="000000"/>
    <a:srgbClr val="00A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7" autoAdjust="0"/>
    <p:restoredTop sz="75868" autoAdjust="0"/>
  </p:normalViewPr>
  <p:slideViewPr>
    <p:cSldViewPr>
      <p:cViewPr>
        <p:scale>
          <a:sx n="66" d="100"/>
          <a:sy n="66" d="100"/>
        </p:scale>
        <p:origin x="-1824" y="-19"/>
      </p:cViewPr>
      <p:guideLst>
        <p:guide orient="horz" pos="6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notesViewPr>
    <p:cSldViewPr>
      <p:cViewPr>
        <p:scale>
          <a:sx n="110" d="100"/>
          <a:sy n="110" d="100"/>
        </p:scale>
        <p:origin x="-1901" y="2064"/>
      </p:cViewPr>
      <p:guideLst>
        <p:guide orient="horz" pos="3126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46400" cy="496411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3" y="7"/>
            <a:ext cx="2946400" cy="496411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r">
              <a:defRPr sz="1200"/>
            </a:lvl1pPr>
          </a:lstStyle>
          <a:p>
            <a:fld id="{7C2BB351-4CAE-4DA4-B844-62483EE55FBB}" type="datetimeFigureOut">
              <a:rPr lang="en-AU" smtClean="0"/>
              <a:t>10/10/2014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631"/>
            <a:ext cx="2946400" cy="496410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3" y="9428631"/>
            <a:ext cx="2946400" cy="496410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r">
              <a:defRPr sz="1200"/>
            </a:lvl1pPr>
          </a:lstStyle>
          <a:p>
            <a:fld id="{1F14AB08-9F1E-4997-ABD5-64D33AD667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3321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r">
              <a:defRPr sz="1200"/>
            </a:lvl1pPr>
          </a:lstStyle>
          <a:p>
            <a:fld id="{B70DFD44-E2AF-4CC2-9586-BA33A3F4E5B4}" type="datetimeFigureOut">
              <a:rPr lang="en-AU" smtClean="0"/>
              <a:t>10/10/2014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3" rIns="92428" bIns="46213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9"/>
            <a:ext cx="5438140" cy="4466987"/>
          </a:xfrm>
          <a:prstGeom prst="rect">
            <a:avLst/>
          </a:prstGeom>
        </p:spPr>
        <p:txBody>
          <a:bodyPr vert="horz" lIns="92428" tIns="46213" rIns="92428" bIns="462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6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28586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r">
              <a:defRPr sz="1200"/>
            </a:lvl1pPr>
          </a:lstStyle>
          <a:p>
            <a:fld id="{653D7307-CCBE-47CE-8C20-649F5569D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081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9948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AU" b="0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6367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3714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itchFamily="34" charset="0"/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>
                <a:solidFill>
                  <a:prstClr val="black"/>
                </a:solidFill>
              </a:rPr>
              <a:pPr/>
              <a:t>12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7353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8428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Courier New" pitchFamily="49" charset="0"/>
              <a:buChar char="o"/>
            </a:pPr>
            <a:endParaRPr lang="en-AU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15977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4237" y="772319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AU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AU" dirty="0" smtClean="0"/>
          </a:p>
          <a:p>
            <a:pPr marL="171450" indent="-17145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810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1159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itchFamily="34" charset="0"/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3937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2621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162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smtClean="0">
              <a:ln>
                <a:noFill/>
              </a:ln>
              <a:solidFill>
                <a:srgbClr val="0099FF"/>
              </a:solidFill>
              <a:effectLst/>
              <a:latin typeface="Arial" charset="0"/>
            </a:endParaRPr>
          </a:p>
        </p:txBody>
      </p:sp>
      <p:sp>
        <p:nvSpPr>
          <p:cNvPr id="5386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36970" y="1642650"/>
            <a:ext cx="8642350" cy="1470025"/>
          </a:xfrm>
        </p:spPr>
        <p:txBody>
          <a:bodyPr/>
          <a:lstStyle>
            <a:lvl1pPr algn="ctr">
              <a:defRPr sz="4000" b="1">
                <a:solidFill>
                  <a:srgbClr val="4D2C8A"/>
                </a:solidFill>
              </a:defRPr>
            </a:lvl1pPr>
          </a:lstStyle>
          <a:p>
            <a:pPr lvl="0"/>
            <a:r>
              <a:rPr lang="en-AU" noProof="0" dirty="0" smtClean="0"/>
              <a:t>Click to edit Master title style</a:t>
            </a:r>
          </a:p>
        </p:txBody>
      </p:sp>
      <p:sp>
        <p:nvSpPr>
          <p:cNvPr id="53863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60215" y="3435890"/>
            <a:ext cx="8408266" cy="914400"/>
          </a:xfrm>
        </p:spPr>
        <p:txBody>
          <a:bodyPr/>
          <a:lstStyle>
            <a:lvl1pPr marL="0" indent="0" algn="ctr">
              <a:buFontTx/>
              <a:buNone/>
              <a:defRPr lang="en-AU" sz="3200" smtClean="0">
                <a:solidFill>
                  <a:srgbClr val="4D2C8A"/>
                </a:solidFill>
                <a:effectLst/>
              </a:defRPr>
            </a:lvl1pPr>
          </a:lstStyle>
          <a:p>
            <a:pPr lvl="0"/>
            <a:r>
              <a:rPr lang="en-AU" noProof="0" dirty="0" smtClean="0"/>
              <a:t>Click to edit Master subtitle style</a:t>
            </a:r>
          </a:p>
          <a:p>
            <a:endParaRPr lang="en-AU" sz="1000" kern="1400" dirty="0" smtClean="0">
              <a:solidFill>
                <a:srgbClr val="000000"/>
              </a:solidFill>
              <a:effectLst/>
              <a:latin typeface="Calibri"/>
            </a:endParaRPr>
          </a:p>
          <a:p>
            <a:r>
              <a:rPr lang="en-AU" sz="1000" kern="1400" dirty="0" smtClean="0">
                <a:solidFill>
                  <a:srgbClr val="000000"/>
                </a:solidFill>
                <a:effectLst/>
                <a:latin typeface="Calibri"/>
              </a:rPr>
              <a:t> </a:t>
            </a:r>
          </a:p>
          <a:p>
            <a:pPr lvl="0"/>
            <a:endParaRPr lang="en-AU" noProof="0" dirty="0" smtClean="0"/>
          </a:p>
        </p:txBody>
      </p:sp>
      <p:sp>
        <p:nvSpPr>
          <p:cNvPr id="2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4677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19727"/>
          </a:xfrm>
          <a:prstGeom prst="rect">
            <a:avLst/>
          </a:prstGeom>
        </p:spPr>
      </p:pic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6579326"/>
            <a:ext cx="7696200" cy="228600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AU" dirty="0" smtClean="0">
                <a:solidFill>
                  <a:schemeClr val="bg1"/>
                </a:solidFill>
              </a:rPr>
              <a:t>2013/50992v2 		  </a:t>
            </a:r>
            <a:r>
              <a:rPr lang="en-US" dirty="0" smtClean="0">
                <a:solidFill>
                  <a:srgbClr val="FFFFFF"/>
                </a:solidFill>
                <a:latin typeface="Arial Unicode MS" pitchFamily="34" charset="-128"/>
              </a:rPr>
              <a:t>© 2012 School Curriculum and Standards Authority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22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200"/>
            <a:ext cx="5486400" cy="3508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051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8138" y="1628775"/>
            <a:ext cx="4189412" cy="22272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9950" y="1628775"/>
            <a:ext cx="4189413" cy="22272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38138" y="4008438"/>
            <a:ext cx="4189412" cy="22272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9950" y="4008438"/>
            <a:ext cx="4189413" cy="22272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123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678" y="1828800"/>
            <a:ext cx="8588376" cy="4408488"/>
          </a:xfrm>
        </p:spPr>
        <p:txBody>
          <a:bodyPr/>
          <a:lstStyle/>
          <a:p>
            <a:endParaRPr lang="en-A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3636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3435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6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0241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1361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981200"/>
            <a:ext cx="4189412" cy="42545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950" y="1981200"/>
            <a:ext cx="4189413" cy="42545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2941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244" y="1794442"/>
            <a:ext cx="4050127" cy="7963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871" y="2700128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5452" y="2710067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15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6"/>
          </p:nvPr>
        </p:nvSpPr>
        <p:spPr>
          <a:xfrm>
            <a:off x="4569300" y="1803149"/>
            <a:ext cx="4050127" cy="7963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3252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5284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6882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930" y="1905000"/>
            <a:ext cx="3127583" cy="42211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365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844550"/>
            <a:ext cx="8550275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376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138" y="1628775"/>
            <a:ext cx="853122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19727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smtClean="0">
              <a:ln>
                <a:noFill/>
              </a:ln>
              <a:solidFill>
                <a:srgbClr val="0099FF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74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7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4D2C8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sa.wa.edu.au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Nolene.Harris@scsa.wa.edu.a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7026261" cy="531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970" y="2438400"/>
            <a:ext cx="8642350" cy="1470025"/>
          </a:xfrm>
        </p:spPr>
        <p:txBody>
          <a:bodyPr/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Biology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Webinar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6579326"/>
            <a:ext cx="8991600" cy="278674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AU" dirty="0" smtClean="0">
                <a:solidFill>
                  <a:schemeClr val="bg1"/>
                </a:solidFill>
              </a:rPr>
              <a:t>2014/#####			</a:t>
            </a:r>
            <a:r>
              <a:rPr lang="en-US" dirty="0" smtClean="0">
                <a:solidFill>
                  <a:srgbClr val="FFFFFF"/>
                </a:solidFill>
                <a:latin typeface="Arial Unicode MS" pitchFamily="34" charset="-128"/>
              </a:rPr>
              <a:t>© 2014 School Curriculum and Standards Authority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9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How has the content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cs typeface="Times New Roman"/>
              </a:rPr>
              <a:t>	</a:t>
            </a:r>
            <a:endParaRPr lang="en-AU" dirty="0" smtClean="0">
              <a:cs typeface="Times New Roman"/>
            </a:endParaRPr>
          </a:p>
          <a:p>
            <a:r>
              <a:rPr lang="en-US" dirty="0" smtClean="0"/>
              <a:t>Three </a:t>
            </a:r>
            <a:r>
              <a:rPr lang="en-US" dirty="0"/>
              <a:t>interrelated strands: </a:t>
            </a:r>
            <a:r>
              <a:rPr lang="en-US" i="1" dirty="0"/>
              <a:t>Science Inquiry Skills, Science as a Human Endeavour and Science </a:t>
            </a:r>
            <a:r>
              <a:rPr lang="en-US" i="1" dirty="0" smtClean="0"/>
              <a:t>Understanding</a:t>
            </a:r>
          </a:p>
          <a:p>
            <a:r>
              <a:rPr lang="en-US" dirty="0"/>
              <a:t>The </a:t>
            </a:r>
            <a:r>
              <a:rPr lang="en-US" i="1" dirty="0"/>
              <a:t>Science Inquiry Skills</a:t>
            </a:r>
            <a:r>
              <a:rPr lang="en-US" i="1" dirty="0" smtClean="0"/>
              <a:t> </a:t>
            </a:r>
            <a:r>
              <a:rPr lang="en-US" dirty="0"/>
              <a:t>continue from the Year 7-10 AC </a:t>
            </a:r>
            <a:r>
              <a:rPr lang="en-US" i="1" dirty="0"/>
              <a:t>Science Inquiry Skills</a:t>
            </a:r>
            <a:r>
              <a:rPr lang="en-US" i="1" dirty="0" smtClean="0"/>
              <a:t> </a:t>
            </a:r>
            <a:r>
              <a:rPr lang="en-US" dirty="0"/>
              <a:t>and provide continuity for </a:t>
            </a:r>
            <a:r>
              <a:rPr lang="en-US" dirty="0" smtClean="0"/>
              <a:t>students</a:t>
            </a:r>
            <a:endParaRPr lang="en-US" dirty="0"/>
          </a:p>
          <a:p>
            <a:pPr lvl="0"/>
            <a:r>
              <a:rPr lang="en-AU" dirty="0"/>
              <a:t>Statements broadly correspond to content in Stage 1 and Stage 2 of the WACE </a:t>
            </a:r>
            <a:r>
              <a:rPr lang="en-AU" dirty="0" smtClean="0"/>
              <a:t>course</a:t>
            </a:r>
          </a:p>
          <a:p>
            <a:pPr lvl="0"/>
            <a:r>
              <a:rPr lang="en-AU" dirty="0" smtClean="0"/>
              <a:t>A practical emphasis in teaching the content</a:t>
            </a:r>
            <a:endParaRPr lang="en-AU" dirty="0"/>
          </a:p>
          <a:p>
            <a:endParaRPr lang="en-US" dirty="0"/>
          </a:p>
          <a:p>
            <a:pPr lvl="0"/>
            <a:endParaRPr lang="en-US" dirty="0"/>
          </a:p>
          <a:p>
            <a:endParaRPr lang="en-AU" dirty="0">
              <a:cs typeface="Times New Roman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02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>
                <a:cs typeface="Times New Roman"/>
              </a:rPr>
              <a:t>General Biology content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905000"/>
            <a:ext cx="8531225" cy="4191000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765715"/>
              </p:ext>
            </p:extLst>
          </p:nvPr>
        </p:nvGraphicFramePr>
        <p:xfrm>
          <a:off x="381000" y="1981200"/>
          <a:ext cx="8458200" cy="4031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343400"/>
              </a:tblGrid>
              <a:tr h="43150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 GENERAL Biology 2015-2016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WACE course 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</a:rPr>
                        <a:t>Unit 1: Classification and cell processes</a:t>
                      </a:r>
                      <a:endParaRPr lang="en-A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</a:rPr>
                        <a:t>Ecosystems: biodiversity and sustainability </a:t>
                      </a: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</a:rPr>
                        <a:t>  (</a:t>
                      </a: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</a:rPr>
                        <a:t>Units 1A &amp; 2A)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</a:rPr>
                        <a:t>The functioning organism (Units </a:t>
                      </a: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</a:rPr>
                        <a:t>1A </a:t>
                      </a: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</a:rPr>
                        <a:t>&amp; 2A)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</a:rPr>
                        <a:t>Unit 2: Solving problems to survive</a:t>
                      </a:r>
                      <a:endParaRPr lang="en-A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</a:rPr>
                        <a:t>The functioning organism (Units 1B &amp; 2A)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</a:rPr>
                        <a:t>Unit 3: Reproduction and inheritance</a:t>
                      </a:r>
                      <a:endParaRPr lang="en-A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</a:rPr>
                        <a:t>Continuity of species (Units 1B &amp; 2B)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</a:rPr>
                        <a:t>Unit 4: Ecosystems and eco-issues</a:t>
                      </a:r>
                      <a:endParaRPr lang="en-A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</a:rPr>
                        <a:t>Ecosystems: biodiversity and sustainability (Units </a:t>
                      </a: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</a:rPr>
                        <a:t>1A, 1B, 2A  &amp;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</a:rPr>
                        <a:t>B)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18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pPr algn="ctr"/>
            <a:r>
              <a:rPr lang="en-AU" dirty="0" smtClean="0"/>
              <a:t>How has assessment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3921125"/>
          </a:xfrm>
        </p:spPr>
        <p:txBody>
          <a:bodyPr/>
          <a:lstStyle/>
          <a:p>
            <a:pPr lvl="0"/>
            <a:r>
              <a:rPr lang="en-AU" dirty="0" smtClean="0"/>
              <a:t>Investigation </a:t>
            </a:r>
            <a:r>
              <a:rPr lang="en-AU" dirty="0"/>
              <a:t>title changed to Science Inquiry for consistency with the syllabus content </a:t>
            </a:r>
            <a:endParaRPr lang="en-AU" dirty="0" smtClean="0"/>
          </a:p>
          <a:p>
            <a:pPr lvl="1">
              <a:buFont typeface="Courier New" pitchFamily="49" charset="0"/>
              <a:buChar char="o"/>
            </a:pPr>
            <a:r>
              <a:rPr lang="en-AU" dirty="0" smtClean="0"/>
              <a:t>Science inquiry: practical</a:t>
            </a:r>
          </a:p>
          <a:p>
            <a:pPr lvl="1">
              <a:buFont typeface="Courier New" pitchFamily="49" charset="0"/>
              <a:buChar char="o"/>
            </a:pPr>
            <a:r>
              <a:rPr lang="en-AU" dirty="0" smtClean="0"/>
              <a:t>Science inquiry: investigation.</a:t>
            </a:r>
          </a:p>
          <a:p>
            <a:r>
              <a:rPr lang="en-AU" dirty="0" smtClean="0"/>
              <a:t>Tests </a:t>
            </a:r>
            <a:r>
              <a:rPr lang="en-AU" dirty="0"/>
              <a:t>and examinations </a:t>
            </a:r>
            <a:r>
              <a:rPr lang="en-AU" dirty="0" smtClean="0"/>
              <a:t>replaced by Tests</a:t>
            </a:r>
          </a:p>
          <a:p>
            <a:r>
              <a:rPr lang="en-AU" dirty="0" smtClean="0"/>
              <a:t>Externally set task added in Year 12</a:t>
            </a:r>
          </a:p>
          <a:p>
            <a:pPr lvl="0"/>
            <a:r>
              <a:rPr lang="en-AU" dirty="0"/>
              <a:t>Assessment type weightings are a fixed percentage rather than a </a:t>
            </a:r>
            <a:r>
              <a:rPr lang="en-AU" dirty="0" smtClean="0"/>
              <a:t>range.</a:t>
            </a:r>
          </a:p>
          <a:p>
            <a:r>
              <a:rPr lang="en-AU" dirty="0" smtClean="0"/>
              <a:t>Refined descriptions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893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984250"/>
          </a:xfrm>
        </p:spPr>
        <p:txBody>
          <a:bodyPr/>
          <a:lstStyle/>
          <a:p>
            <a:pPr algn="ctr"/>
            <a:r>
              <a:rPr lang="en-AU" dirty="0"/>
              <a:t>Year 11 </a:t>
            </a:r>
            <a:r>
              <a:rPr lang="en-AU" dirty="0" smtClean="0"/>
              <a:t>General Biology </a:t>
            </a:r>
            <a:br>
              <a:rPr lang="en-AU" dirty="0" smtClean="0"/>
            </a:br>
            <a:r>
              <a:rPr lang="en-AU" dirty="0" smtClean="0"/>
              <a:t>Assessment </a:t>
            </a:r>
            <a:r>
              <a:rPr lang="en-AU" dirty="0"/>
              <a:t>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217947"/>
              </p:ext>
            </p:extLst>
          </p:nvPr>
        </p:nvGraphicFramePr>
        <p:xfrm>
          <a:off x="533399" y="2209800"/>
          <a:ext cx="8153402" cy="3886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7542"/>
                <a:gridCol w="2038620"/>
                <a:gridCol w="2038620"/>
                <a:gridCol w="2038620"/>
              </a:tblGrid>
              <a:tr h="6079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New for 2015/16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 (Stage 1)</a:t>
                      </a:r>
                      <a:endParaRPr lang="en-A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</a:tr>
              <a:tr h="643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Weighting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Weighting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779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Science inquiry</a:t>
                      </a:r>
                      <a:endParaRPr lang="en-A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Investigation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30-40%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077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Extended response</a:t>
                      </a:r>
                      <a:endParaRPr lang="en-A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Extended response 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30-50%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779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Test</a:t>
                      </a:r>
                      <a:endParaRPr lang="en-A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Tests and exams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20-40%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91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984250"/>
          </a:xfrm>
        </p:spPr>
        <p:txBody>
          <a:bodyPr/>
          <a:lstStyle/>
          <a:p>
            <a:pPr algn="ctr"/>
            <a:r>
              <a:rPr lang="en-AU" dirty="0"/>
              <a:t>Year </a:t>
            </a:r>
            <a:r>
              <a:rPr lang="en-AU" dirty="0" smtClean="0"/>
              <a:t>12 General Biology </a:t>
            </a:r>
            <a:br>
              <a:rPr lang="en-AU" dirty="0" smtClean="0"/>
            </a:br>
            <a:r>
              <a:rPr lang="en-AU" dirty="0" smtClean="0"/>
              <a:t>Assessment </a:t>
            </a:r>
            <a:r>
              <a:rPr lang="en-AU" dirty="0"/>
              <a:t>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258446"/>
              </p:ext>
            </p:extLst>
          </p:nvPr>
        </p:nvGraphicFramePr>
        <p:xfrm>
          <a:off x="457200" y="2209800"/>
          <a:ext cx="8229601" cy="3809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6582"/>
                <a:gridCol w="2057673"/>
                <a:gridCol w="2057673"/>
                <a:gridCol w="2057673"/>
              </a:tblGrid>
              <a:tr h="67481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New for 2015/16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 (Stage 2)</a:t>
                      </a:r>
                      <a:endParaRPr lang="en-A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FF"/>
                    </a:solidFill>
                  </a:tcPr>
                </a:tc>
              </a:tr>
              <a:tr h="525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Weighting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Weighting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94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Science inquiry</a:t>
                      </a:r>
                      <a:endParaRPr lang="en-A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30%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Investigation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20-30%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15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Extended response</a:t>
                      </a:r>
                      <a:endParaRPr lang="en-A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Extended response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20-30%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94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Test</a:t>
                      </a:r>
                      <a:endParaRPr lang="en-A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35%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Tests and exams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40-60%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05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Externally set task</a:t>
                      </a:r>
                      <a:endParaRPr lang="en-A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37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What is the role of the EST?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1225" cy="38576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AU" sz="2000" dirty="0" smtClean="0"/>
              <a:t>Purpose - An </a:t>
            </a:r>
            <a:r>
              <a:rPr lang="en-AU" sz="2000" dirty="0"/>
              <a:t>Externally Set Task (EST) process will be introduced for General courses </a:t>
            </a:r>
            <a:r>
              <a:rPr lang="en-AU" sz="2000" dirty="0" smtClean="0"/>
              <a:t>at </a:t>
            </a:r>
            <a:r>
              <a:rPr lang="en-AU" sz="2000" dirty="0"/>
              <a:t>Year </a:t>
            </a:r>
            <a:r>
              <a:rPr lang="en-AU" sz="2000" dirty="0" smtClean="0"/>
              <a:t>12. The </a:t>
            </a:r>
            <a:r>
              <a:rPr lang="en-AU" sz="2000" dirty="0"/>
              <a:t>task will be used for consensus </a:t>
            </a:r>
            <a:r>
              <a:rPr lang="en-AU" sz="2000" dirty="0" smtClean="0"/>
              <a:t>moderation purposes. </a:t>
            </a:r>
          </a:p>
          <a:p>
            <a:pPr>
              <a:spcAft>
                <a:spcPts val="600"/>
              </a:spcAft>
            </a:pPr>
            <a:r>
              <a:rPr lang="en-AU" sz="2000" dirty="0" smtClean="0"/>
              <a:t>On </a:t>
            </a:r>
            <a:r>
              <a:rPr lang="en-AU" sz="2000" dirty="0"/>
              <a:t>a rotation basis, schools will be required to submit marks and a sample of scripts to the Authority for validation of </a:t>
            </a:r>
            <a:r>
              <a:rPr lang="en-AU" sz="2000" dirty="0" smtClean="0"/>
              <a:t>marks.</a:t>
            </a:r>
          </a:p>
          <a:p>
            <a:pPr>
              <a:spcAft>
                <a:spcPts val="600"/>
              </a:spcAft>
            </a:pPr>
            <a:r>
              <a:rPr lang="en-AU" sz="2000" dirty="0" smtClean="0"/>
              <a:t>These processes will inform moderation visits the following year.</a:t>
            </a:r>
          </a:p>
          <a:p>
            <a:pPr>
              <a:spcAft>
                <a:spcPts val="600"/>
              </a:spcAft>
            </a:pPr>
            <a:r>
              <a:rPr lang="en-AU" sz="2000" dirty="0" smtClean="0"/>
              <a:t>Administration – the task will be approximately 60 minutes in duration and be completed individually by students under test conditions.</a:t>
            </a:r>
          </a:p>
          <a:p>
            <a:r>
              <a:rPr lang="en-AU" sz="2000" dirty="0" smtClean="0"/>
              <a:t>Sample - available on the website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57925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1225550"/>
          </a:xfrm>
        </p:spPr>
        <p:txBody>
          <a:bodyPr/>
          <a:lstStyle/>
          <a:p>
            <a:pPr algn="ctr"/>
            <a:r>
              <a:rPr lang="en-AU" dirty="0" smtClean="0"/>
              <a:t>SCSA support materials available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531225" cy="4114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AU" dirty="0" smtClean="0">
                <a:ea typeface="Calibri"/>
                <a:cs typeface="Times New Roman"/>
              </a:rPr>
              <a:t>A range of support materials can be found on the Authority’s website: </a:t>
            </a:r>
            <a:r>
              <a:rPr lang="en-AU" dirty="0">
                <a:hlinkClick r:id="rId3"/>
              </a:rPr>
              <a:t>www.scsa.wa.edu.au</a:t>
            </a:r>
            <a:r>
              <a:rPr lang="en-AU" dirty="0"/>
              <a:t> </a:t>
            </a:r>
            <a:endParaRPr lang="en-AU" dirty="0" smtClean="0"/>
          </a:p>
          <a:p>
            <a:pPr>
              <a:spcAft>
                <a:spcPts val="0"/>
              </a:spcAft>
            </a:pPr>
            <a:r>
              <a:rPr lang="en-AU" dirty="0"/>
              <a:t>Sample examination </a:t>
            </a:r>
            <a:endParaRPr lang="en-AU" dirty="0" smtClean="0"/>
          </a:p>
          <a:p>
            <a:pPr>
              <a:spcAft>
                <a:spcPts val="0"/>
              </a:spcAft>
            </a:pPr>
            <a:r>
              <a:rPr lang="en-AU" dirty="0" smtClean="0"/>
              <a:t>Sample EST</a:t>
            </a:r>
            <a:endParaRPr lang="en-AU" dirty="0"/>
          </a:p>
          <a:p>
            <a:pPr marL="0" indent="0">
              <a:spcAft>
                <a:spcPts val="600"/>
              </a:spcAft>
              <a:buNone/>
            </a:pPr>
            <a:r>
              <a:rPr lang="en-AU" dirty="0" smtClean="0">
                <a:ea typeface="Calibri"/>
                <a:cs typeface="Times New Roman"/>
              </a:rPr>
              <a:t>Year </a:t>
            </a:r>
            <a:r>
              <a:rPr lang="en-AU" dirty="0">
                <a:ea typeface="Calibri"/>
                <a:cs typeface="Times New Roman"/>
              </a:rPr>
              <a:t>11 </a:t>
            </a:r>
            <a:r>
              <a:rPr lang="en-AU" dirty="0" smtClean="0">
                <a:ea typeface="Calibri"/>
                <a:cs typeface="Times New Roman"/>
              </a:rPr>
              <a:t>support materials will be released later </a:t>
            </a:r>
            <a:r>
              <a:rPr lang="en-AU" dirty="0">
                <a:ea typeface="Calibri"/>
                <a:cs typeface="Times New Roman"/>
              </a:rPr>
              <a:t>in </a:t>
            </a:r>
            <a:r>
              <a:rPr lang="en-AU" dirty="0" smtClean="0">
                <a:ea typeface="Calibri"/>
                <a:cs typeface="Times New Roman"/>
              </a:rPr>
              <a:t>2014</a:t>
            </a:r>
          </a:p>
          <a:p>
            <a:pPr lvl="0">
              <a:spcAft>
                <a:spcPts val="0"/>
              </a:spcAft>
            </a:pPr>
            <a:r>
              <a:rPr lang="en-AU" dirty="0" smtClean="0">
                <a:ea typeface="Calibri"/>
                <a:cs typeface="Times New Roman"/>
              </a:rPr>
              <a:t>Sample </a:t>
            </a:r>
            <a:r>
              <a:rPr lang="en-AU" dirty="0">
                <a:ea typeface="Calibri"/>
                <a:cs typeface="Times New Roman"/>
              </a:rPr>
              <a:t>course outline </a:t>
            </a:r>
          </a:p>
          <a:p>
            <a:pPr lvl="0">
              <a:spcAft>
                <a:spcPts val="0"/>
              </a:spcAft>
            </a:pPr>
            <a:r>
              <a:rPr lang="en-AU" dirty="0"/>
              <a:t>Sample assessment outline</a:t>
            </a:r>
            <a:endParaRPr lang="en-AU" dirty="0">
              <a:solidFill>
                <a:srgbClr val="00B0F0"/>
              </a:solidFill>
            </a:endParaRPr>
          </a:p>
          <a:p>
            <a:pPr>
              <a:spcAft>
                <a:spcPts val="0"/>
              </a:spcAft>
            </a:pPr>
            <a:r>
              <a:rPr lang="en-AU" dirty="0"/>
              <a:t>Sample assessment tasks (one for each assessment </a:t>
            </a:r>
            <a:r>
              <a:rPr lang="en-AU" dirty="0" smtClean="0"/>
              <a:t>type)</a:t>
            </a:r>
            <a:endParaRPr lang="en-AU" dirty="0" smtClean="0">
              <a:solidFill>
                <a:srgbClr val="00B0F0"/>
              </a:solidFill>
              <a:cs typeface="Times New Roman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AU" dirty="0" smtClean="0">
                <a:ea typeface="Calibri"/>
                <a:cs typeface="Times New Roman"/>
              </a:rPr>
              <a:t>Year </a:t>
            </a:r>
            <a:r>
              <a:rPr lang="en-AU" dirty="0">
                <a:ea typeface="Calibri"/>
                <a:cs typeface="Times New Roman"/>
              </a:rPr>
              <a:t>12 </a:t>
            </a:r>
            <a:r>
              <a:rPr lang="en-AU" dirty="0" smtClean="0">
                <a:ea typeface="Calibri"/>
                <a:cs typeface="Times New Roman"/>
              </a:rPr>
              <a:t>support materials </a:t>
            </a:r>
            <a:r>
              <a:rPr lang="en-AU" dirty="0">
                <a:ea typeface="Calibri"/>
                <a:cs typeface="Times New Roman"/>
              </a:rPr>
              <a:t>will be released in 2015</a:t>
            </a:r>
          </a:p>
          <a:p>
            <a:pPr lvl="0">
              <a:spcAft>
                <a:spcPts val="600"/>
              </a:spcAft>
            </a:pPr>
            <a:endParaRPr lang="en-A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pPr algn="ctr"/>
            <a:r>
              <a:rPr lang="en-AU" dirty="0" smtClean="0"/>
              <a:t>Other support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606925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AU" dirty="0" smtClean="0"/>
              <a:t>Systems and sectors</a:t>
            </a:r>
          </a:p>
          <a:p>
            <a:r>
              <a:rPr lang="en-AU" dirty="0" smtClean="0"/>
              <a:t>Nolene Harris 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Principal </a:t>
            </a:r>
            <a:r>
              <a:rPr lang="en-AU" dirty="0"/>
              <a:t>Consultant </a:t>
            </a:r>
            <a:r>
              <a:rPr lang="en-AU" dirty="0" smtClean="0"/>
              <a:t>– Curriculum, Biology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err="1" smtClean="0"/>
              <a:t>Ph</a:t>
            </a:r>
            <a:r>
              <a:rPr lang="en-AU" dirty="0" smtClean="0"/>
              <a:t>: (08) 9273 6727</a:t>
            </a:r>
          </a:p>
          <a:p>
            <a:pPr marL="0" indent="0">
              <a:buNone/>
            </a:pPr>
            <a:r>
              <a:rPr lang="en-AU" dirty="0" smtClean="0"/>
              <a:t>	Email</a:t>
            </a:r>
            <a:r>
              <a:rPr lang="en-AU" dirty="0"/>
              <a:t>: </a:t>
            </a:r>
            <a:r>
              <a:rPr lang="en-AU" u="sng" dirty="0">
                <a:hlinkClick r:id="rId3"/>
              </a:rPr>
              <a:t>Nolene.Harris@scsa.wa.edu.au</a:t>
            </a:r>
            <a:r>
              <a:rPr lang="en-AU" dirty="0"/>
              <a:t> </a:t>
            </a:r>
            <a:endParaRPr lang="en-AU" dirty="0" smtClean="0"/>
          </a:p>
          <a:p>
            <a:pPr lvl="0">
              <a:spcAft>
                <a:spcPts val="600"/>
              </a:spcAft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51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BIOLOGY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b="1" dirty="0"/>
              <a:t>ATAR Course</a:t>
            </a:r>
          </a:p>
        </p:txBody>
      </p:sp>
    </p:spTree>
    <p:extLst>
      <p:ext uri="{BB962C8B-B14F-4D97-AF65-F5344CB8AC3E}">
        <p14:creationId xmlns:p14="http://schemas.microsoft.com/office/powerpoint/2010/main" val="411776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pPr algn="ctr"/>
            <a:r>
              <a:rPr lang="en-AU" dirty="0" smtClean="0"/>
              <a:t>How has the content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Adopted from </a:t>
            </a:r>
            <a:r>
              <a:rPr lang="en-US" dirty="0"/>
              <a:t>the Australian </a:t>
            </a:r>
            <a:r>
              <a:rPr lang="en-US" dirty="0" smtClean="0"/>
              <a:t>Curriculum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Three interrelated strands: </a:t>
            </a:r>
            <a:r>
              <a:rPr lang="en-US" i="1" dirty="0"/>
              <a:t>Science Inquiry Skills, Science as a Human Endeavour </a:t>
            </a:r>
            <a:r>
              <a:rPr lang="en-US" dirty="0"/>
              <a:t>and </a:t>
            </a:r>
            <a:r>
              <a:rPr lang="en-US" i="1" dirty="0"/>
              <a:t>Science Understanding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Structure of the course (rationale, aims, unit structure, unit description, unit learning outcomes)</a:t>
            </a:r>
          </a:p>
          <a:p>
            <a:pPr lvl="1">
              <a:spcAft>
                <a:spcPts val="600"/>
              </a:spcAft>
            </a:pPr>
            <a:r>
              <a:rPr lang="en-US" i="1" dirty="0"/>
              <a:t>Science Inquiry </a:t>
            </a:r>
            <a:r>
              <a:rPr lang="en-US" i="1" dirty="0" smtClean="0"/>
              <a:t>Skills</a:t>
            </a:r>
            <a:endParaRPr lang="en-US" i="1" dirty="0"/>
          </a:p>
          <a:p>
            <a:pPr>
              <a:spcAft>
                <a:spcPts val="600"/>
              </a:spcAft>
            </a:pPr>
            <a:r>
              <a:rPr lang="en-US" dirty="0"/>
              <a:t>Adapted from the Australian </a:t>
            </a:r>
            <a:r>
              <a:rPr lang="en-US" dirty="0" smtClean="0"/>
              <a:t>Curriculum</a:t>
            </a:r>
          </a:p>
          <a:p>
            <a:pPr lvl="1">
              <a:spcAft>
                <a:spcPts val="600"/>
              </a:spcAft>
            </a:pPr>
            <a:r>
              <a:rPr lang="en-US" i="1" dirty="0" smtClean="0"/>
              <a:t>Science Understanding</a:t>
            </a:r>
          </a:p>
          <a:p>
            <a:pPr lvl="1">
              <a:spcAft>
                <a:spcPts val="600"/>
              </a:spcAft>
            </a:pPr>
            <a:r>
              <a:rPr lang="en-US" i="1" dirty="0" smtClean="0"/>
              <a:t>Science as a Human Endeavour</a:t>
            </a:r>
            <a:endParaRPr lang="en-US" i="1" dirty="0"/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AU" dirty="0" smtClean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43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>
                <a:ea typeface="Calibri"/>
                <a:cs typeface="Times New Roman"/>
              </a:rPr>
              <a:t>ATAR Biology content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957806"/>
              </p:ext>
            </p:extLst>
          </p:nvPr>
        </p:nvGraphicFramePr>
        <p:xfrm>
          <a:off x="381000" y="1828801"/>
          <a:ext cx="8382000" cy="4492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603588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ATAR Biology 2015-2016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WACE Course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041810">
                <a:tc>
                  <a:txBody>
                    <a:bodyPr/>
                    <a:lstStyle/>
                    <a:p>
                      <a:r>
                        <a:rPr lang="en-AU" dirty="0" smtClean="0"/>
                        <a:t>Unit 1: Ecosystems and biodiversity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Ecosystems: biodiversity and sustainability (all WACE</a:t>
                      </a:r>
                      <a:r>
                        <a:rPr lang="en-AU" baseline="0" dirty="0" smtClean="0"/>
                        <a:t> units)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744403">
                <a:tc>
                  <a:txBody>
                    <a:bodyPr/>
                    <a:lstStyle/>
                    <a:p>
                      <a:r>
                        <a:rPr lang="en-AU" dirty="0" smtClean="0"/>
                        <a:t>Unit 2: From single cells to multicellular organisms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The functioning</a:t>
                      </a:r>
                      <a:r>
                        <a:rPr lang="en-AU" baseline="0" dirty="0" smtClean="0"/>
                        <a:t> organism </a:t>
                      </a:r>
                    </a:p>
                    <a:p>
                      <a:r>
                        <a:rPr lang="en-AU" baseline="0" dirty="0" smtClean="0"/>
                        <a:t>(Units 2A and 3A)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82521">
                <a:tc>
                  <a:txBody>
                    <a:bodyPr/>
                    <a:lstStyle/>
                    <a:p>
                      <a:r>
                        <a:rPr lang="en-AU" dirty="0" smtClean="0"/>
                        <a:t>Unit 3: Continuity of species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Continuity of species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aseline="0" dirty="0" smtClean="0"/>
                        <a:t>(Units 2B and 3B)</a:t>
                      </a:r>
                      <a:endParaRPr lang="en-AU" dirty="0" smtClean="0"/>
                    </a:p>
                    <a:p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147277">
                <a:tc>
                  <a:txBody>
                    <a:bodyPr/>
                    <a:lstStyle/>
                    <a:p>
                      <a:r>
                        <a:rPr lang="en-AU" dirty="0" smtClean="0"/>
                        <a:t>Unit 4: Surviving in a changing environment</a:t>
                      </a:r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The functioning</a:t>
                      </a:r>
                      <a:r>
                        <a:rPr lang="en-AU" baseline="0" dirty="0" smtClean="0"/>
                        <a:t> organism </a:t>
                      </a:r>
                    </a:p>
                    <a:p>
                      <a:r>
                        <a:rPr lang="en-AU" baseline="0" dirty="0" smtClean="0"/>
                        <a:t>(Unit 3A)</a:t>
                      </a:r>
                    </a:p>
                    <a:p>
                      <a:r>
                        <a:rPr lang="en-AU" baseline="0" dirty="0" smtClean="0"/>
                        <a:t>No match for ‘Infectious disease’</a:t>
                      </a:r>
                      <a:endParaRPr lang="en-AU" dirty="0" smtClean="0"/>
                    </a:p>
                    <a:p>
                      <a:endParaRPr lang="en-A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82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pPr algn="ctr"/>
            <a:r>
              <a:rPr lang="en-AU" dirty="0" smtClean="0"/>
              <a:t>How has assessment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3692525"/>
          </a:xfrm>
        </p:spPr>
        <p:txBody>
          <a:bodyPr/>
          <a:lstStyle/>
          <a:p>
            <a:pPr lvl="0"/>
            <a:r>
              <a:rPr lang="en-AU" dirty="0" smtClean="0"/>
              <a:t>Investigation </a:t>
            </a:r>
            <a:r>
              <a:rPr lang="en-AU" dirty="0"/>
              <a:t>title changed to Science Inquiry for consistency with the syllabus content </a:t>
            </a:r>
            <a:endParaRPr lang="en-AU" dirty="0" smtClean="0"/>
          </a:p>
          <a:p>
            <a:pPr lvl="1">
              <a:buFont typeface="Courier New" pitchFamily="49" charset="0"/>
              <a:buChar char="o"/>
            </a:pPr>
            <a:r>
              <a:rPr lang="en-AU" dirty="0" smtClean="0"/>
              <a:t>Science inquiry: practical</a:t>
            </a:r>
          </a:p>
          <a:p>
            <a:pPr lvl="1">
              <a:buFont typeface="Courier New" pitchFamily="49" charset="0"/>
              <a:buChar char="o"/>
            </a:pPr>
            <a:r>
              <a:rPr lang="en-AU" dirty="0" smtClean="0"/>
              <a:t>Science inquiry: investigation.</a:t>
            </a:r>
          </a:p>
          <a:p>
            <a:r>
              <a:rPr lang="en-AU" dirty="0" smtClean="0"/>
              <a:t>Tests </a:t>
            </a:r>
            <a:r>
              <a:rPr lang="en-AU" dirty="0"/>
              <a:t>and examinations separated as types of </a:t>
            </a:r>
            <a:r>
              <a:rPr lang="en-AU" dirty="0" smtClean="0"/>
              <a:t>assessment.</a:t>
            </a:r>
          </a:p>
          <a:p>
            <a:pPr lvl="0"/>
            <a:r>
              <a:rPr lang="en-AU" dirty="0"/>
              <a:t>Assessment type weightings are a fixed percentage rather than a </a:t>
            </a:r>
            <a:r>
              <a:rPr lang="en-AU" dirty="0" smtClean="0"/>
              <a:t>range.</a:t>
            </a:r>
          </a:p>
          <a:p>
            <a:r>
              <a:rPr lang="en-AU" dirty="0" smtClean="0"/>
              <a:t>Refined descriptions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870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1060450"/>
          </a:xfrm>
        </p:spPr>
        <p:txBody>
          <a:bodyPr/>
          <a:lstStyle/>
          <a:p>
            <a:pPr algn="ctr"/>
            <a:r>
              <a:rPr lang="en-AU" dirty="0" smtClean="0"/>
              <a:t>Year 11 ATAR </a:t>
            </a:r>
            <a:br>
              <a:rPr lang="en-AU" dirty="0" smtClean="0"/>
            </a:br>
            <a:r>
              <a:rPr lang="en-AU" dirty="0" smtClean="0"/>
              <a:t>Assessment table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436443"/>
              </p:ext>
            </p:extLst>
          </p:nvPr>
        </p:nvGraphicFramePr>
        <p:xfrm>
          <a:off x="381000" y="2209801"/>
          <a:ext cx="8305799" cy="3809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5624"/>
                <a:gridCol w="2076725"/>
                <a:gridCol w="2076725"/>
                <a:gridCol w="2076725"/>
              </a:tblGrid>
              <a:tr h="65027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New for 2015/16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 (Stage 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FF"/>
                    </a:solidFill>
                  </a:tcPr>
                </a:tc>
              </a:tr>
              <a:tr h="574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effectLst/>
                        </a:rPr>
                        <a:t>Weighting</a:t>
                      </a:r>
                      <a:endParaRPr lang="en-A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effectLst/>
                        </a:rPr>
                        <a:t>Weighting</a:t>
                      </a:r>
                      <a:endParaRPr lang="en-A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4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Science inquiry</a:t>
                      </a:r>
                      <a:endParaRPr lang="en-A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30%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Investigation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20-30%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61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Extended response</a:t>
                      </a:r>
                      <a:endParaRPr lang="en-A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10%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Extended response 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20-30%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4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Test</a:t>
                      </a:r>
                      <a:endParaRPr lang="en-A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20%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Tests and exams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40-60%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4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Examination</a:t>
                      </a:r>
                      <a:endParaRPr lang="en-A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40%</a:t>
                      </a: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73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984250"/>
          </a:xfrm>
        </p:spPr>
        <p:txBody>
          <a:bodyPr/>
          <a:lstStyle/>
          <a:p>
            <a:pPr algn="ctr"/>
            <a:r>
              <a:rPr lang="en-AU" dirty="0"/>
              <a:t>Year </a:t>
            </a:r>
            <a:r>
              <a:rPr lang="en-AU" dirty="0" smtClean="0"/>
              <a:t>12 </a:t>
            </a:r>
            <a:r>
              <a:rPr lang="en-AU" dirty="0"/>
              <a:t>ATAR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Assessment </a:t>
            </a:r>
            <a:r>
              <a:rPr lang="en-AU" dirty="0"/>
              <a:t>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414877"/>
              </p:ext>
            </p:extLst>
          </p:nvPr>
        </p:nvGraphicFramePr>
        <p:xfrm>
          <a:off x="457200" y="2209800"/>
          <a:ext cx="8229600" cy="3886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0697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New for 2015/16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Existing (Stage 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FF"/>
                    </a:solidFill>
                  </a:tcPr>
                </a:tc>
              </a:tr>
              <a:tr h="575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Weighting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Weighting</a:t>
                      </a:r>
                      <a:endParaRPr lang="en-A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5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Science inquiry</a:t>
                      </a:r>
                      <a:endParaRPr lang="en-A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Investigation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20-30%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76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Extended response</a:t>
                      </a:r>
                      <a:endParaRPr lang="en-A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Extended response 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20-30%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5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Test</a:t>
                      </a:r>
                      <a:endParaRPr lang="en-A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Tests and exams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40-60%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5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0" dirty="0">
                          <a:solidFill>
                            <a:schemeClr val="tx1"/>
                          </a:solidFill>
                          <a:effectLst/>
                        </a:rPr>
                        <a:t>Examination</a:t>
                      </a:r>
                      <a:endParaRPr lang="en-A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64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pPr algn="ctr"/>
            <a:r>
              <a:rPr lang="en-AU" dirty="0" smtClean="0"/>
              <a:t>How have examinations changed?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027248"/>
              </p:ext>
            </p:extLst>
          </p:nvPr>
        </p:nvGraphicFramePr>
        <p:xfrm>
          <a:off x="304800" y="1793875"/>
          <a:ext cx="8531226" cy="4164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742"/>
                <a:gridCol w="2843742"/>
                <a:gridCol w="28437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  <a:effectLst/>
                        </a:rPr>
                        <a:t>Examination section</a:t>
                      </a:r>
                      <a:endParaRPr lang="en-A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ATAR Course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Current WACE Stage 3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  <a:effectLst/>
                        </a:rPr>
                        <a:t>One </a:t>
                      </a:r>
                    </a:p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  <a:effectLst/>
                        </a:rPr>
                        <a:t>(multiple choice)</a:t>
                      </a:r>
                      <a:endParaRPr lang="en-A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30 questions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30 questions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098685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  <a:effectLst/>
                        </a:rPr>
                        <a:t>Two </a:t>
                      </a:r>
                    </a:p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  <a:effectLst/>
                        </a:rPr>
                        <a:t>(short answer)</a:t>
                      </a:r>
                      <a:endParaRPr lang="en-A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</a:p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4-6 questions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</a:p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4-6 questions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  <a:effectLst/>
                        </a:rPr>
                        <a:t>Three</a:t>
                      </a:r>
                    </a:p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  <a:effectLst/>
                        </a:rPr>
                        <a:t> (extended answer)</a:t>
                      </a:r>
                      <a:endParaRPr lang="en-A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Unit 3: One question from a choice of two</a:t>
                      </a:r>
                    </a:p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Unit 4: One question from a choice of two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>
                        <a:alpha val="9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Part A: Two questions from a choice of three</a:t>
                      </a:r>
                    </a:p>
                    <a:p>
                      <a:pPr algn="ctr"/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Part B: Two questions from a choice of three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28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BIOLOGY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b="1" dirty="0"/>
              <a:t>General Course</a:t>
            </a:r>
          </a:p>
        </p:txBody>
      </p:sp>
    </p:spTree>
    <p:extLst>
      <p:ext uri="{BB962C8B-B14F-4D97-AF65-F5344CB8AC3E}">
        <p14:creationId xmlns:p14="http://schemas.microsoft.com/office/powerpoint/2010/main" val="211426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3_Default Design 9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007F90"/>
      </a:hlink>
      <a:folHlink>
        <a:srgbClr val="EAEAEA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99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99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007F9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AC0C6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007F9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75659</TotalTime>
  <Words>780</Words>
  <Application>Microsoft Office PowerPoint</Application>
  <PresentationFormat>On-screen Show (4:3)</PresentationFormat>
  <Paragraphs>210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3_Default Design</vt:lpstr>
      <vt:lpstr>  Biology  Webinar   </vt:lpstr>
      <vt:lpstr>BIOLOGY </vt:lpstr>
      <vt:lpstr>How has the content changed?</vt:lpstr>
      <vt:lpstr>ATAR Biology content</vt:lpstr>
      <vt:lpstr>How has assessment changed?</vt:lpstr>
      <vt:lpstr>Year 11 ATAR  Assessment table</vt:lpstr>
      <vt:lpstr>Year 12 ATAR  Assessment table</vt:lpstr>
      <vt:lpstr>How have examinations changed?</vt:lpstr>
      <vt:lpstr>BIOLOGY</vt:lpstr>
      <vt:lpstr>How has the content changed?</vt:lpstr>
      <vt:lpstr>General Biology content</vt:lpstr>
      <vt:lpstr>How has assessment changed?</vt:lpstr>
      <vt:lpstr>Year 11 General Biology  Assessment table</vt:lpstr>
      <vt:lpstr>Year 12 General Biology  Assessment table</vt:lpstr>
      <vt:lpstr>What is the role of the EST?</vt:lpstr>
      <vt:lpstr>SCSA support materials available</vt:lpstr>
      <vt:lpstr>Other support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Endorsed Programs and the WACE</dc:title>
  <dc:creator>Allan Blagaich</dc:creator>
  <cp:lastModifiedBy>Graeme Quelch</cp:lastModifiedBy>
  <cp:revision>473</cp:revision>
  <cp:lastPrinted>2014-05-07T03:17:09Z</cp:lastPrinted>
  <dcterms:created xsi:type="dcterms:W3CDTF">2006-08-16T00:00:00Z</dcterms:created>
  <dcterms:modified xsi:type="dcterms:W3CDTF">2014-10-10T07:41:14Z</dcterms:modified>
</cp:coreProperties>
</file>