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5" r:id="rId4"/>
    <p:sldId id="266" r:id="rId5"/>
    <p:sldId id="267" r:id="rId6"/>
    <p:sldId id="268" r:id="rId7"/>
    <p:sldId id="260" r:id="rId8"/>
    <p:sldId id="264" r:id="rId9"/>
    <p:sldId id="269" r:id="rId10"/>
    <p:sldId id="262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96"/>
    <a:srgbClr val="00ACA8"/>
    <a:srgbClr val="4D2C8A"/>
    <a:srgbClr val="0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7" autoAdjust="0"/>
    <p:restoredTop sz="86162" autoAdjust="0"/>
  </p:normalViewPr>
  <p:slideViewPr>
    <p:cSldViewPr>
      <p:cViewPr>
        <p:scale>
          <a:sx n="70" d="100"/>
          <a:sy n="70" d="100"/>
        </p:scale>
        <p:origin x="-1704" y="-72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200" d="100"/>
          <a:sy n="200" d="100"/>
        </p:scale>
        <p:origin x="90" y="4536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83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3370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03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599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470025"/>
          </a:xfrm>
        </p:spPr>
        <p:txBody>
          <a:bodyPr/>
          <a:lstStyle/>
          <a:p>
            <a:r>
              <a:rPr lang="en-AU" dirty="0" smtClean="0"/>
              <a:t>Mathematics </a:t>
            </a:r>
            <a:r>
              <a:rPr lang="en-AU" dirty="0" smtClean="0"/>
              <a:t>Essential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Webinar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smtClean="0">
                <a:solidFill>
                  <a:schemeClr val="bg1"/>
                </a:solidFill>
              </a:rPr>
              <a:t>2014/13685</a:t>
            </a:r>
            <a:r>
              <a:rPr lang="en-AU" dirty="0" smtClean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cs typeface="Times New Roman"/>
              </a:rPr>
              <a:t>Sample course outline</a:t>
            </a:r>
          </a:p>
          <a:p>
            <a:pPr lvl="0">
              <a:spcAft>
                <a:spcPts val="600"/>
              </a:spcAft>
            </a:pPr>
            <a:r>
              <a:rPr lang="en-AU" dirty="0" smtClean="0">
                <a:cs typeface="Times New Roman"/>
              </a:rPr>
              <a:t>Sample assessment outline</a:t>
            </a:r>
          </a:p>
          <a:p>
            <a:pPr lvl="0">
              <a:spcAft>
                <a:spcPts val="600"/>
              </a:spcAft>
            </a:pPr>
            <a:r>
              <a:rPr lang="en-AU" dirty="0" smtClean="0">
                <a:cs typeface="Times New Roman"/>
              </a:rPr>
              <a:t>Sample assessment tasks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r>
              <a:rPr lang="en-AU" dirty="0" smtClean="0">
                <a:cs typeface="Times New Roman"/>
              </a:rPr>
              <a:t>MAWA </a:t>
            </a:r>
            <a:r>
              <a:rPr lang="en-AU" dirty="0" smtClean="0"/>
              <a:t>developing resources for </a:t>
            </a:r>
            <a:r>
              <a:rPr lang="en-AU" smtClean="0"/>
              <a:t>WA schools.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Note: </a:t>
            </a:r>
            <a:r>
              <a:rPr lang="en-AU" dirty="0"/>
              <a:t>Teachers need to be mindful of </a:t>
            </a:r>
            <a:r>
              <a:rPr lang="en-AU" dirty="0" smtClean="0"/>
              <a:t>the WA </a:t>
            </a:r>
            <a:r>
              <a:rPr lang="en-AU" dirty="0"/>
              <a:t>syllabus for assessment </a:t>
            </a:r>
            <a:r>
              <a:rPr lang="en-AU" dirty="0" smtClean="0"/>
              <a:t>and not </a:t>
            </a:r>
            <a:r>
              <a:rPr lang="en-AU" dirty="0"/>
              <a:t>the text book.</a:t>
            </a:r>
          </a:p>
          <a:p>
            <a:endParaRPr lang="en-AU" dirty="0"/>
          </a:p>
          <a:p>
            <a:pPr marL="0" lvl="0" indent="0">
              <a:spcAft>
                <a:spcPts val="600"/>
              </a:spcAft>
              <a:buNone/>
            </a:pPr>
            <a:endParaRPr lang="en-AU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/>
              <a:t>pitch is similar to content in Units 1C to 2B with some statistical content extended to the pitch of Units 2C-3A</a:t>
            </a:r>
          </a:p>
          <a:p>
            <a:pPr>
              <a:spcAft>
                <a:spcPts val="600"/>
              </a:spcAft>
            </a:pPr>
            <a:r>
              <a:rPr lang="en-AU" dirty="0"/>
              <a:t>e</a:t>
            </a:r>
            <a:r>
              <a:rPr lang="en-AU" dirty="0" smtClean="0"/>
              <a:t>mphasis on the mathematical </a:t>
            </a:r>
            <a:r>
              <a:rPr lang="en-AU" dirty="0"/>
              <a:t>thinking process and the statistical investigation process to solve practical </a:t>
            </a:r>
            <a:r>
              <a:rPr lang="en-AU" dirty="0" smtClean="0"/>
              <a:t>problems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further </a:t>
            </a:r>
            <a:r>
              <a:rPr lang="en-AU" dirty="0"/>
              <a:t>elaboration and/or specificity of content descriptions of the ACARA course have been provided without changing the intent of the </a:t>
            </a:r>
            <a:r>
              <a:rPr lang="en-AU" dirty="0" smtClean="0"/>
              <a:t>original</a:t>
            </a:r>
          </a:p>
          <a:p>
            <a:pPr lvl="0">
              <a:spcAft>
                <a:spcPts val="600"/>
              </a:spcAft>
            </a:pPr>
            <a:r>
              <a:rPr lang="en-AU" dirty="0"/>
              <a:t>Earth geometry and time zones in Unit 4 is relatively new content for this </a:t>
            </a:r>
            <a:r>
              <a:rPr lang="en-AU" dirty="0" smtClean="0"/>
              <a:t>cohort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Mathematical Thinking Process (MTP)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kern="1200" dirty="0"/>
              <a:t>Throughout each unit students apply the mathematical thinking process </a:t>
            </a:r>
            <a:r>
              <a:rPr lang="en-AU" kern="1200" dirty="0" smtClean="0"/>
              <a:t>(see page </a:t>
            </a:r>
            <a:r>
              <a:rPr lang="en-AU" kern="1200" dirty="0"/>
              <a:t>4) to solve problems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kern="1200" dirty="0"/>
              <a:t>i.e.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interpret the task and gather the key information</a:t>
            </a:r>
            <a:endParaRPr lang="en-AU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identify the mathematics which could help to complete the task</a:t>
            </a:r>
            <a:endParaRPr lang="en-AU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analyse information and data from a variety of sources</a:t>
            </a:r>
            <a:endParaRPr lang="en-AU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apply their existing mathematical knowledge and strategies to obtain a solution</a:t>
            </a:r>
            <a:endParaRPr lang="en-AU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verify the reasonableness of the solution</a:t>
            </a:r>
            <a:endParaRPr lang="en-AU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kern="1200" dirty="0"/>
              <a:t>communicate findings in a systematic and concise manner.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83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Statistical Investigation Process (SIP)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kern="1200" dirty="0"/>
              <a:t>From Unit 2 onwards the statistical investigation process (page 5) is also used to help make decisions or draw conclusions about relevant real life problems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2000" kern="1200" dirty="0"/>
              <a:t>clarify the problem and pose one or more questions that can be answered with data</a:t>
            </a:r>
            <a:endParaRPr lang="en-AU" sz="2000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2000" kern="1200" dirty="0"/>
              <a:t>design and implement a plan to collect or </a:t>
            </a:r>
            <a:r>
              <a:rPr lang="en-GB" sz="2000" b="1" kern="1200" dirty="0"/>
              <a:t>obtain appropriate data (we use secondary data in Unit 2, </a:t>
            </a:r>
            <a:r>
              <a:rPr lang="en-GB" sz="2000" kern="1200" dirty="0"/>
              <a:t> because the data collection is treated in depth in Unit 3.4 Page 11 of </a:t>
            </a:r>
            <a:r>
              <a:rPr lang="en-GB" sz="2000" kern="1200" dirty="0" smtClean="0"/>
              <a:t>the Year </a:t>
            </a:r>
            <a:r>
              <a:rPr lang="en-GB" sz="2000" kern="1200" dirty="0"/>
              <a:t>12 syllabus</a:t>
            </a:r>
            <a:endParaRPr lang="en-AU" sz="2000" b="1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2000" kern="1200" dirty="0"/>
              <a:t>select and apply appropriate graphical or numerical techniques to analyse the data</a:t>
            </a:r>
            <a:endParaRPr lang="en-AU" sz="2000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2000" kern="1200" dirty="0"/>
              <a:t>interpret the results of this analysis and relate the interpretation to the original question</a:t>
            </a:r>
            <a:endParaRPr lang="en-AU" sz="2000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2000" kern="1200" dirty="0"/>
              <a:t>communicate findings in a systematic and concise manner.</a:t>
            </a:r>
            <a:endParaRPr lang="en-AU" sz="2000" kern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87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MTP and SIP in Year 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kern="1200" dirty="0"/>
              <a:t>Specific reference to these processes is made in each of the four unit </a:t>
            </a:r>
            <a:r>
              <a:rPr lang="en-AU" sz="2000" kern="1200" dirty="0" smtClean="0"/>
              <a:t>descriptions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2000" kern="1200" dirty="0"/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000" b="1" kern="1200" dirty="0"/>
              <a:t>Unit 1 </a:t>
            </a:r>
            <a:r>
              <a:rPr lang="en-AU" sz="2000" kern="1200" dirty="0"/>
              <a:t>page 8 – mathematical thinking process (MTP) is </a:t>
            </a:r>
            <a:r>
              <a:rPr lang="en-AU" sz="2000" kern="1200" dirty="0" smtClean="0"/>
              <a:t>explicitly taught </a:t>
            </a:r>
            <a:r>
              <a:rPr lang="en-AU" sz="2000" kern="1200" dirty="0"/>
              <a:t>and applied to situations such as “How much paint is needed for this </a:t>
            </a:r>
            <a:r>
              <a:rPr lang="en-AU" sz="2000" kern="1200" dirty="0" smtClean="0"/>
              <a:t>room and how </a:t>
            </a:r>
            <a:r>
              <a:rPr lang="en-AU" sz="2000" kern="1200" dirty="0"/>
              <a:t>much will it </a:t>
            </a:r>
            <a:r>
              <a:rPr lang="en-AU" sz="2000" kern="1200" dirty="0" smtClean="0"/>
              <a:t>cost</a:t>
            </a:r>
            <a:r>
              <a:rPr lang="en-AU" sz="2000" kern="1200" dirty="0" smtClean="0"/>
              <a:t>?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2000" kern="1200" dirty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000" b="1" kern="1200" dirty="0"/>
              <a:t>Unit 2 </a:t>
            </a:r>
            <a:r>
              <a:rPr lang="en-AU" sz="2000" kern="1200" dirty="0"/>
              <a:t>page 13 </a:t>
            </a:r>
            <a:r>
              <a:rPr lang="en-AU" sz="2000" kern="1200" dirty="0" smtClean="0"/>
              <a:t> - students </a:t>
            </a:r>
            <a:r>
              <a:rPr lang="en-AU" sz="2000" kern="1200" dirty="0"/>
              <a:t>further develop the use of MTP in Transport and Independent living contexts. They apply the statistical investigation process for univariate data including data comparison (Topic 2.1 </a:t>
            </a:r>
            <a:r>
              <a:rPr lang="en-AU" sz="2000" kern="1200" dirty="0" smtClean="0"/>
              <a:t>p13-14</a:t>
            </a:r>
            <a:r>
              <a:rPr lang="en-AU" sz="2000" kern="1200" dirty="0"/>
              <a:t>)</a:t>
            </a:r>
          </a:p>
          <a:p>
            <a:pPr marL="0" indent="0">
              <a:buNone/>
            </a:pPr>
            <a:endParaRPr lang="en-AU" sz="20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b="1" kern="1200" dirty="0" smtClean="0"/>
              <a:t>Note</a:t>
            </a:r>
            <a:r>
              <a:rPr lang="en-AU" sz="2000" b="1" kern="1200" dirty="0" smtClean="0"/>
              <a:t>: </a:t>
            </a:r>
            <a:r>
              <a:rPr lang="en-AU" sz="2000" kern="1200" dirty="0" smtClean="0"/>
              <a:t>There is </a:t>
            </a:r>
            <a:r>
              <a:rPr lang="en-AU" sz="2000" kern="1200" dirty="0"/>
              <a:t>no collection of </a:t>
            </a:r>
            <a:r>
              <a:rPr lang="en-AU" sz="2000" kern="1200" dirty="0" smtClean="0"/>
              <a:t>data in Unit 2 </a:t>
            </a:r>
            <a:r>
              <a:rPr lang="en-AU" sz="2000" kern="1200" dirty="0"/>
              <a:t>so </a:t>
            </a:r>
            <a:r>
              <a:rPr lang="en-AU" sz="2000" kern="1200" dirty="0" smtClean="0"/>
              <a:t>the focus is on the use of    	secondary data. Collection of data is covered in Unit 3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800" kern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1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MTP and SIP in Year 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kern="1200" dirty="0"/>
              <a:t>Unit 3 </a:t>
            </a:r>
            <a:endParaRPr lang="en-AU" kern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800" kern="1200" dirty="0" smtClean="0"/>
              <a:t>Practical </a:t>
            </a:r>
            <a:r>
              <a:rPr lang="en-AU" sz="1800" kern="1200" dirty="0" smtClean="0"/>
              <a:t>applications using the MTP </a:t>
            </a:r>
            <a:r>
              <a:rPr lang="en-AU" sz="1800" kern="1200" dirty="0"/>
              <a:t>could focus on tasks involving construction and </a:t>
            </a:r>
            <a:r>
              <a:rPr lang="en-AU" sz="1800" kern="1200" dirty="0" smtClean="0"/>
              <a:t>design.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800" kern="1200" dirty="0" smtClean="0"/>
              <a:t>The </a:t>
            </a:r>
            <a:r>
              <a:rPr lang="en-AU" sz="1800" kern="1200" dirty="0"/>
              <a:t>Statistics </a:t>
            </a:r>
            <a:r>
              <a:rPr lang="en-AU" sz="1800" kern="1200" dirty="0" smtClean="0"/>
              <a:t>investigation process </a:t>
            </a:r>
            <a:r>
              <a:rPr lang="en-AU" sz="1800" kern="1200" dirty="0"/>
              <a:t>involves surveys, samples and Bivariate </a:t>
            </a:r>
            <a:r>
              <a:rPr lang="en-AU" sz="1800" kern="1200" dirty="0" smtClean="0"/>
              <a:t>     </a:t>
            </a:r>
            <a:r>
              <a:rPr lang="en-AU" sz="1800" kern="1200" dirty="0" smtClean="0"/>
              <a:t>data </a:t>
            </a:r>
            <a:r>
              <a:rPr lang="en-AU" sz="1800" kern="1200" dirty="0" smtClean="0"/>
              <a:t>and association. </a:t>
            </a:r>
            <a:r>
              <a:rPr lang="en-AU" sz="1800" dirty="0"/>
              <a:t>Topic 3.4 p 11-12 </a:t>
            </a:r>
            <a:endParaRPr lang="en-AU" sz="1800" kern="12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800" kern="1200" dirty="0" smtClean="0"/>
              <a:t>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800" kern="1200" dirty="0"/>
              <a:t>	</a:t>
            </a:r>
            <a:r>
              <a:rPr lang="en-AU" sz="1800" b="1" kern="1200" dirty="0"/>
              <a:t>Note</a:t>
            </a:r>
            <a:r>
              <a:rPr lang="en-AU" sz="1800" kern="1200" dirty="0"/>
              <a:t>: Content relating to bivariate data analysis has been changed </a:t>
            </a:r>
            <a:r>
              <a:rPr lang="en-AU" sz="1800" kern="1200" dirty="0" smtClean="0"/>
              <a:t>	from calculating </a:t>
            </a:r>
            <a:r>
              <a:rPr lang="en-AU" sz="1800" kern="1200" dirty="0"/>
              <a:t>correlation coefficients to qualitative interpretation </a:t>
            </a:r>
            <a:r>
              <a:rPr lang="en-AU" sz="1800" kern="1200" dirty="0" smtClean="0"/>
              <a:t>	measures </a:t>
            </a:r>
            <a:r>
              <a:rPr lang="en-AU" sz="1800" kern="1200" dirty="0"/>
              <a:t>of association</a:t>
            </a:r>
            <a:r>
              <a:rPr lang="en-AU" sz="1800" kern="1200" dirty="0" smtClean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800" kern="12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kern="1200" dirty="0"/>
              <a:t>Unit 4 </a:t>
            </a:r>
            <a:endParaRPr lang="en-AU" kern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800" kern="1200" dirty="0" smtClean="0"/>
              <a:t>Practical </a:t>
            </a:r>
            <a:r>
              <a:rPr lang="en-AU" sz="1800" kern="1200" dirty="0"/>
              <a:t>applications using the MTP could focus on </a:t>
            </a:r>
            <a:r>
              <a:rPr lang="en-AU" sz="1800" kern="1200" dirty="0" smtClean="0"/>
              <a:t>Finance and </a:t>
            </a:r>
            <a:r>
              <a:rPr lang="en-AU" sz="1800" kern="1200" dirty="0" smtClean="0"/>
              <a:t>Travel.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800" kern="1200" dirty="0" smtClean="0"/>
              <a:t>The </a:t>
            </a:r>
            <a:r>
              <a:rPr lang="en-AU" sz="1800" kern="1200" dirty="0"/>
              <a:t>SIP has a focus on </a:t>
            </a:r>
            <a:r>
              <a:rPr lang="en-AU" sz="1800" kern="1200" dirty="0" smtClean="0"/>
              <a:t>probability simulations </a:t>
            </a:r>
            <a:r>
              <a:rPr lang="en-AU" sz="1800" kern="1200" dirty="0"/>
              <a:t>and the connection to relative </a:t>
            </a:r>
            <a:r>
              <a:rPr lang="en-AU" sz="1800" kern="1200" dirty="0" smtClean="0"/>
              <a:t>	frequencies</a:t>
            </a:r>
            <a:r>
              <a:rPr lang="en-AU" sz="1800" dirty="0" smtClean="0"/>
              <a:t> </a:t>
            </a:r>
            <a:r>
              <a:rPr lang="en-AU" sz="1800" dirty="0"/>
              <a:t>in real </a:t>
            </a:r>
            <a:r>
              <a:rPr lang="en-AU" sz="1800" dirty="0" smtClean="0"/>
              <a:t>contexts. </a:t>
            </a:r>
            <a:r>
              <a:rPr lang="en-AU" sz="1800" dirty="0"/>
              <a:t>Topic 4.1 p 13 -14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  <a:defRPr/>
            </a:pPr>
            <a:endParaRPr lang="en-AU" sz="1800" kern="1200" dirty="0" smtClean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  <a:defRPr/>
            </a:pPr>
            <a:endParaRPr lang="en-AU" sz="1800" kern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97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 smtClean="0"/>
              <a:t>Assessment tables: </a:t>
            </a:r>
            <a:r>
              <a:rPr lang="en-AU" sz="1800" dirty="0" smtClean="0"/>
              <a:t>Year </a:t>
            </a:r>
            <a:r>
              <a:rPr lang="en-AU" sz="1800" dirty="0"/>
              <a:t>11 </a:t>
            </a:r>
            <a:r>
              <a:rPr lang="en-AU" sz="1800" dirty="0" smtClean="0"/>
              <a:t>syllabus </a:t>
            </a:r>
            <a:r>
              <a:rPr lang="en-AU" sz="1800" dirty="0"/>
              <a:t>page </a:t>
            </a:r>
            <a:r>
              <a:rPr lang="en-AU" sz="1800" dirty="0" smtClean="0"/>
              <a:t>17, Year 12 page 16 </a:t>
            </a:r>
            <a:endParaRPr lang="en-AU" sz="1800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r>
              <a:rPr lang="en-AU" sz="1800" dirty="0" smtClean="0">
                <a:ea typeface="Calibri"/>
                <a:cs typeface="Times New Roman"/>
              </a:rPr>
              <a:t>Response tasks description is more succinct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1600" dirty="0" smtClean="0">
                <a:ea typeface="Calibri"/>
                <a:cs typeface="Times New Roman"/>
              </a:rPr>
              <a:t>include observation checklists, anecdotal evidence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AU" sz="1800" dirty="0" smtClean="0">
                <a:ea typeface="Calibri"/>
                <a:cs typeface="Times New Roman"/>
              </a:rPr>
              <a:t>Practical applications and Statistical investigation process replace the investigation assessment type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1600" dirty="0" smtClean="0"/>
              <a:t>Emphasis on real world situations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1600" dirty="0" smtClean="0"/>
              <a:t>Use of mathematical thinking process or statistical investigation process. </a:t>
            </a:r>
          </a:p>
          <a:p>
            <a:pPr marL="361950" lvl="1" indent="-361950">
              <a:spcAft>
                <a:spcPts val="600"/>
              </a:spcAft>
            </a:pPr>
            <a:r>
              <a:rPr lang="en-AU" sz="1800" dirty="0" smtClean="0"/>
              <a:t>MTP and SIP has been </a:t>
            </a:r>
            <a:r>
              <a:rPr lang="en-AU" sz="1800" dirty="0"/>
              <a:t>explicitly taught before students are assessed on the use of the </a:t>
            </a:r>
            <a:r>
              <a:rPr lang="en-AU" sz="1800" dirty="0" smtClean="0"/>
              <a:t>processes. </a:t>
            </a:r>
          </a:p>
          <a:p>
            <a:pPr marL="361950" lvl="2" indent="-361950">
              <a:buFont typeface="Arial" pitchFamily="34" charset="0"/>
              <a:buChar char="•"/>
            </a:pPr>
            <a:r>
              <a:rPr lang="en-AU" sz="1800" dirty="0"/>
              <a:t>Practical applications are not  necessarily projects over a long </a:t>
            </a:r>
            <a:r>
              <a:rPr lang="en-AU" sz="1800" dirty="0" smtClean="0"/>
              <a:t>duration. Could </a:t>
            </a:r>
            <a:r>
              <a:rPr lang="en-AU" sz="1800" dirty="0"/>
              <a:t>be a short task of up to an hour </a:t>
            </a:r>
            <a:r>
              <a:rPr lang="en-AU" sz="1800" dirty="0" smtClean="0"/>
              <a:t>.</a:t>
            </a:r>
            <a:endParaRPr lang="en-AU" sz="2000" dirty="0" smtClean="0">
              <a:solidFill>
                <a:srgbClr val="009A96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AU" sz="1800" dirty="0" smtClean="0"/>
              <a:t>Externally set task in Semester 1 of Year 12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Purpose - An </a:t>
            </a:r>
            <a:r>
              <a:rPr lang="en-AU" sz="2000" dirty="0"/>
              <a:t>Externally Set Task (EST) process will be introduced for General courses (including Foundation courses but excluding Preliminary courses) at Year </a:t>
            </a:r>
            <a:r>
              <a:rPr lang="en-AU" sz="2000" dirty="0" smtClean="0"/>
              <a:t>12 and the </a:t>
            </a:r>
            <a:r>
              <a:rPr lang="en-AU" sz="2000" dirty="0"/>
              <a:t>task will be used for consensus </a:t>
            </a:r>
            <a:r>
              <a:rPr lang="en-AU" sz="2000" dirty="0" smtClean="0"/>
              <a:t>moderation. </a:t>
            </a:r>
            <a:r>
              <a:rPr lang="en-AU" sz="2000" dirty="0"/>
              <a:t>On a rotation basis, schools will be required to submit marks and a sample of scripts to the Authority for validation of </a:t>
            </a:r>
            <a:r>
              <a:rPr lang="en-AU" sz="2000" dirty="0" smtClean="0"/>
              <a:t>marks.</a:t>
            </a:r>
          </a:p>
          <a:p>
            <a:r>
              <a:rPr lang="en-AU" sz="2000" dirty="0" smtClean="0"/>
              <a:t>These processes will inform moderation visits the following year.</a:t>
            </a:r>
          </a:p>
          <a:p>
            <a:endParaRPr lang="en-AU" sz="2000" dirty="0" smtClean="0"/>
          </a:p>
          <a:p>
            <a:r>
              <a:rPr lang="en-AU" sz="2000" dirty="0" smtClean="0"/>
              <a:t>Administration – the task will be approximately 60 minutes in duration and be completed individually by students under test conditions.</a:t>
            </a:r>
          </a:p>
          <a:p>
            <a:endParaRPr lang="en-AU" sz="2000" dirty="0" smtClean="0"/>
          </a:p>
          <a:p>
            <a:r>
              <a:rPr lang="en-AU" sz="2000" dirty="0" smtClean="0"/>
              <a:t>Sample  -available on the website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Mathematics Essential </a:t>
            </a:r>
            <a:r>
              <a:rPr lang="en-AU" dirty="0" smtClean="0"/>
              <a:t>sample </a:t>
            </a:r>
            <a:r>
              <a:rPr lang="en-AU" dirty="0" smtClean="0"/>
              <a:t>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Sample EST covers</a:t>
            </a:r>
            <a:endParaRPr lang="en-AU" dirty="0"/>
          </a:p>
          <a:p>
            <a:r>
              <a:rPr lang="en-GB" sz="1800" b="1" kern="1200" dirty="0"/>
              <a:t>Topic 3.1: Measurement</a:t>
            </a:r>
            <a:endParaRPr lang="en-AU" sz="1800" kern="1200" dirty="0"/>
          </a:p>
          <a:p>
            <a:pPr lvl="0"/>
            <a:r>
              <a:rPr lang="en-GB" sz="1400" kern="1200" dirty="0" smtClean="0"/>
              <a:t>Linear measure</a:t>
            </a:r>
            <a:endParaRPr lang="en-AU" sz="1400" kern="1200" dirty="0" smtClean="0"/>
          </a:p>
          <a:p>
            <a:pPr lvl="0"/>
            <a:r>
              <a:rPr lang="en-GB" sz="1400" kern="1200" dirty="0" smtClean="0"/>
              <a:t>Area measure</a:t>
            </a:r>
            <a:endParaRPr lang="en-AU" sz="1400" kern="1200" dirty="0" smtClean="0"/>
          </a:p>
          <a:p>
            <a:pPr lvl="0"/>
            <a:r>
              <a:rPr lang="en-GB" sz="1400" kern="1200" dirty="0" smtClean="0"/>
              <a:t>Volume and capacity</a:t>
            </a:r>
            <a:endParaRPr lang="en-AU" sz="1400" kern="1200" dirty="0" smtClean="0"/>
          </a:p>
          <a:p>
            <a:r>
              <a:rPr lang="en-GB" sz="1800" b="1" kern="1200" dirty="0" smtClean="0"/>
              <a:t>Topic </a:t>
            </a:r>
            <a:r>
              <a:rPr lang="en-GB" sz="1800" b="1" kern="1200" dirty="0"/>
              <a:t>3.2: Scales plan and models</a:t>
            </a:r>
            <a:endParaRPr lang="en-AU" sz="1800" kern="1200" dirty="0"/>
          </a:p>
          <a:p>
            <a:pPr lvl="0"/>
            <a:r>
              <a:rPr lang="en-GB" sz="1400" kern="1200" dirty="0"/>
              <a:t>Geometry</a:t>
            </a:r>
            <a:endParaRPr lang="en-AU" sz="1400" kern="1200" dirty="0"/>
          </a:p>
          <a:p>
            <a:pPr lvl="0"/>
            <a:r>
              <a:rPr lang="en-GB" sz="1400" kern="1200" dirty="0"/>
              <a:t>Interpret scale drawings</a:t>
            </a:r>
            <a:endParaRPr lang="en-AU" sz="1400" kern="1200" dirty="0"/>
          </a:p>
          <a:p>
            <a:pPr lvl="0"/>
            <a:r>
              <a:rPr lang="en-GB" sz="1400" kern="1200" dirty="0"/>
              <a:t>Three-dimensional objects</a:t>
            </a:r>
            <a:endParaRPr lang="en-AU" sz="1400" kern="1200" dirty="0"/>
          </a:p>
          <a:p>
            <a:pPr lvl="0"/>
            <a:r>
              <a:rPr lang="en-GB" sz="1400" kern="1200" dirty="0"/>
              <a:t>Right-angled triangles (no bearings)</a:t>
            </a:r>
            <a:endParaRPr lang="en-AU" sz="1400" kern="1200" dirty="0"/>
          </a:p>
          <a:p>
            <a:r>
              <a:rPr lang="en-GB" sz="1800" b="1" kern="1200" dirty="0"/>
              <a:t>Topic 3.4: Data collection</a:t>
            </a:r>
            <a:endParaRPr lang="en-AU" sz="1800" kern="1200" dirty="0"/>
          </a:p>
          <a:p>
            <a:pPr lvl="0"/>
            <a:r>
              <a:rPr lang="en-GB" sz="1400" kern="1200" dirty="0"/>
              <a:t>Surveys</a:t>
            </a:r>
            <a:endParaRPr lang="en-AU" sz="1400" kern="1200" dirty="0"/>
          </a:p>
          <a:p>
            <a:pPr lvl="0"/>
            <a:r>
              <a:rPr lang="en-GB" sz="1400" kern="1200" dirty="0"/>
              <a:t>Simple survey procedure</a:t>
            </a:r>
            <a:endParaRPr lang="en-AU" sz="1400" kern="1200" dirty="0"/>
          </a:p>
          <a:p>
            <a:pPr lvl="0"/>
            <a:r>
              <a:rPr lang="en-GB" sz="1400" kern="1200" dirty="0"/>
              <a:t>Sources of bias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7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75279</TotalTime>
  <Words>742</Words>
  <Application>Microsoft Office PowerPoint</Application>
  <PresentationFormat>On-screen Show (4:3)</PresentationFormat>
  <Paragraphs>94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3_Default Design</vt:lpstr>
      <vt:lpstr>Mathematics Essential  Webinar   </vt:lpstr>
      <vt:lpstr>How has the content changed?</vt:lpstr>
      <vt:lpstr>Mathematical Thinking Process (MTP)</vt:lpstr>
      <vt:lpstr>Statistical Investigation Process (SIP)</vt:lpstr>
      <vt:lpstr>MTP and SIP in Year 11</vt:lpstr>
      <vt:lpstr>MTP and SIP in Year 12</vt:lpstr>
      <vt:lpstr>How has assessment changed?</vt:lpstr>
      <vt:lpstr>What is the role of the EST</vt:lpstr>
      <vt:lpstr>Mathematics Essential sample EST</vt:lpstr>
      <vt:lpstr>SCSA support materials available</vt:lpstr>
      <vt:lpstr>Other support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458</cp:revision>
  <cp:lastPrinted>2014-05-21T05:48:21Z</cp:lastPrinted>
  <dcterms:created xsi:type="dcterms:W3CDTF">2006-08-16T00:00:00Z</dcterms:created>
  <dcterms:modified xsi:type="dcterms:W3CDTF">2014-10-10T08:35:34Z</dcterms:modified>
</cp:coreProperties>
</file>