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avi" ContentType="video/x-msvide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5" r:id="rId1"/>
  </p:sldMasterIdLst>
  <p:notesMasterIdLst>
    <p:notesMasterId r:id="rId41"/>
  </p:notesMasterIdLst>
  <p:handoutMasterIdLst>
    <p:handoutMasterId r:id="rId42"/>
  </p:handoutMasterIdLst>
  <p:sldIdLst>
    <p:sldId id="256" r:id="rId2"/>
    <p:sldId id="270" r:id="rId3"/>
    <p:sldId id="271" r:id="rId4"/>
    <p:sldId id="272" r:id="rId5"/>
    <p:sldId id="273" r:id="rId6"/>
    <p:sldId id="274" r:id="rId7"/>
    <p:sldId id="275" r:id="rId8"/>
    <p:sldId id="276" r:id="rId9"/>
    <p:sldId id="310" r:id="rId10"/>
    <p:sldId id="311" r:id="rId11"/>
    <p:sldId id="312" r:id="rId12"/>
    <p:sldId id="277" r:id="rId13"/>
    <p:sldId id="278" r:id="rId14"/>
    <p:sldId id="279" r:id="rId15"/>
    <p:sldId id="280" r:id="rId16"/>
    <p:sldId id="281" r:id="rId17"/>
    <p:sldId id="282" r:id="rId18"/>
    <p:sldId id="283" r:id="rId19"/>
    <p:sldId id="284" r:id="rId20"/>
    <p:sldId id="308" r:id="rId21"/>
    <p:sldId id="285" r:id="rId22"/>
    <p:sldId id="286" r:id="rId23"/>
    <p:sldId id="287" r:id="rId24"/>
    <p:sldId id="288" r:id="rId25"/>
    <p:sldId id="309" r:id="rId26"/>
    <p:sldId id="290" r:id="rId27"/>
    <p:sldId id="291" r:id="rId28"/>
    <p:sldId id="292" r:id="rId29"/>
    <p:sldId id="293" r:id="rId30"/>
    <p:sldId id="294" r:id="rId31"/>
    <p:sldId id="295" r:id="rId32"/>
    <p:sldId id="296" r:id="rId33"/>
    <p:sldId id="307" r:id="rId34"/>
    <p:sldId id="298" r:id="rId35"/>
    <p:sldId id="299" r:id="rId36"/>
    <p:sldId id="300" r:id="rId37"/>
    <p:sldId id="305" r:id="rId38"/>
    <p:sldId id="313" r:id="rId39"/>
    <p:sldId id="302" r:id="rId40"/>
  </p:sldIdLst>
  <p:sldSz cx="9144000" cy="5143500" type="screen16x9"/>
  <p:notesSz cx="6797675" cy="9926638"/>
  <p:embeddedFontLst>
    <p:embeddedFont>
      <p:font typeface="Calibri Light" panose="020F0302020204030204" pitchFamily="34" charset="0"/>
      <p:regular r:id="rId43"/>
      <p:italic r:id="rId44"/>
    </p:embeddedFont>
    <p:embeddedFont>
      <p:font typeface="Consolas" panose="020B0609020204030204" pitchFamily="49" charset="0"/>
      <p:regular r:id="rId45"/>
      <p:bold r:id="rId46"/>
      <p:italic r:id="rId47"/>
      <p:boldItalic r:id="rId48"/>
    </p:embeddedFont>
    <p:embeddedFont>
      <p:font typeface="Calibri" panose="020F0502020204030204" pitchFamily="34" charset="0"/>
      <p:regular r:id="rId49"/>
      <p:bold r:id="rId50"/>
      <p:italic r:id="rId51"/>
      <p:boldItalic r:id="rId52"/>
    </p:embeddedFont>
    <p:embeddedFont>
      <p:font typeface="Titillium Web" panose="020B060402020202020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AD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84F568A-5613-4A17-B000-207A0CF4135C}">
  <a:tblStyle styleId="{B84F568A-5613-4A17-B000-207A0CF4135C}"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622" autoAdjust="0"/>
  </p:normalViewPr>
  <p:slideViewPr>
    <p:cSldViewPr snapToGrid="0">
      <p:cViewPr varScale="1">
        <p:scale>
          <a:sx n="106" d="100"/>
          <a:sy n="106" d="100"/>
        </p:scale>
        <p:origin x="1686" y="9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78" d="100"/>
          <a:sy n="78" d="100"/>
        </p:scale>
        <p:origin x="3978" y="11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54"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BBC0AD46-3347-4D62-8FE2-01CF9D8C186C}" type="datetimeFigureOut">
              <a:rPr lang="en-AU" smtClean="0"/>
              <a:t>15/08/2019</a:t>
            </a:fld>
            <a:endParaRPr lang="en-AU"/>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FE1E719A-D5E9-497B-942B-B96EDF74D92D}" type="slidenum">
              <a:rPr lang="en-AU" smtClean="0"/>
              <a:t>‹#›</a:t>
            </a:fld>
            <a:endParaRPr lang="en-AU"/>
          </a:p>
        </p:txBody>
      </p:sp>
    </p:spTree>
    <p:extLst>
      <p:ext uri="{BB962C8B-B14F-4D97-AF65-F5344CB8AC3E}">
        <p14:creationId xmlns:p14="http://schemas.microsoft.com/office/powerpoint/2010/main" val="1046607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377822" y="4715153"/>
            <a:ext cx="6042675" cy="4466987"/>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dirty="0"/>
          </a:p>
        </p:txBody>
      </p:sp>
    </p:spTree>
    <p:extLst>
      <p:ext uri="{BB962C8B-B14F-4D97-AF65-F5344CB8AC3E}">
        <p14:creationId xmlns:p14="http://schemas.microsoft.com/office/powerpoint/2010/main" val="290355069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324000" marR="0" lvl="0" indent="-172800" algn="l" rtl="0">
      <a:lnSpc>
        <a:spcPct val="100000"/>
      </a:lnSpc>
      <a:spcBef>
        <a:spcPts val="0"/>
      </a:spcBef>
      <a:spcAft>
        <a:spcPts val="0"/>
      </a:spcAft>
      <a:buClr>
        <a:srgbClr val="000000"/>
      </a:buClr>
      <a:buSzPts val="1400"/>
      <a:buFont typeface="Arial" panose="020B0604020202020204" pitchFamily="34" charset="0"/>
      <a:buChar char="•"/>
      <a:defRPr lang="en-AU" sz="1100" b="0" i="0" u="none" strike="noStrike" cap="none" baseline="0"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scsa.wa.edu.au/internet/Senior_Secondary/OLNA"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scsa.wa.edu.au/publications/year-12-information" TargetMode="External"/><Relationship Id="rId2" Type="http://schemas.openxmlformats.org/officeDocument/2006/relationships/slide" Target="../slides/slide37.xml"/><Relationship Id="rId1" Type="http://schemas.openxmlformats.org/officeDocument/2006/relationships/notesMaster" Target="../notesMasters/notesMaster1.xml"/><Relationship Id="rId4" Type="http://schemas.openxmlformats.org/officeDocument/2006/relationships/hyperlink" Target="https://www.scsa.wa.edu.au/"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35f391192_0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35f391192_0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543426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AU" dirty="0" smtClean="0"/>
              <a:t>These sample</a:t>
            </a:r>
            <a:r>
              <a:rPr lang="en-AU" baseline="0" dirty="0" smtClean="0"/>
              <a:t> programs provide examples of course combinations for different pathways to further study and training. They are not exhaustive.</a:t>
            </a:r>
            <a:endParaRPr lang="en-AU" dirty="0" smtClean="0"/>
          </a:p>
          <a:p>
            <a:endParaRPr lang="en-AU" dirty="0"/>
          </a:p>
        </p:txBody>
      </p:sp>
    </p:spTree>
    <p:extLst>
      <p:ext uri="{BB962C8B-B14F-4D97-AF65-F5344CB8AC3E}">
        <p14:creationId xmlns:p14="http://schemas.microsoft.com/office/powerpoint/2010/main" val="2468116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AU" dirty="0" smtClean="0"/>
              <a:t>These sample</a:t>
            </a:r>
            <a:r>
              <a:rPr lang="en-AU" baseline="0" dirty="0" smtClean="0"/>
              <a:t> programs provide examples of course combinations for different pathways to further study and training. They are not exhaustive.</a:t>
            </a:r>
            <a:endParaRPr lang="en-AU" dirty="0" smtClean="0"/>
          </a:p>
          <a:p>
            <a:pPr marL="139700" indent="0">
              <a:buNone/>
            </a:pPr>
            <a:endParaRPr lang="en-AU" dirty="0"/>
          </a:p>
        </p:txBody>
      </p:sp>
    </p:spTree>
    <p:extLst>
      <p:ext uri="{BB962C8B-B14F-4D97-AF65-F5344CB8AC3E}">
        <p14:creationId xmlns:p14="http://schemas.microsoft.com/office/powerpoint/2010/main" val="2425881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These courses are examined by the Authority (</a:t>
            </a:r>
            <a:r>
              <a:rPr lang="en-AU" sz="1100" b="0" i="0" u="none" strike="noStrike" kern="1200" cap="none"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see Section 6 of the </a:t>
            </a:r>
            <a:r>
              <a:rPr lang="en-AU" sz="1100" b="0" i="1" u="none" strike="noStrike" kern="1200" cap="none"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WACE Manual</a:t>
            </a:r>
            <a:r>
              <a:rPr lang="en-AU" sz="1100" b="0" i="0" u="none" strike="noStrike" kern="1200" cap="none"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 results in ATAR courses are used by the Tertiary Institutions Service Centre (TISC) to calculate a student’s Australian Tertiary Admission Rank (ATAR). </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The ATAR is used to determine eligibility for university entrance. </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Students seeking to achieve an ATAR will need to complete a minimum of four Year 12 ATAR courses, excluding unacceptable combinations (see Undergraduate Admission Requirements for School Leavers on the TISC website). </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ATAR courses are for students who are typically aiming to go to university. </a:t>
            </a:r>
            <a:endParaRPr lang="en-AU" sz="1100" b="0" i="0" u="none" strike="noStrike" kern="1200" cap="none" baseline="0" dirty="0" smtClean="0">
              <a:solidFill>
                <a:schemeClr val="tx1"/>
              </a:solidFill>
              <a:latin typeface="Calibri" panose="020F0502020204030204" pitchFamily="34" charset="0"/>
              <a:ea typeface="Calibri" panose="020F0502020204030204" pitchFamily="34" charset="0"/>
              <a:cs typeface="Calibri" panose="020F0502020204030204" pitchFamily="34" charset="0"/>
              <a:sym typeface="Arial"/>
            </a:endParaRPr>
          </a:p>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12</a:t>
            </a:fld>
            <a:endParaRPr lang="en-AU"/>
          </a:p>
        </p:txBody>
      </p:sp>
    </p:spTree>
    <p:extLst>
      <p:ext uri="{BB962C8B-B14F-4D97-AF65-F5344CB8AC3E}">
        <p14:creationId xmlns:p14="http://schemas.microsoft.com/office/powerpoint/2010/main" val="4811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AU" sz="1200" b="1"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Students who are enrolled in a Year 12 ATAR course pair of units are required to sit the ATAR course examination</a:t>
            </a:r>
            <a:r>
              <a:rPr lang="en-AU" sz="1200" b="1" dirty="0" smtClean="0"/>
              <a:t>— even if they are only enrolled in one ATAR</a:t>
            </a:r>
            <a:r>
              <a:rPr lang="en-AU" sz="1200" b="1" baseline="0" dirty="0" smtClean="0"/>
              <a:t> course. </a:t>
            </a:r>
            <a:endParaRPr lang="en-AU" sz="1200" b="1" dirty="0" smtClean="0"/>
          </a:p>
          <a:p>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There are both written and practical examinations for some ATAR courses.</a:t>
            </a:r>
          </a:p>
          <a:p>
            <a:endParaRPr lang="en-AU" sz="1100" b="1"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Students who do not sit an ATAR course examination and do not have </a:t>
            </a:r>
            <a:r>
              <a:rPr lang="en-AU" sz="1100" b="1"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an approved sickness/misadventure application </a:t>
            </a: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for that course, will not have the grades for the pair of units completed in that year contribute to the calculation of the Western Australian Certificate of Education (WACE).</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This means, the grades for the ATAR Year 12 course will </a:t>
            </a:r>
            <a:r>
              <a:rPr lang="en-AU" sz="1100" b="1" i="0" u="sng"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not</a:t>
            </a: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contribute to the:</a:t>
            </a:r>
          </a:p>
          <a:p>
            <a:pPr marL="324000" lvl="1" indent="-171450">
              <a:buClrTx/>
              <a:buSzTx/>
              <a:buFont typeface="Arial" panose="020B0604020202020204" pitchFamily="34" charset="0"/>
              <a:buChar char="•"/>
              <a:defRPr/>
            </a:pPr>
            <a:r>
              <a:rPr lang="en-AU" dirty="0">
                <a:latin typeface="Calibri" panose="020F0502020204030204" pitchFamily="34" charset="0"/>
                <a:cs typeface="Calibri" panose="020F0502020204030204" pitchFamily="34" charset="0"/>
              </a:rPr>
              <a:t>completion of a minimum of 20 units, including 10 Year 12 units</a:t>
            </a:r>
          </a:p>
          <a:p>
            <a:pPr marL="324000" lvl="1" indent="-171450">
              <a:buClrTx/>
              <a:buSzTx/>
              <a:buFont typeface="Arial" panose="020B0604020202020204" pitchFamily="34" charset="0"/>
              <a:buChar char="•"/>
              <a:defRPr/>
            </a:pPr>
            <a:r>
              <a:rPr lang="en-AU" dirty="0">
                <a:latin typeface="Calibri" panose="020F0502020204030204" pitchFamily="34" charset="0"/>
                <a:cs typeface="Calibri" panose="020F0502020204030204" pitchFamily="34" charset="0"/>
              </a:rPr>
              <a:t>completion of at least one pair of Year 12 units from an English learning area course (if the ATAR Year 12 course was either English, Literature or English as an Additional Language or Dialect)</a:t>
            </a:r>
          </a:p>
          <a:p>
            <a:pPr marL="324000" lvl="1" indent="-171450">
              <a:buClrTx/>
              <a:buSzTx/>
              <a:buFont typeface="Arial" panose="020B0604020202020204" pitchFamily="34" charset="0"/>
              <a:buChar char="•"/>
              <a:defRPr/>
            </a:pPr>
            <a:r>
              <a:rPr lang="en-AU" dirty="0">
                <a:latin typeface="Calibri" panose="020F0502020204030204" pitchFamily="34" charset="0"/>
                <a:cs typeface="Calibri" panose="020F0502020204030204" pitchFamily="34" charset="0"/>
              </a:rPr>
              <a:t>completion of one pair of Year 12 units from List A (arts/languages/social sciences) or List B (mathematics/science/technology) </a:t>
            </a:r>
          </a:p>
          <a:p>
            <a:pPr marL="324000" lvl="1" indent="-171450">
              <a:buClrTx/>
              <a:buSzTx/>
              <a:buFont typeface="Arial" panose="020B0604020202020204" pitchFamily="34" charset="0"/>
              <a:buChar char="•"/>
              <a:defRPr/>
            </a:pPr>
            <a:r>
              <a:rPr lang="en-AU" dirty="0">
                <a:latin typeface="Calibri" panose="020F0502020204030204" pitchFamily="34" charset="0"/>
                <a:cs typeface="Calibri" panose="020F0502020204030204" pitchFamily="34" charset="0"/>
              </a:rPr>
              <a:t>achievement of at least 14 C grades or higher, including at least six C grades in Year 12 units</a:t>
            </a:r>
          </a:p>
          <a:p>
            <a:pPr marL="324000" lvl="1" indent="-171450">
              <a:buClrTx/>
              <a:buSzTx/>
              <a:buFont typeface="Arial" panose="020B0604020202020204" pitchFamily="34" charset="0"/>
              <a:buChar char="•"/>
              <a:defRPr/>
            </a:pPr>
            <a:r>
              <a:rPr lang="en-AU" dirty="0">
                <a:latin typeface="Calibri" panose="020F0502020204030204" pitchFamily="34" charset="0"/>
                <a:cs typeface="Calibri" panose="020F0502020204030204" pitchFamily="34" charset="0"/>
              </a:rPr>
              <a:t>completion of at least four Year 12 ATAR courses</a:t>
            </a:r>
            <a:r>
              <a:rPr lang="en-AU" b="0" i="0" u="none" strike="noStrike" kern="1200" cap="none" dirty="0" smtClean="0">
                <a:solidFill>
                  <a:schemeClr val="tx1"/>
                </a:solidFill>
                <a:effectLst/>
                <a:latin typeface="Calibri" panose="020F0502020204030204" pitchFamily="34" charset="0"/>
                <a:ea typeface="Arial"/>
                <a:cs typeface="Calibri" panose="020F0502020204030204" pitchFamily="34" charset="0"/>
                <a:sym typeface="Arial"/>
              </a:rPr>
              <a:t>.</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Students who do not sit the ATAR course examination will </a:t>
            </a:r>
            <a:r>
              <a:rPr lang="en-AU" sz="1100" b="1"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not</a:t>
            </a: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have a course mark or grade recorded on their Western Australian Statement of Student Achievement (WASSA), nor will they receive an ATAR course report.</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As a consequence, a student may not meet the requirements to receive a WACE.</a:t>
            </a:r>
          </a:p>
          <a:p>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The Authority advises consultation with students who may be enrolled in ATAR course/s but who do not require an ATAR, to confirm that they must sit the examination for that course for it to contribute to their WACE.</a:t>
            </a:r>
          </a:p>
        </p:txBody>
      </p:sp>
      <p:sp>
        <p:nvSpPr>
          <p:cNvPr id="4" name="Slide Number Placeholder 3"/>
          <p:cNvSpPr>
            <a:spLocks noGrp="1"/>
          </p:cNvSpPr>
          <p:nvPr>
            <p:ph type="sldNum" sz="quarter" idx="10"/>
          </p:nvPr>
        </p:nvSpPr>
        <p:spPr/>
        <p:txBody>
          <a:bodyPr/>
          <a:lstStyle/>
          <a:p>
            <a:fld id="{7DE42E6F-6D34-418A-9B32-2E31BE442158}" type="slidenum">
              <a:rPr lang="en-AU" smtClean="0"/>
              <a:t>13</a:t>
            </a:fld>
            <a:endParaRPr lang="en-AU"/>
          </a:p>
        </p:txBody>
      </p:sp>
    </p:spTree>
    <p:extLst>
      <p:ext uri="{BB962C8B-B14F-4D97-AF65-F5344CB8AC3E}">
        <p14:creationId xmlns:p14="http://schemas.microsoft.com/office/powerpoint/2010/main" val="23838074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indent="0">
              <a:buNone/>
            </a:pPr>
            <a:r>
              <a:rPr lang="en-AU" dirty="0" smtClean="0"/>
              <a:t>General courses are for students who are typically aiming to enter further vocationally based training or the workforce straight from school. </a:t>
            </a:r>
          </a:p>
          <a:p>
            <a:pPr marL="139700" indent="0">
              <a:buNone/>
            </a:pPr>
            <a:endParaRPr lang="en-AU" dirty="0" smtClean="0"/>
          </a:p>
          <a:p>
            <a:pPr marL="139700" indent="0">
              <a:buNone/>
            </a:pPr>
            <a:r>
              <a:rPr lang="en-AU" dirty="0" smtClean="0"/>
              <a:t>General courses may be used for alternative entry to some university courses. Information about alternative entry should be sought directly from universities.</a:t>
            </a:r>
          </a:p>
          <a:p>
            <a:endParaRPr lang="en-AU" sz="1200" b="0" i="0" u="none" strike="noStrike" kern="1200" baseline="0" dirty="0" smtClean="0">
              <a:solidFill>
                <a:schemeClr val="tx1"/>
              </a:solidFill>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14</a:t>
            </a:fld>
            <a:endParaRPr lang="en-AU"/>
          </a:p>
        </p:txBody>
      </p:sp>
    </p:spTree>
    <p:extLst>
      <p:ext uri="{BB962C8B-B14F-4D97-AF65-F5344CB8AC3E}">
        <p14:creationId xmlns:p14="http://schemas.microsoft.com/office/powerpoint/2010/main" val="10341273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These courses provide a focus on functional literacy and numeracy skills, practical work‐related experience and the opportunity to build personal skills that are important for life and work. </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Foundation courses are not designed, nor intended, to be an alternative senior secondary pathway. </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Foundation courses are for students who have not been able to demonstrate the minimum standard for literacy and/or numeracy (see sub-section 1.8 of the </a:t>
            </a:r>
            <a:r>
              <a:rPr lang="en-AU" sz="1100" b="0" i="1"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WACE Manual</a:t>
            </a: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before Year 11 and are unlikely to do so before the end of Year 12 without significant levels of support.</a:t>
            </a:r>
          </a:p>
          <a:p>
            <a:pPr marL="139700" indent="0">
              <a:buNone/>
            </a:pPr>
            <a:endParaRPr lang="en-AU" sz="1100" b="0" i="0" u="none" strike="noStrike" kern="1200" cap="none"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Like General courses, Foundation courses have an EST that is set by the Authority.</a:t>
            </a:r>
            <a:endParaRPr lang="en-AU" sz="1100" b="0" i="0" u="none" strike="noStrike" kern="1200" cap="none" baseline="0" dirty="0" smtClean="0">
              <a:solidFill>
                <a:schemeClr val="tx1"/>
              </a:solidFill>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endParaRPr lang="en-AU" dirty="0" smtClean="0"/>
          </a:p>
          <a:p>
            <a:pPr marL="139700" indent="0">
              <a:buNone/>
            </a:pPr>
            <a:r>
              <a:rPr lang="en-AU" dirty="0" smtClean="0"/>
              <a:t>From 2021, students who enrol in Year 12 Foundation courses must complete a VET Certificate</a:t>
            </a:r>
            <a:r>
              <a:rPr lang="en-AU" baseline="0" dirty="0" smtClean="0"/>
              <a:t> II (or higher) as part of the requirement to achieve a WACE.</a:t>
            </a:r>
            <a:endParaRPr lang="en-AU" dirty="0" smtClean="0"/>
          </a:p>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15</a:t>
            </a:fld>
            <a:endParaRPr lang="en-AU"/>
          </a:p>
        </p:txBody>
      </p:sp>
    </p:spTree>
    <p:extLst>
      <p:ext uri="{BB962C8B-B14F-4D97-AF65-F5344CB8AC3E}">
        <p14:creationId xmlns:p14="http://schemas.microsoft.com/office/powerpoint/2010/main" val="1939251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VET industry specific courses include a full VET qualification and mandatory workplace learning. VET industry specific courses contribute towards the WACE as course units. </a:t>
            </a:r>
          </a:p>
          <a:p>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Qualifications undertaken through VET industry specific courses can be used to meet the Certificate II or higher requirement of the WACE. The workplace learning component of the course contributes as unit equivalents towards the WACE (see Section 4 of the </a:t>
            </a:r>
            <a:r>
              <a:rPr lang="en-AU" sz="1100" b="0" i="1"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WACE Manual </a:t>
            </a: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for more detail). </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VET industry specific courses are for students aiming to enter further vocationally based training or the workforce straight from school. </a:t>
            </a:r>
          </a:p>
          <a:p>
            <a:pPr marL="139700" indent="0">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Some VET qualifications may be used for alternative entry to some university courses. Information about alternative entry should be sought directly from universities.</a:t>
            </a:r>
            <a:endParaRPr lang="en-AU" dirty="0" smtClean="0"/>
          </a:p>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16</a:t>
            </a:fld>
            <a:endParaRPr lang="en-AU"/>
          </a:p>
        </p:txBody>
      </p:sp>
    </p:spTree>
    <p:extLst>
      <p:ext uri="{BB962C8B-B14F-4D97-AF65-F5344CB8AC3E}">
        <p14:creationId xmlns:p14="http://schemas.microsoft.com/office/powerpoint/2010/main" val="2919768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buClrTx/>
              <a:buSzTx/>
              <a:buFontTx/>
              <a:buNone/>
              <a:tabLst/>
              <a:defRPr/>
            </a:pPr>
            <a:r>
              <a:rPr lang="en-AU" dirty="0" smtClean="0"/>
              <a:t>Note: Preliminary courses </a:t>
            </a:r>
            <a:r>
              <a:rPr lang="en-AU" b="1" dirty="0" smtClean="0"/>
              <a:t>do not </a:t>
            </a:r>
            <a:r>
              <a:rPr lang="en-AU" dirty="0" smtClean="0"/>
              <a:t>contribute to the achievement of a WACE.</a:t>
            </a:r>
          </a:p>
          <a:p>
            <a:pPr marL="0" marR="0" indent="0" algn="l" defTabSz="914400" rtl="0" eaLnBrk="1" fontAlgn="auto" latinLnBrk="0" hangingPunct="1">
              <a:lnSpc>
                <a:spcPct val="100000"/>
              </a:lnSpc>
              <a:spcBef>
                <a:spcPts val="0"/>
              </a:spcBef>
              <a:buClrTx/>
              <a:buSzTx/>
              <a:buFontTx/>
              <a:buNone/>
              <a:tabLst/>
              <a:defRPr/>
            </a:pPr>
            <a:endParaRPr lang="en-AU" dirty="0" smtClean="0"/>
          </a:p>
          <a:p>
            <a:pPr marL="0" indent="0">
              <a:buNone/>
            </a:pPr>
            <a:r>
              <a:rPr lang="en-AU" dirty="0" smtClean="0"/>
              <a:t>Preliminary courses  provide a relevant option for students who:</a:t>
            </a:r>
          </a:p>
          <a:p>
            <a:pPr marL="171450" indent="-171450">
              <a:buFont typeface="Arial" panose="020B0604020202020204" pitchFamily="34" charset="0"/>
              <a:buChar char="•"/>
            </a:pPr>
            <a:r>
              <a:rPr lang="en-AU" dirty="0" smtClean="0"/>
              <a:t>are unable to progress directly to training from school </a:t>
            </a:r>
          </a:p>
          <a:p>
            <a:pPr marL="171450" indent="-171450">
              <a:buFont typeface="Arial" panose="020B0604020202020204" pitchFamily="34" charset="0"/>
              <a:buChar char="•"/>
            </a:pPr>
            <a:r>
              <a:rPr lang="en-AU" dirty="0" smtClean="0"/>
              <a:t>require modified and/or independent education plans.</a:t>
            </a:r>
          </a:p>
        </p:txBody>
      </p:sp>
      <p:sp>
        <p:nvSpPr>
          <p:cNvPr id="4" name="Slide Number Placeholder 3"/>
          <p:cNvSpPr>
            <a:spLocks noGrp="1"/>
          </p:cNvSpPr>
          <p:nvPr>
            <p:ph type="sldNum" sz="quarter" idx="10"/>
          </p:nvPr>
        </p:nvSpPr>
        <p:spPr/>
        <p:txBody>
          <a:bodyPr/>
          <a:lstStyle/>
          <a:p>
            <a:fld id="{7DE42E6F-6D34-418A-9B32-2E31BE442158}" type="slidenum">
              <a:rPr lang="en-AU" smtClean="0"/>
              <a:t>17</a:t>
            </a:fld>
            <a:endParaRPr lang="en-AU"/>
          </a:p>
        </p:txBody>
      </p:sp>
    </p:spTree>
    <p:extLst>
      <p:ext uri="{BB962C8B-B14F-4D97-AF65-F5344CB8AC3E}">
        <p14:creationId xmlns:p14="http://schemas.microsoft.com/office/powerpoint/2010/main" val="80705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18</a:t>
            </a:fld>
            <a:endParaRPr lang="en-AU"/>
          </a:p>
        </p:txBody>
      </p:sp>
    </p:spTree>
    <p:extLst>
      <p:ext uri="{BB962C8B-B14F-4D97-AF65-F5344CB8AC3E}">
        <p14:creationId xmlns:p14="http://schemas.microsoft.com/office/powerpoint/2010/main" val="439281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19</a:t>
            </a:fld>
            <a:endParaRPr lang="en-AU"/>
          </a:p>
        </p:txBody>
      </p:sp>
    </p:spTree>
    <p:extLst>
      <p:ext uri="{BB962C8B-B14F-4D97-AF65-F5344CB8AC3E}">
        <p14:creationId xmlns:p14="http://schemas.microsoft.com/office/powerpoint/2010/main" val="3836262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0" indent="0">
              <a:buNone/>
            </a:pPr>
            <a:r>
              <a:rPr lang="en-AU" sz="1100" dirty="0" smtClean="0">
                <a:latin typeface="Calibri" panose="020F0502020204030204" pitchFamily="34" charset="0"/>
                <a:cs typeface="Calibri" panose="020F0502020204030204" pitchFamily="34" charset="0"/>
              </a:rPr>
              <a:t>The WASSA is</a:t>
            </a:r>
            <a:r>
              <a:rPr lang="en-AU" sz="1100" b="1" dirty="0" smtClean="0">
                <a:latin typeface="Calibri" panose="020F0502020204030204" pitchFamily="34" charset="0"/>
                <a:cs typeface="Calibri" panose="020F0502020204030204" pitchFamily="34" charset="0"/>
              </a:rPr>
              <a:t> not </a:t>
            </a:r>
            <a:r>
              <a:rPr lang="en-AU" sz="1100" dirty="0" smtClean="0">
                <a:latin typeface="Calibri" panose="020F0502020204030204" pitchFamily="34" charset="0"/>
                <a:cs typeface="Calibri" panose="020F0502020204030204" pitchFamily="34" charset="0"/>
              </a:rPr>
              <a:t>the same as the </a:t>
            </a:r>
            <a:r>
              <a:rPr lang="en-AU" sz="1100" baseline="0" dirty="0" smtClean="0">
                <a:latin typeface="Calibri" panose="020F0502020204030204" pitchFamily="34" charset="0"/>
                <a:cs typeface="Calibri" panose="020F0502020204030204" pitchFamily="34" charset="0"/>
              </a:rPr>
              <a:t>Western Australian Certificate of Education (WACE).</a:t>
            </a:r>
          </a:p>
          <a:p>
            <a:pPr marL="0" indent="0">
              <a:buNone/>
            </a:pPr>
            <a:endParaRPr lang="en-AU" sz="1100" baseline="0" dirty="0" smtClean="0">
              <a:latin typeface="Calibri" panose="020F0502020204030204" pitchFamily="34" charset="0"/>
              <a:cs typeface="Calibri" panose="020F0502020204030204" pitchFamily="34" charset="0"/>
            </a:endParaRPr>
          </a:p>
          <a:p>
            <a:pPr marL="0" indent="0">
              <a:buNone/>
            </a:pPr>
            <a:r>
              <a:rPr lang="en-AU" sz="1100" dirty="0" smtClean="0">
                <a:latin typeface="Calibri" panose="020F0502020204030204" pitchFamily="34" charset="0"/>
                <a:cs typeface="Calibri" panose="020F0502020204030204" pitchFamily="34" charset="0"/>
              </a:rPr>
              <a:t>As a record of student achievement, it lists as appropriate:</a:t>
            </a:r>
            <a:endParaRPr lang="en-AU" sz="1100" kern="1200" dirty="0" smtClean="0">
              <a:solidFill>
                <a:schemeClr val="tx1"/>
              </a:solidFill>
              <a:effectLst/>
              <a:latin typeface="Calibri" panose="020F0502020204030204" pitchFamily="34" charset="0"/>
              <a:ea typeface="+mn-ea"/>
              <a:cs typeface="Calibri" panose="020F0502020204030204" pitchFamily="34" charset="0"/>
            </a:endParaRPr>
          </a:p>
          <a:p>
            <a:pPr marL="171450" lvl="1" indent="-171450">
              <a:buClrTx/>
              <a:buSzTx/>
              <a:buFont typeface="Arial" panose="020B0604020202020204" pitchFamily="34" charset="0"/>
              <a:buChar char="•"/>
              <a:defRPr/>
            </a:pPr>
            <a:r>
              <a:rPr lang="en-AU" dirty="0">
                <a:latin typeface="Calibri" panose="020F0502020204030204" pitchFamily="34" charset="0"/>
                <a:ea typeface="Calibri" panose="020F0502020204030204" pitchFamily="34" charset="0"/>
                <a:cs typeface="Calibri" panose="020F0502020204030204" pitchFamily="34" charset="0"/>
              </a:rPr>
              <a:t>achievement of WACE requirements</a:t>
            </a:r>
          </a:p>
          <a:p>
            <a:pPr marL="171450" lvl="1" indent="-171450" defTabSz="914400" eaLnBrk="1" fontAlgn="auto" latinLnBrk="0" hangingPunct="1">
              <a:buClrTx/>
              <a:buSzTx/>
              <a:buFont typeface="Arial" panose="020B0604020202020204" pitchFamily="34" charset="0"/>
              <a:buChar char="•"/>
              <a:tabLst/>
              <a:defRPr/>
            </a:pPr>
            <a:r>
              <a:rPr lang="en-AU" dirty="0">
                <a:latin typeface="Calibri" panose="020F0502020204030204" pitchFamily="34" charset="0"/>
                <a:ea typeface="Calibri" panose="020F0502020204030204" pitchFamily="34" charset="0"/>
                <a:cs typeface="Calibri" panose="020F0502020204030204" pitchFamily="34" charset="0"/>
              </a:rPr>
              <a:t>achievement of literacy (reading and writing) standard</a:t>
            </a:r>
          </a:p>
          <a:p>
            <a:pPr marL="171450" lvl="1" indent="-171450" defTabSz="914400" eaLnBrk="1" fontAlgn="auto" latinLnBrk="0" hangingPunct="1">
              <a:buClrTx/>
              <a:buSzTx/>
              <a:buFont typeface="Arial" panose="020B0604020202020204" pitchFamily="34" charset="0"/>
              <a:buChar char="•"/>
              <a:tabLst/>
              <a:defRPr/>
            </a:pPr>
            <a:r>
              <a:rPr lang="en-AU" dirty="0">
                <a:latin typeface="Calibri" panose="020F0502020204030204" pitchFamily="34" charset="0"/>
                <a:ea typeface="Calibri" panose="020F0502020204030204" pitchFamily="34" charset="0"/>
                <a:cs typeface="Calibri" panose="020F0502020204030204" pitchFamily="34" charset="0"/>
              </a:rPr>
              <a:t>achievement of numeracy standard</a:t>
            </a:r>
          </a:p>
          <a:p>
            <a:pPr marL="171450" lvl="1" indent="-171450" defTabSz="914400" eaLnBrk="1" fontAlgn="auto" latinLnBrk="0" hangingPunct="1">
              <a:buClrTx/>
              <a:buSzTx/>
              <a:buFont typeface="Arial" panose="020B0604020202020204" pitchFamily="34" charset="0"/>
              <a:buChar char="•"/>
              <a:tabLst/>
              <a:defRPr/>
            </a:pPr>
            <a:r>
              <a:rPr lang="en-AU" dirty="0">
                <a:latin typeface="Calibri" panose="020F0502020204030204" pitchFamily="34" charset="0"/>
                <a:ea typeface="Calibri" panose="020F0502020204030204" pitchFamily="34" charset="0"/>
                <a:cs typeface="Calibri" panose="020F0502020204030204" pitchFamily="34" charset="0"/>
              </a:rPr>
              <a:t>achievement of exhibitions and awards</a:t>
            </a:r>
          </a:p>
          <a:p>
            <a:pPr marL="171450" lvl="1" indent="-171450" defTabSz="914400" eaLnBrk="1" fontAlgn="auto" latinLnBrk="0" hangingPunct="1">
              <a:buClrTx/>
              <a:buSzTx/>
              <a:buFont typeface="Arial" panose="020B0604020202020204" pitchFamily="34" charset="0"/>
              <a:buChar char="•"/>
              <a:tabLst/>
              <a:defRPr/>
            </a:pPr>
            <a:r>
              <a:rPr lang="en-AU" dirty="0">
                <a:latin typeface="Calibri" panose="020F0502020204030204" pitchFamily="34" charset="0"/>
                <a:ea typeface="Calibri" panose="020F0502020204030204" pitchFamily="34" charset="0"/>
                <a:cs typeface="Calibri" panose="020F0502020204030204" pitchFamily="34" charset="0"/>
              </a:rPr>
              <a:t>school grades, school marks, and combined scores in ATAR units</a:t>
            </a:r>
          </a:p>
          <a:p>
            <a:pPr marL="171450" lvl="1" indent="-171450" defTabSz="914400" eaLnBrk="1" fontAlgn="auto" latinLnBrk="0" hangingPunct="1">
              <a:buClrTx/>
              <a:buSzTx/>
              <a:buFont typeface="Arial" panose="020B0604020202020204" pitchFamily="34" charset="0"/>
              <a:buChar char="•"/>
              <a:tabLst/>
              <a:defRPr/>
            </a:pPr>
            <a:r>
              <a:rPr lang="en-AU" dirty="0">
                <a:latin typeface="Calibri" panose="020F0502020204030204" pitchFamily="34" charset="0"/>
                <a:ea typeface="Calibri" panose="020F0502020204030204" pitchFamily="34" charset="0"/>
                <a:cs typeface="Calibri" panose="020F0502020204030204" pitchFamily="34" charset="0"/>
              </a:rPr>
              <a:t>school grades and school marks in General and Foundation units</a:t>
            </a:r>
          </a:p>
          <a:p>
            <a:pPr marL="171450" lvl="1" indent="-171450" eaLnBrk="1" fontAlgn="auto" latinLnBrk="0" hangingPunct="1">
              <a:buClrTx/>
              <a:buSzTx/>
              <a:buFont typeface="Arial" panose="020B0604020202020204" pitchFamily="34" charset="0"/>
              <a:buChar char="•"/>
              <a:defRPr/>
            </a:pPr>
            <a:r>
              <a:rPr lang="en-AU" dirty="0">
                <a:latin typeface="Calibri" panose="020F0502020204030204" pitchFamily="34" charset="0"/>
                <a:ea typeface="Calibri" panose="020F0502020204030204" pitchFamily="34" charset="0"/>
                <a:cs typeface="Calibri" panose="020F0502020204030204" pitchFamily="34" charset="0"/>
              </a:rPr>
              <a:t>completed Preliminary units</a:t>
            </a:r>
          </a:p>
          <a:p>
            <a:pPr marL="171450" lvl="1" indent="-171450" eaLnBrk="1" fontAlgn="auto" latinLnBrk="0" hangingPunct="1">
              <a:buClrTx/>
              <a:buSzTx/>
              <a:buFont typeface="Arial" panose="020B0604020202020204" pitchFamily="34" charset="0"/>
              <a:buChar char="•"/>
              <a:defRPr/>
            </a:pPr>
            <a:r>
              <a:rPr lang="en-AU" dirty="0">
                <a:latin typeface="Calibri" panose="020F0502020204030204" pitchFamily="34" charset="0"/>
                <a:ea typeface="Calibri" panose="020F0502020204030204" pitchFamily="34" charset="0"/>
                <a:cs typeface="Calibri" panose="020F0502020204030204" pitchFamily="34" charset="0"/>
              </a:rPr>
              <a:t>completed VET industry specific units</a:t>
            </a:r>
          </a:p>
          <a:p>
            <a:pPr marL="171450" lvl="1" indent="-171450" eaLnBrk="1" fontAlgn="auto" latinLnBrk="0" hangingPunct="1">
              <a:buClrTx/>
              <a:buSzTx/>
              <a:buFont typeface="Arial" panose="020B0604020202020204" pitchFamily="34" charset="0"/>
              <a:buChar char="•"/>
              <a:defRPr/>
            </a:pPr>
            <a:r>
              <a:rPr lang="en-AU" dirty="0">
                <a:latin typeface="Calibri" panose="020F0502020204030204" pitchFamily="34" charset="0"/>
                <a:ea typeface="Calibri" panose="020F0502020204030204" pitchFamily="34" charset="0"/>
                <a:cs typeface="Calibri" panose="020F0502020204030204" pitchFamily="34" charset="0"/>
              </a:rPr>
              <a:t>successfully completed VET qualifications and VET units of competency </a:t>
            </a:r>
          </a:p>
          <a:p>
            <a:pPr marL="171450" lvl="1" indent="-171450" eaLnBrk="1" fontAlgn="auto" latinLnBrk="0" hangingPunct="1">
              <a:buClrTx/>
              <a:buSzTx/>
              <a:buFont typeface="Arial" panose="020B0604020202020204" pitchFamily="34" charset="0"/>
              <a:buChar char="•"/>
              <a:defRPr/>
            </a:pPr>
            <a:r>
              <a:rPr lang="en-AU" dirty="0">
                <a:latin typeface="Calibri" panose="020F0502020204030204" pitchFamily="34" charset="0"/>
                <a:ea typeface="Calibri" panose="020F0502020204030204" pitchFamily="34" charset="0"/>
                <a:cs typeface="Calibri" panose="020F0502020204030204" pitchFamily="34" charset="0"/>
              </a:rPr>
              <a:t>successfully completed endorsed programs</a:t>
            </a:r>
          </a:p>
          <a:p>
            <a:pPr marL="171450" lvl="1" indent="-171450" eaLnBrk="1" fontAlgn="t" latinLnBrk="0" hangingPunct="1">
              <a:buClrTx/>
              <a:buSzTx/>
              <a:buFont typeface="Arial" panose="020B0604020202020204" pitchFamily="34" charset="0"/>
              <a:buChar char="•"/>
              <a:defRPr/>
            </a:pPr>
            <a:r>
              <a:rPr lang="en-AU" dirty="0">
                <a:latin typeface="Calibri" panose="020F0502020204030204" pitchFamily="34" charset="0"/>
                <a:ea typeface="Calibri" panose="020F0502020204030204" pitchFamily="34" charset="0"/>
                <a:cs typeface="Calibri" panose="020F0502020204030204" pitchFamily="34" charset="0"/>
              </a:rPr>
              <a:t>number of community service hours undertaken (if reported by the school).</a:t>
            </a:r>
          </a:p>
          <a:p>
            <a:pPr marL="628650" lvl="1" indent="-171450" eaLnBrk="1" fontAlgn="t" latinLnBrk="0" hangingPunct="1">
              <a:buClrTx/>
              <a:buSzTx/>
              <a:buFont typeface="Arial" panose="020B0604020202020204" pitchFamily="34" charset="0"/>
              <a:buChar char="•"/>
              <a:defRPr/>
            </a:pPr>
            <a:endParaRPr lang="en-AU" kern="1200" dirty="0">
              <a:solidFill>
                <a:schemeClr val="tx1"/>
              </a:solidFill>
              <a:latin typeface="Calibri" panose="020F0502020204030204" pitchFamily="34" charset="0"/>
              <a:ea typeface="+mn-ea"/>
              <a:cs typeface="Calibri" panose="020F0502020204030204" pitchFamily="34" charset="0"/>
            </a:endParaRPr>
          </a:p>
        </p:txBody>
      </p:sp>
      <p:sp>
        <p:nvSpPr>
          <p:cNvPr id="4" name="Slide Number Placeholder 3"/>
          <p:cNvSpPr>
            <a:spLocks noGrp="1"/>
          </p:cNvSpPr>
          <p:nvPr>
            <p:ph type="sldNum" sz="quarter" idx="10"/>
          </p:nvPr>
        </p:nvSpPr>
        <p:spPr/>
        <p:txBody>
          <a:bodyPr/>
          <a:lstStyle/>
          <a:p>
            <a:fld id="{7DE42E6F-6D34-418A-9B32-2E31BE442158}" type="slidenum">
              <a:rPr lang="en-AU" smtClean="0"/>
              <a:t>2</a:t>
            </a:fld>
            <a:endParaRPr lang="en-AU"/>
          </a:p>
        </p:txBody>
      </p:sp>
    </p:spTree>
    <p:extLst>
      <p:ext uri="{BB962C8B-B14F-4D97-AF65-F5344CB8AC3E}">
        <p14:creationId xmlns:p14="http://schemas.microsoft.com/office/powerpoint/2010/main" val="17376869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18614111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indent="0">
              <a:buNone/>
            </a:pPr>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21</a:t>
            </a:fld>
            <a:endParaRPr lang="en-AU"/>
          </a:p>
        </p:txBody>
      </p:sp>
    </p:spTree>
    <p:extLst>
      <p:ext uri="{BB962C8B-B14F-4D97-AF65-F5344CB8AC3E}">
        <p14:creationId xmlns:p14="http://schemas.microsoft.com/office/powerpoint/2010/main" val="3489634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indent="0">
              <a:buNone/>
            </a:pPr>
            <a:r>
              <a:rPr lang="en-US"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Endorsed programs may replace up to two Year 11 course units and two Year 12 course units you need to achieve your WACE.</a:t>
            </a:r>
          </a:p>
          <a:p>
            <a:pPr marL="139700" indent="0">
              <a:buNone/>
            </a:pPr>
            <a:endParaRPr lang="en-US"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indent="0">
              <a:buNone/>
            </a:pPr>
            <a:r>
              <a:rPr lang="en-US"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The list of endorsed programs is available on the Authority website.</a:t>
            </a:r>
          </a:p>
          <a:p>
            <a:endParaRPr lang="en-AU" b="1" dirty="0"/>
          </a:p>
        </p:txBody>
      </p:sp>
      <p:sp>
        <p:nvSpPr>
          <p:cNvPr id="4" name="Slide Number Placeholder 3"/>
          <p:cNvSpPr>
            <a:spLocks noGrp="1"/>
          </p:cNvSpPr>
          <p:nvPr>
            <p:ph type="sldNum" sz="quarter" idx="10"/>
          </p:nvPr>
        </p:nvSpPr>
        <p:spPr/>
        <p:txBody>
          <a:bodyPr/>
          <a:lstStyle/>
          <a:p>
            <a:fld id="{7DE42E6F-6D34-418A-9B32-2E31BE442158}" type="slidenum">
              <a:rPr lang="en-AU" smtClean="0"/>
              <a:t>22</a:t>
            </a:fld>
            <a:endParaRPr lang="en-AU"/>
          </a:p>
        </p:txBody>
      </p:sp>
    </p:spTree>
    <p:extLst>
      <p:ext uri="{BB962C8B-B14F-4D97-AF65-F5344CB8AC3E}">
        <p14:creationId xmlns:p14="http://schemas.microsoft.com/office/powerpoint/2010/main" val="37998474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a:xfrm>
            <a:off x="215451" y="4715153"/>
            <a:ext cx="6042675" cy="4466987"/>
          </a:xfrm>
        </p:spPr>
        <p:txBody>
          <a:bodyPr/>
          <a:lstStyle/>
          <a:p>
            <a:pPr marL="139700" indent="0">
              <a:buNone/>
            </a:pPr>
            <a:r>
              <a:rPr lang="en-AU" sz="1100" b="1" i="0" u="none" strike="noStrike" kern="1200" baseline="0" dirty="0" smtClean="0">
                <a:solidFill>
                  <a:schemeClr val="tx1"/>
                </a:solidFill>
                <a:latin typeface="Calibri" panose="020F0502020204030204" pitchFamily="34" charset="0"/>
                <a:ea typeface="+mn-ea"/>
                <a:cs typeface="Calibri" panose="020F0502020204030204" pitchFamily="34" charset="0"/>
              </a:rPr>
              <a:t>Authority-developed endorsed programs </a:t>
            </a:r>
            <a:endParaRPr lang="en-AU" sz="1100" b="0" i="0" u="none" strike="noStrike" kern="1200" baseline="0" dirty="0" smtClean="0">
              <a:solidFill>
                <a:schemeClr val="tx1"/>
              </a:solidFill>
              <a:latin typeface="Calibri" panose="020F0502020204030204" pitchFamily="34" charset="0"/>
              <a:ea typeface="+mn-ea"/>
              <a:cs typeface="Calibri" panose="020F0502020204030204" pitchFamily="34" charset="0"/>
            </a:endParaRPr>
          </a:p>
          <a:p>
            <a:pPr marL="324000" indent="-172800">
              <a:buFont typeface="Arial" panose="020B0604020202020204" pitchFamily="34" charset="0"/>
              <a:buChar char="•"/>
            </a:pPr>
            <a:r>
              <a:rPr lang="en-AU" dirty="0"/>
              <a:t>These endorsed programs are developed by the Authority to provide WACE recognition for students undertaking activities of a similar nature, and for which no quality-assured certificate or award is issued. Authority-developed endorsed programs may be offered by any school.</a:t>
            </a:r>
          </a:p>
          <a:p>
            <a:pPr marL="324000" indent="-172800">
              <a:buFont typeface="Arial" panose="020B0604020202020204" pitchFamily="34" charset="0"/>
              <a:buChar char="•"/>
            </a:pPr>
            <a:r>
              <a:rPr lang="en-AU" dirty="0"/>
              <a:t>Evidence of the successful completion of Authority-developed endorsed programs is contained in a portfolio that is assessed by the school and subject to the Authority’s quality assurance processes</a:t>
            </a:r>
            <a:r>
              <a:rPr lang="en-AU" sz="1100" b="0" i="0" u="none" strike="noStrike" kern="1200" baseline="0" dirty="0" smtClean="0">
                <a:solidFill>
                  <a:schemeClr val="tx1"/>
                </a:solidFill>
                <a:latin typeface="Calibri" panose="020F0502020204030204" pitchFamily="34" charset="0"/>
                <a:ea typeface="+mn-ea"/>
                <a:cs typeface="Calibri" panose="020F0502020204030204" pitchFamily="34" charset="0"/>
              </a:rPr>
              <a:t>. </a:t>
            </a:r>
          </a:p>
          <a:p>
            <a:endParaRPr lang="en-AU" sz="1100" b="0" i="0" u="none" strike="noStrike" kern="1200" baseline="0" dirty="0" smtClean="0">
              <a:solidFill>
                <a:schemeClr val="tx1"/>
              </a:solidFill>
              <a:latin typeface="Calibri" panose="020F0502020204030204" pitchFamily="34" charset="0"/>
              <a:ea typeface="+mn-ea"/>
              <a:cs typeface="Calibri" panose="020F0502020204030204" pitchFamily="34" charset="0"/>
            </a:endParaRPr>
          </a:p>
          <a:p>
            <a:pPr marL="139700" indent="0">
              <a:buNone/>
            </a:pPr>
            <a:r>
              <a:rPr lang="en-AU" sz="1100" b="1" i="0" u="none" strike="noStrike" kern="1200" baseline="0" dirty="0" smtClean="0">
                <a:solidFill>
                  <a:schemeClr val="tx1"/>
                </a:solidFill>
                <a:latin typeface="Calibri" panose="020F0502020204030204" pitchFamily="34" charset="0"/>
                <a:ea typeface="+mn-ea"/>
                <a:cs typeface="Calibri" panose="020F0502020204030204" pitchFamily="34" charset="0"/>
              </a:rPr>
              <a:t>Provider-developed endorsed programs </a:t>
            </a:r>
            <a:endParaRPr lang="en-AU" sz="1100" b="0" i="0" u="none" strike="noStrike" kern="1200" baseline="0" dirty="0" smtClean="0">
              <a:solidFill>
                <a:schemeClr val="tx1"/>
              </a:solidFill>
              <a:latin typeface="Calibri" panose="020F0502020204030204" pitchFamily="34" charset="0"/>
              <a:ea typeface="+mn-ea"/>
              <a:cs typeface="Calibri" panose="020F0502020204030204" pitchFamily="34" charset="0"/>
            </a:endParaRPr>
          </a:p>
          <a:p>
            <a:pPr marL="324000" indent="-172800">
              <a:buFont typeface="Arial" panose="020B0604020202020204" pitchFamily="34" charset="0"/>
              <a:buChar char="•"/>
            </a:pPr>
            <a:r>
              <a:rPr lang="en-AU" dirty="0"/>
              <a:t>These endorsed programs are developed by a private provider, such as a university, community organisation or training institution. Provider-developed endorsed programs recognise structured learning programs that result in the attainment of a quality-assured certificate or award. Provider-developed endorsed programs are open to all schools. </a:t>
            </a:r>
          </a:p>
          <a:p>
            <a:pPr marL="324000" indent="-172800">
              <a:buFont typeface="Arial" panose="020B0604020202020204" pitchFamily="34" charset="0"/>
              <a:buChar char="•"/>
            </a:pPr>
            <a:r>
              <a:rPr lang="en-AU" dirty="0"/>
              <a:t>Evidence of the successful completion of Provider-developed endorsed programs is the provider’s quality-assured certificate or award. </a:t>
            </a:r>
          </a:p>
          <a:p>
            <a:endParaRPr lang="en-AU" sz="1100" b="0" i="0" u="none" strike="noStrike" kern="1200" baseline="0" dirty="0" smtClean="0">
              <a:solidFill>
                <a:schemeClr val="tx1"/>
              </a:solidFill>
              <a:latin typeface="Calibri" panose="020F0502020204030204" pitchFamily="34" charset="0"/>
              <a:ea typeface="+mn-ea"/>
              <a:cs typeface="Calibri" panose="020F0502020204030204" pitchFamily="34" charset="0"/>
            </a:endParaRPr>
          </a:p>
          <a:p>
            <a:pPr marL="139700" indent="0">
              <a:buNone/>
            </a:pPr>
            <a:r>
              <a:rPr lang="en-AU" sz="1100" b="1" i="0" u="none" strike="noStrike" kern="1200" baseline="0" dirty="0" smtClean="0">
                <a:solidFill>
                  <a:schemeClr val="tx1"/>
                </a:solidFill>
                <a:latin typeface="Calibri" panose="020F0502020204030204" pitchFamily="34" charset="0"/>
                <a:ea typeface="+mn-ea"/>
                <a:cs typeface="Calibri" panose="020F0502020204030204" pitchFamily="34" charset="0"/>
              </a:rPr>
              <a:t>School-developed endorsed programs </a:t>
            </a:r>
            <a:endParaRPr lang="en-AU" sz="1100" b="0" i="0" u="none" strike="noStrike" kern="1200" baseline="0" dirty="0" smtClean="0">
              <a:solidFill>
                <a:schemeClr val="tx1"/>
              </a:solidFill>
              <a:latin typeface="Calibri" panose="020F0502020204030204" pitchFamily="34" charset="0"/>
              <a:ea typeface="+mn-ea"/>
              <a:cs typeface="Calibri" panose="020F0502020204030204" pitchFamily="34" charset="0"/>
            </a:endParaRPr>
          </a:p>
          <a:p>
            <a:pPr marL="324000" indent="-172800">
              <a:buFont typeface="Arial" panose="020B0604020202020204" pitchFamily="34" charset="0"/>
              <a:buChar char="•"/>
            </a:pPr>
            <a:r>
              <a:rPr lang="en-AU" dirty="0"/>
              <a:t>These endorsed programs are developed by individual schools in response to a particular need and which cannot be met through a WACE course, a VET qualification or another endorsed program. </a:t>
            </a:r>
          </a:p>
          <a:p>
            <a:pPr marL="324000" indent="-172800">
              <a:buFont typeface="Arial" panose="020B0604020202020204" pitchFamily="34" charset="0"/>
              <a:buChar char="•"/>
            </a:pPr>
            <a:r>
              <a:rPr lang="en-AU" dirty="0"/>
              <a:t>Evidence of the successful completion of School-developed endorsed programs is through school-based assessment that is subject to the Authority’s quality assurance processes.</a:t>
            </a:r>
          </a:p>
          <a:p>
            <a:endParaRPr lang="en-AU" sz="1100" b="0" i="0" u="none" strike="noStrike" kern="1200" baseline="0" dirty="0" smtClean="0">
              <a:solidFill>
                <a:schemeClr val="tx1"/>
              </a:solidFill>
              <a:latin typeface="Calibri" panose="020F0502020204030204" pitchFamily="34" charset="0"/>
              <a:ea typeface="+mn-ea"/>
              <a:cs typeface="Calibri" panose="020F0502020204030204" pitchFamily="34" charset="0"/>
            </a:endParaRPr>
          </a:p>
          <a:p>
            <a:pPr marL="139700" indent="0">
              <a:buNone/>
            </a:pPr>
            <a:r>
              <a:rPr lang="en-AU" sz="1100" b="1" dirty="0" smtClean="0">
                <a:latin typeface="Calibri" panose="020F0502020204030204" pitchFamily="34" charset="0"/>
                <a:cs typeface="Calibri" panose="020F0502020204030204" pitchFamily="34" charset="0"/>
              </a:rPr>
              <a:t>Authority Developed Workplace Learning (ADWPL)</a:t>
            </a:r>
            <a:endParaRPr lang="en-AU" sz="1100" b="1" i="0" u="none" strike="noStrike" kern="1200" baseline="0" dirty="0" smtClean="0">
              <a:solidFill>
                <a:schemeClr val="tx1"/>
              </a:solidFill>
              <a:latin typeface="Calibri" panose="020F0502020204030204" pitchFamily="34" charset="0"/>
              <a:ea typeface="+mn-ea"/>
              <a:cs typeface="Calibri" panose="020F0502020204030204" pitchFamily="34" charset="0"/>
            </a:endParaRPr>
          </a:p>
          <a:p>
            <a:pPr marL="324000" indent="-172800">
              <a:buFont typeface="Arial" panose="020B0604020202020204" pitchFamily="34" charset="0"/>
              <a:buChar char="•"/>
            </a:pPr>
            <a:r>
              <a:rPr lang="en-AU" dirty="0"/>
              <a:t>ADWPL is an Authority‐developed endorsed program that is managed by individual schools. To complete this program, a student works in one or more real workplace/s to develop a set of transferable workplace skills. </a:t>
            </a:r>
          </a:p>
          <a:p>
            <a:pPr marL="324000" indent="-172800">
              <a:buFont typeface="Arial" panose="020B0604020202020204" pitchFamily="34" charset="0"/>
              <a:buChar char="•"/>
            </a:pPr>
            <a:r>
              <a:rPr lang="en-AU" dirty="0"/>
              <a:t>Students may accrue a maximum of two Year 11 units and two Year 12 units in Workplace Learning to contribute towards their WACE.</a:t>
            </a:r>
          </a:p>
          <a:p>
            <a:endParaRPr lang="en-AU" sz="1100" b="1"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7DE42E6F-6D34-418A-9B32-2E31BE442158}" type="slidenum">
              <a:rPr lang="en-AU" smtClean="0"/>
              <a:t>23</a:t>
            </a:fld>
            <a:endParaRPr lang="en-AU"/>
          </a:p>
        </p:txBody>
      </p:sp>
    </p:spTree>
    <p:extLst>
      <p:ext uri="{BB962C8B-B14F-4D97-AF65-F5344CB8AC3E}">
        <p14:creationId xmlns:p14="http://schemas.microsoft.com/office/powerpoint/2010/main" val="2085642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indent="0">
              <a:buNone/>
            </a:pPr>
            <a:r>
              <a:rPr lang="en-AU" b="0" dirty="0" smtClean="0"/>
              <a:t>The </a:t>
            </a:r>
            <a:r>
              <a:rPr lang="en-AU" b="0" i="1" dirty="0" smtClean="0"/>
              <a:t>Activities Schedule</a:t>
            </a:r>
            <a:r>
              <a:rPr lang="en-AU" b="0" i="0" dirty="0" smtClean="0"/>
              <a:t> is published on the Authority website.</a:t>
            </a:r>
            <a:endParaRPr lang="en-AU" b="0" dirty="0"/>
          </a:p>
        </p:txBody>
      </p:sp>
      <p:sp>
        <p:nvSpPr>
          <p:cNvPr id="4" name="Slide Number Placeholder 3"/>
          <p:cNvSpPr>
            <a:spLocks noGrp="1"/>
          </p:cNvSpPr>
          <p:nvPr>
            <p:ph type="sldNum" sz="quarter" idx="10"/>
          </p:nvPr>
        </p:nvSpPr>
        <p:spPr/>
        <p:txBody>
          <a:bodyPr/>
          <a:lstStyle/>
          <a:p>
            <a:fld id="{7DE42E6F-6D34-418A-9B32-2E31BE442158}" type="slidenum">
              <a:rPr lang="en-AU" smtClean="0"/>
              <a:t>24</a:t>
            </a:fld>
            <a:endParaRPr lang="en-AU"/>
          </a:p>
        </p:txBody>
      </p:sp>
    </p:spTree>
    <p:extLst>
      <p:ext uri="{BB962C8B-B14F-4D97-AF65-F5344CB8AC3E}">
        <p14:creationId xmlns:p14="http://schemas.microsoft.com/office/powerpoint/2010/main" val="10615984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8781465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AU" sz="1100" b="1"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A</a:t>
            </a:r>
            <a:r>
              <a:rPr lang="en-AU" sz="1100" b="1" i="0" u="none" strike="noStrike" kern="1200" cap="none"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en-AU" sz="1100" b="1"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 who achieves Band 8 or above in the reading, writing or numeracy component of the Year 9 NAPLAN, will be considered to have </a:t>
            </a:r>
            <a:r>
              <a:rPr lang="en-AU" sz="1100" b="1" i="1"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pre-qualified</a:t>
            </a:r>
            <a:r>
              <a:rPr lang="en-AU" sz="1100" b="1"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for that component. </a:t>
            </a:r>
          </a:p>
          <a:p>
            <a:pPr marL="324000" indent="-172800">
              <a:buFont typeface="Arial" panose="020B0604020202020204" pitchFamily="34" charset="0"/>
              <a:buChar char="•"/>
            </a:pPr>
            <a:r>
              <a:rPr lang="en-AU" dirty="0"/>
              <a:t>The OLNA has three components – reading, writing and numeracy. </a:t>
            </a:r>
          </a:p>
          <a:p>
            <a:pPr marL="324000" indent="-172800">
              <a:buFont typeface="Arial" panose="020B0604020202020204" pitchFamily="34" charset="0"/>
              <a:buChar char="•"/>
            </a:pPr>
            <a:r>
              <a:rPr lang="en-AU" dirty="0"/>
              <a:t>It is compulsory for students to sit the numeracy, reading and/or writing components in Semester 1 of Year 10. </a:t>
            </a:r>
          </a:p>
          <a:p>
            <a:pPr marL="324000" indent="-172800">
              <a:buFont typeface="Arial" panose="020B0604020202020204" pitchFamily="34" charset="0"/>
              <a:buChar char="•"/>
            </a:pPr>
            <a:r>
              <a:rPr lang="en-AU" dirty="0"/>
              <a:t>If students do not meet the standard in Semester 1, then </a:t>
            </a:r>
            <a:r>
              <a:rPr lang="en-AU" b="1" dirty="0"/>
              <a:t>they must</a:t>
            </a:r>
            <a:r>
              <a:rPr lang="en-AU" dirty="0"/>
              <a:t> sit in Semester 2 of Year 10, and, if required, Semester 1 of Year 11. </a:t>
            </a:r>
          </a:p>
          <a:p>
            <a:pPr marL="324000" indent="-172800">
              <a:buFont typeface="Arial" panose="020B0604020202020204" pitchFamily="34" charset="0"/>
              <a:buChar char="•"/>
            </a:pPr>
            <a:r>
              <a:rPr lang="en-AU" dirty="0"/>
              <a:t>From then on, and if required, students may choose when next to sit the assessment. Students will have up to six opportunities (in March and September of each year) before completing </a:t>
            </a:r>
            <a:r>
              <a:rPr lang="en-AU" sz="1100" b="0" i="0" u="none" strike="noStrike" kern="1200" baseline="0" dirty="0" smtClean="0">
                <a:solidFill>
                  <a:schemeClr val="tx1"/>
                </a:solidFill>
                <a:latin typeface="Calibri" panose="020F0502020204030204" pitchFamily="34" charset="0"/>
                <a:ea typeface="+mn-ea"/>
                <a:cs typeface="Calibri" panose="020F0502020204030204" pitchFamily="34" charset="0"/>
              </a:rPr>
              <a:t>Year 12, to demonstrate the WACE minimum standard of literacy and numeracy. </a:t>
            </a:r>
          </a:p>
          <a:p>
            <a:pPr marL="324000" indent="-172800">
              <a:buFont typeface="Arial" panose="020B0604020202020204" pitchFamily="34" charset="0"/>
              <a:buChar char="•"/>
            </a:pPr>
            <a:r>
              <a:rPr lang="en-AU" dirty="0"/>
              <a:t>Students will be required to satisfy both the reading and writing components in order to demonstrate the minimum WACE literacy standard. </a:t>
            </a:r>
          </a:p>
          <a:p>
            <a:pPr marL="324000" indent="-172800">
              <a:buFont typeface="Arial" panose="020B0604020202020204" pitchFamily="34" charset="0"/>
              <a:buChar char="•"/>
            </a:pPr>
            <a:r>
              <a:rPr lang="en-AU" dirty="0"/>
              <a:t>Full details regarding the OLNA can be found at </a:t>
            </a:r>
            <a:r>
              <a:rPr lang="en-AU" dirty="0">
                <a:hlinkClick r:id="rId3"/>
              </a:rPr>
              <a:t>http://</a:t>
            </a:r>
            <a:r>
              <a:rPr lang="en-AU" dirty="0" smtClean="0">
                <a:hlinkClick r:id="rId3"/>
              </a:rPr>
              <a:t>www.scsa.wa.edu.au/internet/Senior_Secondary/OLNA</a:t>
            </a:r>
            <a:r>
              <a:rPr lang="en-AU" dirty="0" smtClean="0"/>
              <a:t>.</a:t>
            </a:r>
            <a:endParaRPr lang="en-AU" dirty="0"/>
          </a:p>
          <a:p>
            <a:pPr marL="324000" indent="-172800">
              <a:buFont typeface="Arial" panose="020B0604020202020204" pitchFamily="34" charset="0"/>
              <a:buChar char="•"/>
            </a:pPr>
            <a:r>
              <a:rPr lang="en-AU" dirty="0"/>
              <a:t>International and mature-age students are required to sit the test at the first available opportunity. Students with special needs who choose not to sit the assessment will not qualify for the WACE. </a:t>
            </a:r>
          </a:p>
          <a:p>
            <a:pPr marL="324000" indent="-172800">
              <a:buFont typeface="Arial" panose="020B0604020202020204" pitchFamily="34" charset="0"/>
              <a:buChar char="•"/>
            </a:pPr>
            <a:r>
              <a:rPr lang="en-AU" dirty="0"/>
              <a:t>Support documents to assist teachers in preparing their students for assessment and for supporting those who have not demonstrated achievement at the minimum standard are available on the Authority website. </a:t>
            </a:r>
          </a:p>
          <a:p>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53D7307-CCBE-47CE-8C20-649F5569D8B8}" type="slidenum">
              <a:rPr lang="en-AU" smtClean="0"/>
              <a:t>26</a:t>
            </a:fld>
            <a:endParaRPr lang="en-AU"/>
          </a:p>
        </p:txBody>
      </p:sp>
    </p:spTree>
    <p:extLst>
      <p:ext uri="{BB962C8B-B14F-4D97-AF65-F5344CB8AC3E}">
        <p14:creationId xmlns:p14="http://schemas.microsoft.com/office/powerpoint/2010/main" val="438703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27</a:t>
            </a:fld>
            <a:endParaRPr lang="en-AU"/>
          </a:p>
        </p:txBody>
      </p:sp>
    </p:spTree>
    <p:extLst>
      <p:ext uri="{BB962C8B-B14F-4D97-AF65-F5344CB8AC3E}">
        <p14:creationId xmlns:p14="http://schemas.microsoft.com/office/powerpoint/2010/main" val="6373643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indent="0">
              <a:buFont typeface="Arial" panose="020B0604020202020204" pitchFamily="34" charset="0"/>
              <a:buNone/>
            </a:pPr>
            <a:endParaRPr lang="en-AU" sz="11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7DE42E6F-6D34-418A-9B32-2E31BE442158}" type="slidenum">
              <a:rPr lang="en-AU" smtClean="0"/>
              <a:t>28</a:t>
            </a:fld>
            <a:endParaRPr lang="en-AU"/>
          </a:p>
        </p:txBody>
      </p:sp>
    </p:spTree>
    <p:extLst>
      <p:ext uri="{BB962C8B-B14F-4D97-AF65-F5344CB8AC3E}">
        <p14:creationId xmlns:p14="http://schemas.microsoft.com/office/powerpoint/2010/main" val="8749026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29</a:t>
            </a:fld>
            <a:endParaRPr lang="en-AU"/>
          </a:p>
        </p:txBody>
      </p:sp>
    </p:spTree>
    <p:extLst>
      <p:ext uri="{BB962C8B-B14F-4D97-AF65-F5344CB8AC3E}">
        <p14:creationId xmlns:p14="http://schemas.microsoft.com/office/powerpoint/2010/main" val="4235257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The </a:t>
            </a:r>
            <a:r>
              <a:rPr lang="en-AU" dirty="0" smtClean="0">
                <a:solidFill>
                  <a:schemeClr val="tx1"/>
                </a:solidFill>
              </a:rPr>
              <a:t>WACE is recognised nationally</a:t>
            </a:r>
            <a:r>
              <a:rPr lang="en-AU" baseline="0" dirty="0" smtClean="0">
                <a:solidFill>
                  <a:schemeClr val="tx1"/>
                </a:solidFill>
              </a:rPr>
              <a:t> </a:t>
            </a:r>
            <a:r>
              <a:rPr lang="en-AU" dirty="0" smtClean="0">
                <a:solidFill>
                  <a:schemeClr val="tx1"/>
                </a:solidFill>
              </a:rPr>
              <a:t>by universities and other tertiary institutions, industry and training providers.</a:t>
            </a:r>
          </a:p>
          <a:p>
            <a:endParaRPr lang="en-AU" sz="1050" dirty="0" smtClean="0"/>
          </a:p>
        </p:txBody>
      </p:sp>
      <p:sp>
        <p:nvSpPr>
          <p:cNvPr id="4" name="Slide Number Placeholder 3"/>
          <p:cNvSpPr>
            <a:spLocks noGrp="1"/>
          </p:cNvSpPr>
          <p:nvPr>
            <p:ph type="sldNum" sz="quarter" idx="10"/>
          </p:nvPr>
        </p:nvSpPr>
        <p:spPr/>
        <p:txBody>
          <a:bodyPr/>
          <a:lstStyle/>
          <a:p>
            <a:fld id="{7DE42E6F-6D34-418A-9B32-2E31BE442158}" type="slidenum">
              <a:rPr lang="en-AU" smtClean="0"/>
              <a:t>3</a:t>
            </a:fld>
            <a:endParaRPr lang="en-AU"/>
          </a:p>
        </p:txBody>
      </p:sp>
    </p:spTree>
    <p:extLst>
      <p:ext uri="{BB962C8B-B14F-4D97-AF65-F5344CB8AC3E}">
        <p14:creationId xmlns:p14="http://schemas.microsoft.com/office/powerpoint/2010/main" val="23548054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30</a:t>
            </a:fld>
            <a:endParaRPr lang="en-AU"/>
          </a:p>
        </p:txBody>
      </p:sp>
    </p:spTree>
    <p:extLst>
      <p:ext uri="{BB962C8B-B14F-4D97-AF65-F5344CB8AC3E}">
        <p14:creationId xmlns:p14="http://schemas.microsoft.com/office/powerpoint/2010/main" val="30230078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31</a:t>
            </a:fld>
            <a:endParaRPr lang="en-AU"/>
          </a:p>
        </p:txBody>
      </p:sp>
    </p:spTree>
    <p:extLst>
      <p:ext uri="{BB962C8B-B14F-4D97-AF65-F5344CB8AC3E}">
        <p14:creationId xmlns:p14="http://schemas.microsoft.com/office/powerpoint/2010/main" val="13074829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32</a:t>
            </a:fld>
            <a:endParaRPr lang="en-AU"/>
          </a:p>
        </p:txBody>
      </p:sp>
    </p:spTree>
    <p:extLst>
      <p:ext uri="{BB962C8B-B14F-4D97-AF65-F5344CB8AC3E}">
        <p14:creationId xmlns:p14="http://schemas.microsoft.com/office/powerpoint/2010/main" val="30134816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868118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324000" indent="-172800">
              <a:buFont typeface="Arial" panose="020B0604020202020204" pitchFamily="34" charset="0"/>
              <a:buChar char="•"/>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We encourage schools to share awareness of the tool with their Year 12 students.  </a:t>
            </a:r>
          </a:p>
          <a:p>
            <a:pPr marL="324000" indent="-172800">
              <a:buFont typeface="Arial" panose="020B0604020202020204" pitchFamily="34" charset="0"/>
              <a:buChar char="•"/>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Students can use it at home with their parents, or at school in conjunction with year coordinators or school admin staff if they are considering making changes to their education program.</a:t>
            </a:r>
          </a:p>
          <a:p>
            <a:pPr marL="324000" indent="-172800">
              <a:buFont typeface="Arial" panose="020B0604020202020204" pitchFamily="34" charset="0"/>
              <a:buChar char="•"/>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There is a shared responsibility with the school and the student to ensure students remain WACE eligible should they make changes to the learning program and/or to monitor their grades.</a:t>
            </a:r>
          </a:p>
          <a:p>
            <a:pPr marL="324000" indent="-172800">
              <a:buFont typeface="Arial" panose="020B0604020202020204" pitchFamily="34" charset="0"/>
              <a:buChar char="•"/>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Students enter information about their enrolments and achievements, the WACE Checker generates a report that shows progress towards WACE achievement.</a:t>
            </a:r>
          </a:p>
          <a:p>
            <a:pPr marL="324000" indent="-172800">
              <a:buFont typeface="Arial" panose="020B0604020202020204" pitchFamily="34" charset="0"/>
              <a:buChar char="•"/>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Students can save the information, print it, email it to one or more people and if required, access the information at a later date to make changes.</a:t>
            </a:r>
          </a:p>
          <a:p>
            <a:pPr marL="324000" indent="-172800">
              <a:buFont typeface="Arial" panose="020B0604020202020204" pitchFamily="34" charset="0"/>
              <a:buChar char="•"/>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For example, every year, students do not achieve their WACE because they don’t have a List B subject, or enough unit equivalents. This could be avoided by using the WACE Checker if students are seeking to make changes to their education program that may affect their WACE achievement.</a:t>
            </a:r>
          </a:p>
          <a:p>
            <a:endParaRPr lang="en-AU" sz="1100" kern="1200" dirty="0" smtClean="0">
              <a:solidFill>
                <a:schemeClr val="tx1"/>
              </a:solidFill>
              <a:effectLst/>
              <a:latin typeface="Calibri" panose="020F0502020204030204" pitchFamily="34" charset="0"/>
              <a:ea typeface="+mn-ea"/>
              <a:cs typeface="Calibri" panose="020F0502020204030204" pitchFamily="34" charset="0"/>
            </a:endParaRPr>
          </a:p>
        </p:txBody>
      </p:sp>
      <p:sp>
        <p:nvSpPr>
          <p:cNvPr id="4" name="Slide Number Placeholder 3"/>
          <p:cNvSpPr>
            <a:spLocks noGrp="1"/>
          </p:cNvSpPr>
          <p:nvPr>
            <p:ph type="sldNum" sz="quarter" idx="10"/>
          </p:nvPr>
        </p:nvSpPr>
        <p:spPr/>
        <p:txBody>
          <a:bodyPr/>
          <a:lstStyle/>
          <a:p>
            <a:fld id="{7DE42E6F-6D34-418A-9B32-2E31BE442158}" type="slidenum">
              <a:rPr lang="en-AU" smtClean="0"/>
              <a:t>34</a:t>
            </a:fld>
            <a:endParaRPr lang="en-AU"/>
          </a:p>
        </p:txBody>
      </p:sp>
    </p:spTree>
    <p:extLst>
      <p:ext uri="{BB962C8B-B14F-4D97-AF65-F5344CB8AC3E}">
        <p14:creationId xmlns:p14="http://schemas.microsoft.com/office/powerpoint/2010/main" val="217489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35</a:t>
            </a:fld>
            <a:endParaRPr lang="en-AU"/>
          </a:p>
        </p:txBody>
      </p:sp>
    </p:spTree>
    <p:extLst>
      <p:ext uri="{BB962C8B-B14F-4D97-AF65-F5344CB8AC3E}">
        <p14:creationId xmlns:p14="http://schemas.microsoft.com/office/powerpoint/2010/main" val="14956093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36</a:t>
            </a:fld>
            <a:endParaRPr lang="en-AU"/>
          </a:p>
        </p:txBody>
      </p:sp>
    </p:spTree>
    <p:extLst>
      <p:ext uri="{BB962C8B-B14F-4D97-AF65-F5344CB8AC3E}">
        <p14:creationId xmlns:p14="http://schemas.microsoft.com/office/powerpoint/2010/main" val="24062607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64920" y="4595511"/>
            <a:ext cx="6442268" cy="4890321"/>
          </a:xfrm>
        </p:spPr>
        <p:txBody>
          <a:bodyPr/>
          <a:lstStyle/>
          <a:p>
            <a:pPr marL="139700" indent="0">
              <a:buNone/>
            </a:pPr>
            <a:r>
              <a:rPr lang="en-AU" sz="1100" b="1" kern="1200" dirty="0" smtClean="0">
                <a:solidFill>
                  <a:schemeClr val="tx1"/>
                </a:solidFill>
                <a:effectLst/>
                <a:latin typeface="Calibri" panose="020F0502020204030204" pitchFamily="34" charset="0"/>
                <a:ea typeface="+mn-ea"/>
                <a:cs typeface="Calibri" panose="020F0502020204030204" pitchFamily="34" charset="0"/>
              </a:rPr>
              <a:t>Student Information website</a:t>
            </a:r>
            <a:endParaRPr lang="en-AU" sz="1100" kern="1200" dirty="0" smtClean="0">
              <a:solidFill>
                <a:schemeClr val="tx1"/>
              </a:solidFill>
              <a:effectLst/>
              <a:latin typeface="Calibri" panose="020F0502020204030204" pitchFamily="34" charset="0"/>
              <a:ea typeface="+mn-ea"/>
              <a:cs typeface="Calibri" panose="020F0502020204030204" pitchFamily="34" charset="0"/>
            </a:endParaRPr>
          </a:p>
          <a:p>
            <a:pPr marL="139700" indent="0">
              <a:buFont typeface="Arial" panose="020B0604020202020204" pitchFamily="34" charset="0"/>
              <a:buNone/>
            </a:pPr>
            <a:r>
              <a:rPr lang="en-AU" sz="1100" kern="1200" dirty="0" smtClean="0">
                <a:solidFill>
                  <a:schemeClr val="tx1"/>
                </a:solidFill>
                <a:effectLst/>
                <a:latin typeface="Calibri" panose="020F0502020204030204" pitchFamily="34" charset="0"/>
                <a:ea typeface="+mn-ea"/>
                <a:cs typeface="Calibri" panose="020F0502020204030204" pitchFamily="34" charset="0"/>
              </a:rPr>
              <a:t>The student site provides students with easy access to information under the headings of: </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Student Portal</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Getting Organised</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Curriculum</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Examinations and Texting</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Certification and Post-School</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Frequently Asked Questions (FAQs).</a:t>
            </a:r>
          </a:p>
          <a:p>
            <a:pPr marL="139700" indent="0">
              <a:buNone/>
            </a:pPr>
            <a:endParaRPr lang="en-AU" sz="600" kern="1200" dirty="0" smtClean="0">
              <a:solidFill>
                <a:schemeClr val="tx1"/>
              </a:solidFill>
              <a:effectLst/>
              <a:latin typeface="Calibri" panose="020F0502020204030204" pitchFamily="34" charset="0"/>
              <a:ea typeface="+mn-ea"/>
              <a:cs typeface="Calibri" panose="020F0502020204030204" pitchFamily="34" charset="0"/>
            </a:endParaRPr>
          </a:p>
          <a:p>
            <a:pPr marL="139700" indent="0">
              <a:buNone/>
            </a:pPr>
            <a:r>
              <a:rPr lang="en-AU" sz="1100" kern="1200" dirty="0" smtClean="0">
                <a:solidFill>
                  <a:schemeClr val="tx1"/>
                </a:solidFill>
                <a:effectLst/>
                <a:latin typeface="Calibri" panose="020F0502020204030204" pitchFamily="34" charset="0"/>
                <a:ea typeface="+mn-ea"/>
                <a:cs typeface="Calibri" panose="020F0502020204030204" pitchFamily="34" charset="0"/>
              </a:rPr>
              <a:t>The student site currently focuses on Year 12s and links closely to the </a:t>
            </a:r>
            <a:r>
              <a:rPr lang="en-AU" sz="1100" i="1" kern="1200" dirty="0" smtClean="0">
                <a:solidFill>
                  <a:schemeClr val="tx1"/>
                </a:solidFill>
                <a:effectLst/>
                <a:latin typeface="Calibri" panose="020F0502020204030204" pitchFamily="34" charset="0"/>
                <a:ea typeface="+mn-ea"/>
                <a:cs typeface="Calibri" panose="020F0502020204030204" pitchFamily="34" charset="0"/>
              </a:rPr>
              <a:t>Year 12 Information Handbook 2019, Part I.</a:t>
            </a:r>
            <a:r>
              <a:rPr lang="en-AU" sz="1100" kern="1200" dirty="0" smtClean="0">
                <a:solidFill>
                  <a:schemeClr val="tx1"/>
                </a:solidFill>
                <a:effectLst/>
                <a:latin typeface="Calibri" panose="020F0502020204030204" pitchFamily="34" charset="0"/>
                <a:ea typeface="+mn-ea"/>
                <a:cs typeface="Calibri" panose="020F0502020204030204" pitchFamily="34" charset="0"/>
              </a:rPr>
              <a:t> The student site, this year’s student portal and the handbook all became available on Friday, 8 March. The handbook is available at </a:t>
            </a:r>
            <a:r>
              <a:rPr lang="en-AU" sz="1100" u="sng" kern="1200" dirty="0" smtClean="0">
                <a:solidFill>
                  <a:schemeClr val="tx1"/>
                </a:solidFill>
                <a:effectLst/>
                <a:latin typeface="Calibri" panose="020F0502020204030204" pitchFamily="34" charset="0"/>
                <a:ea typeface="+mn-ea"/>
                <a:cs typeface="Calibri" panose="020F0502020204030204" pitchFamily="34" charset="0"/>
                <a:hlinkClick r:id="rId3"/>
              </a:rPr>
              <a:t>https://www.scsa.wa.edu.au/publications/year-12-information</a:t>
            </a:r>
            <a:r>
              <a:rPr lang="en-AU" sz="1100" kern="1200" dirty="0" smtClean="0">
                <a:solidFill>
                  <a:schemeClr val="tx1"/>
                </a:solidFill>
                <a:effectLst/>
                <a:latin typeface="Calibri" panose="020F0502020204030204" pitchFamily="34" charset="0"/>
                <a:ea typeface="+mn-ea"/>
                <a:cs typeface="Calibri" panose="020F0502020204030204" pitchFamily="34" charset="0"/>
              </a:rPr>
              <a:t>.</a:t>
            </a:r>
          </a:p>
          <a:p>
            <a:pPr marL="139700" indent="0">
              <a:buNone/>
            </a:pPr>
            <a:endParaRPr lang="en-AU" sz="600" kern="1200" dirty="0" smtClean="0">
              <a:solidFill>
                <a:schemeClr val="tx1"/>
              </a:solidFill>
              <a:effectLst/>
              <a:latin typeface="Calibri" panose="020F0502020204030204" pitchFamily="34" charset="0"/>
              <a:ea typeface="+mn-ea"/>
              <a:cs typeface="Calibri" panose="020F0502020204030204" pitchFamily="34" charset="0"/>
            </a:endParaRPr>
          </a:p>
          <a:p>
            <a:pPr marL="139700" indent="0">
              <a:buNone/>
            </a:pPr>
            <a:r>
              <a:rPr lang="en-AU" sz="1100" b="1" kern="1200" dirty="0" smtClean="0">
                <a:solidFill>
                  <a:schemeClr val="tx1"/>
                </a:solidFill>
                <a:effectLst/>
                <a:latin typeface="Calibri" panose="020F0502020204030204" pitchFamily="34" charset="0"/>
                <a:ea typeface="+mn-ea"/>
                <a:cs typeface="Calibri" panose="020F0502020204030204" pitchFamily="34" charset="0"/>
              </a:rPr>
              <a:t>Parents and Community website </a:t>
            </a:r>
            <a:endParaRPr lang="en-AU" sz="1100" kern="1200" dirty="0" smtClean="0">
              <a:solidFill>
                <a:schemeClr val="tx1"/>
              </a:solidFill>
              <a:effectLst/>
              <a:latin typeface="Calibri" panose="020F0502020204030204" pitchFamily="34" charset="0"/>
              <a:ea typeface="+mn-ea"/>
              <a:cs typeface="Calibri" panose="020F0502020204030204" pitchFamily="34" charset="0"/>
            </a:endParaRPr>
          </a:p>
          <a:p>
            <a:pPr marL="139700" indent="0">
              <a:buNone/>
            </a:pPr>
            <a:r>
              <a:rPr lang="en-AU" sz="1100" b="0" i="0" kern="1200" dirty="0" smtClean="0">
                <a:solidFill>
                  <a:schemeClr val="tx1"/>
                </a:solidFill>
                <a:effectLst/>
                <a:latin typeface="Calibri" panose="020F0502020204030204" pitchFamily="34" charset="0"/>
                <a:ea typeface="+mn-ea"/>
                <a:cs typeface="Calibri" panose="020F0502020204030204" pitchFamily="34" charset="0"/>
              </a:rPr>
              <a:t>The Parent and Community website can now be accessed on the Authority website </a:t>
            </a:r>
            <a:r>
              <a:rPr lang="en-AU" sz="1100" b="0" i="0" u="sng" kern="1200" dirty="0" smtClean="0">
                <a:solidFill>
                  <a:schemeClr val="tx1"/>
                </a:solidFill>
                <a:effectLst/>
                <a:latin typeface="Calibri" panose="020F0502020204030204" pitchFamily="34" charset="0"/>
                <a:ea typeface="+mn-ea"/>
                <a:cs typeface="Calibri" panose="020F0502020204030204" pitchFamily="34" charset="0"/>
                <a:hlinkClick r:id="rId4"/>
              </a:rPr>
              <a:t>https://www.scsa.wa.edu.au</a:t>
            </a:r>
            <a:r>
              <a:rPr lang="en-AU" sz="1100" b="0" i="0" kern="1200" dirty="0" smtClean="0">
                <a:solidFill>
                  <a:schemeClr val="tx1"/>
                </a:solidFill>
                <a:effectLst/>
                <a:latin typeface="Calibri" panose="020F0502020204030204" pitchFamily="34" charset="0"/>
                <a:ea typeface="+mn-ea"/>
                <a:cs typeface="Calibri" panose="020F0502020204030204" pitchFamily="34" charset="0"/>
              </a:rPr>
              <a:t> via a new tab – Parents and Community. </a:t>
            </a:r>
            <a:endParaRPr lang="en-AU" sz="1100" b="1" i="1" kern="1200" dirty="0" smtClean="0">
              <a:solidFill>
                <a:schemeClr val="tx1"/>
              </a:solidFill>
              <a:effectLst/>
              <a:latin typeface="Calibri" panose="020F0502020204030204" pitchFamily="34" charset="0"/>
              <a:ea typeface="+mn-ea"/>
              <a:cs typeface="Calibri" panose="020F0502020204030204" pitchFamily="34" charset="0"/>
            </a:endParaRPr>
          </a:p>
          <a:p>
            <a:endParaRPr lang="en-AU" sz="600" kern="1200" dirty="0" smtClean="0">
              <a:solidFill>
                <a:schemeClr val="tx1"/>
              </a:solidFill>
              <a:effectLst/>
              <a:latin typeface="Calibri" panose="020F0502020204030204" pitchFamily="34" charset="0"/>
              <a:ea typeface="+mn-ea"/>
              <a:cs typeface="Calibri" panose="020F0502020204030204" pitchFamily="34" charset="0"/>
            </a:endParaRPr>
          </a:p>
          <a:p>
            <a:pPr marL="139700" indent="0">
              <a:buNone/>
            </a:pPr>
            <a:r>
              <a:rPr lang="en-AU" sz="1100" kern="1200" dirty="0" smtClean="0">
                <a:solidFill>
                  <a:schemeClr val="tx1"/>
                </a:solidFill>
                <a:effectLst/>
                <a:latin typeface="Calibri" panose="020F0502020204030204" pitchFamily="34" charset="0"/>
                <a:ea typeface="+mn-ea"/>
                <a:cs typeface="Calibri" panose="020F0502020204030204" pitchFamily="34" charset="0"/>
              </a:rPr>
              <a:t>The parent site provides information about what children and young people should learn, how they are assessed and the standards they are expected to reach at each year level, from Kindergarten to Year 12. The site will continue to be refined and developed over time. </a:t>
            </a:r>
          </a:p>
          <a:p>
            <a:endParaRPr lang="en-AU" sz="600" kern="1200" dirty="0" smtClean="0">
              <a:solidFill>
                <a:schemeClr val="tx1"/>
              </a:solidFill>
              <a:effectLst/>
              <a:latin typeface="Calibri" panose="020F0502020204030204" pitchFamily="34" charset="0"/>
              <a:ea typeface="+mn-ea"/>
              <a:cs typeface="Calibri" panose="020F0502020204030204" pitchFamily="34" charset="0"/>
            </a:endParaRPr>
          </a:p>
          <a:p>
            <a:pPr marL="139700" indent="0">
              <a:buNone/>
            </a:pPr>
            <a:r>
              <a:rPr lang="en-AU" sz="1100" kern="1200" dirty="0" smtClean="0">
                <a:solidFill>
                  <a:schemeClr val="tx1"/>
                </a:solidFill>
                <a:effectLst/>
                <a:latin typeface="Calibri" panose="020F0502020204030204" pitchFamily="34" charset="0"/>
                <a:ea typeface="+mn-ea"/>
                <a:cs typeface="Calibri" panose="020F0502020204030204" pitchFamily="34" charset="0"/>
              </a:rPr>
              <a:t>The parent site has been developed for parents and community members as a guide to:</a:t>
            </a:r>
            <a:r>
              <a:rPr lang="en-AU" sz="1100" kern="1200" baseline="0" dirty="0" smtClean="0">
                <a:solidFill>
                  <a:schemeClr val="tx1"/>
                </a:solidFill>
                <a:effectLst/>
                <a:latin typeface="Calibri" panose="020F0502020204030204" pitchFamily="34" charset="0"/>
                <a:ea typeface="+mn-ea"/>
                <a:cs typeface="Calibri" panose="020F0502020204030204" pitchFamily="34" charset="0"/>
              </a:rPr>
              <a:t> </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the </a:t>
            </a:r>
            <a:r>
              <a:rPr lang="en-AU" i="1" kern="1200" dirty="0">
                <a:solidFill>
                  <a:schemeClr val="tx1"/>
                </a:solidFill>
                <a:latin typeface="Calibri" panose="020F0502020204030204" pitchFamily="34" charset="0"/>
                <a:ea typeface="Calibri" panose="020F0502020204030204" pitchFamily="34" charset="0"/>
                <a:cs typeface="Calibri" panose="020F0502020204030204" pitchFamily="34" charset="0"/>
              </a:rPr>
              <a:t>Western Australian Curriculum and Assessment Outline</a:t>
            </a: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 (the </a:t>
            </a:r>
            <a:r>
              <a:rPr lang="en-AU" i="1" kern="1200" dirty="0">
                <a:solidFill>
                  <a:schemeClr val="tx1"/>
                </a:solidFill>
                <a:latin typeface="Calibri" panose="020F0502020204030204" pitchFamily="34" charset="0"/>
                <a:ea typeface="Calibri" panose="020F0502020204030204" pitchFamily="34" charset="0"/>
                <a:cs typeface="Calibri" panose="020F0502020204030204" pitchFamily="34" charset="0"/>
              </a:rPr>
              <a:t>Outline</a:t>
            </a: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 Kindergarten through to </a:t>
            </a:r>
            <a:r>
              <a:rPr lang="en-AU" kern="1200" dirty="0" smtClean="0">
                <a:solidFill>
                  <a:schemeClr val="tx1"/>
                </a:solidFill>
                <a:latin typeface="Calibri" panose="020F0502020204030204" pitchFamily="34" charset="0"/>
                <a:ea typeface="Calibri" panose="020F0502020204030204" pitchFamily="34" charset="0"/>
                <a:cs typeface="Calibri" panose="020F0502020204030204" pitchFamily="34" charset="0"/>
              </a:rPr>
              <a:t/>
            </a:r>
            <a:br>
              <a:rPr lang="en-AU" kern="1200" dirty="0" smtClean="0">
                <a:solidFill>
                  <a:schemeClr val="tx1"/>
                </a:solidFill>
                <a:latin typeface="Calibri" panose="020F0502020204030204" pitchFamily="34" charset="0"/>
                <a:ea typeface="Calibri" panose="020F0502020204030204" pitchFamily="34" charset="0"/>
                <a:cs typeface="Calibri" panose="020F0502020204030204" pitchFamily="34" charset="0"/>
              </a:rPr>
            </a:br>
            <a:r>
              <a:rPr lang="en-AU" kern="1200" dirty="0" smtClean="0">
                <a:solidFill>
                  <a:schemeClr val="tx1"/>
                </a:solidFill>
                <a:latin typeface="Calibri" panose="020F0502020204030204" pitchFamily="34" charset="0"/>
                <a:ea typeface="Calibri" panose="020F0502020204030204" pitchFamily="34" charset="0"/>
                <a:cs typeface="Calibri" panose="020F0502020204030204" pitchFamily="34" charset="0"/>
              </a:rPr>
              <a:t>Year </a:t>
            </a: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10</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the Western Australian Certificate of Education (WACE), Years 11 and 12.</a:t>
            </a:r>
          </a:p>
          <a:p>
            <a:pPr marL="457200" lvl="1" indent="0">
              <a:buFontTx/>
              <a:buNone/>
            </a:pPr>
            <a:endParaRPr lang="en-AU" sz="600" kern="1200" dirty="0" smtClean="0">
              <a:solidFill>
                <a:schemeClr val="tx1"/>
              </a:solidFill>
              <a:effectLst/>
              <a:latin typeface="Calibri" panose="020F0502020204030204" pitchFamily="34" charset="0"/>
              <a:ea typeface="+mn-ea"/>
              <a:cs typeface="Calibri" panose="020F0502020204030204" pitchFamily="34" charset="0"/>
            </a:endParaRPr>
          </a:p>
          <a:p>
            <a:pPr marL="139700" marR="0" lvl="0" indent="0" algn="l" rtl="0">
              <a:lnSpc>
                <a:spcPct val="100000"/>
              </a:lnSpc>
              <a:spcBef>
                <a:spcPts val="0"/>
              </a:spcBef>
              <a:spcAft>
                <a:spcPts val="0"/>
              </a:spcAft>
              <a:buClr>
                <a:srgbClr val="000000"/>
              </a:buClr>
              <a:buSzPts val="1400"/>
              <a:buFont typeface="Arial"/>
              <a:buNone/>
            </a:pPr>
            <a:r>
              <a:rPr lang="en-AU" sz="1100" b="0" i="0" u="none" strike="noStrike" kern="1200" cap="none" baseline="0" dirty="0" smtClean="0">
                <a:solidFill>
                  <a:schemeClr val="tx1"/>
                </a:solidFill>
                <a:effectLst/>
                <a:latin typeface="Calibri" panose="020F0502020204030204" pitchFamily="34" charset="0"/>
                <a:ea typeface="+mn-ea"/>
                <a:cs typeface="Calibri" panose="020F0502020204030204" pitchFamily="34" charset="0"/>
                <a:sym typeface="Arial"/>
              </a:rPr>
              <a:t>Parents and the community can access information about:</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what children and young people should learn </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how they are assessed </a:t>
            </a:r>
          </a:p>
          <a:p>
            <a:pPr marL="324000" lvl="1" indent="-172800">
              <a:buFont typeface="Arial" panose="020B0604020202020204" pitchFamily="34" charset="0"/>
              <a:buChar char="•"/>
            </a:pPr>
            <a:r>
              <a:rPr lang="en-AU" kern="1200" dirty="0">
                <a:solidFill>
                  <a:schemeClr val="tx1"/>
                </a:solidFill>
                <a:latin typeface="Calibri" panose="020F0502020204030204" pitchFamily="34" charset="0"/>
                <a:ea typeface="Calibri" panose="020F0502020204030204" pitchFamily="34" charset="0"/>
                <a:cs typeface="Calibri" panose="020F0502020204030204" pitchFamily="34" charset="0"/>
              </a:rPr>
              <a:t>the standards children and young people are expected to reach at each year level.</a:t>
            </a:r>
          </a:p>
        </p:txBody>
      </p:sp>
      <p:sp>
        <p:nvSpPr>
          <p:cNvPr id="4" name="Slide Number Placeholder 3"/>
          <p:cNvSpPr>
            <a:spLocks noGrp="1"/>
          </p:cNvSpPr>
          <p:nvPr>
            <p:ph type="sldNum" sz="quarter" idx="10"/>
          </p:nvPr>
        </p:nvSpPr>
        <p:spPr/>
        <p:txBody>
          <a:bodyPr/>
          <a:lstStyle/>
          <a:p>
            <a:fld id="{90DF67DC-D5A7-44CC-A46D-461C3356B5A8}" type="slidenum">
              <a:rPr lang="en-AU" smtClean="0"/>
              <a:t>37</a:t>
            </a:fld>
            <a:endParaRPr lang="en-AU"/>
          </a:p>
        </p:txBody>
      </p:sp>
    </p:spTree>
    <p:extLst>
      <p:ext uri="{BB962C8B-B14F-4D97-AF65-F5344CB8AC3E}">
        <p14:creationId xmlns:p14="http://schemas.microsoft.com/office/powerpoint/2010/main" val="282293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0DF67DC-D5A7-44CC-A46D-461C3356B5A8}" type="slidenum">
              <a:rPr lang="en-AU" smtClean="0"/>
              <a:t>38</a:t>
            </a:fld>
            <a:endParaRPr lang="en-AU"/>
          </a:p>
        </p:txBody>
      </p:sp>
    </p:spTree>
    <p:extLst>
      <p:ext uri="{BB962C8B-B14F-4D97-AF65-F5344CB8AC3E}">
        <p14:creationId xmlns:p14="http://schemas.microsoft.com/office/powerpoint/2010/main" val="13050214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39</a:t>
            </a:fld>
            <a:endParaRPr lang="en-AU" dirty="0"/>
          </a:p>
        </p:txBody>
      </p:sp>
    </p:spTree>
    <p:extLst>
      <p:ext uri="{BB962C8B-B14F-4D97-AF65-F5344CB8AC3E}">
        <p14:creationId xmlns:p14="http://schemas.microsoft.com/office/powerpoint/2010/main" val="3428017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b="1" i="0" kern="1200" dirty="0" smtClean="0">
                <a:solidFill>
                  <a:schemeClr val="tx1"/>
                </a:solidFill>
                <a:effectLst/>
                <a:latin typeface="+mn-lt"/>
                <a:ea typeface="+mn-ea"/>
                <a:cs typeface="+mn-cs"/>
              </a:rPr>
              <a:t/>
            </a:r>
            <a:br>
              <a:rPr lang="en-AU" sz="1200" b="1" i="0" kern="1200" dirty="0" smtClean="0">
                <a:solidFill>
                  <a:schemeClr val="tx1"/>
                </a:solidFill>
                <a:effectLst/>
                <a:latin typeface="+mn-lt"/>
                <a:ea typeface="+mn-ea"/>
                <a:cs typeface="+mn-cs"/>
              </a:rPr>
            </a:br>
            <a:r>
              <a:rPr lang="en-AU" sz="1200" b="1" i="0" kern="1200" dirty="0" smtClean="0">
                <a:solidFill>
                  <a:schemeClr val="tx1"/>
                </a:solidFill>
                <a:effectLst/>
                <a:latin typeface="+mn-lt"/>
                <a:ea typeface="+mn-ea"/>
                <a:cs typeface="+mn-cs"/>
              </a:rPr>
              <a:t/>
            </a:r>
            <a:br>
              <a:rPr lang="en-AU" sz="1200" b="1" i="0" kern="1200" dirty="0" smtClean="0">
                <a:solidFill>
                  <a:schemeClr val="tx1"/>
                </a:solidFill>
                <a:effectLst/>
                <a:latin typeface="+mn-lt"/>
                <a:ea typeface="+mn-ea"/>
                <a:cs typeface="+mn-cs"/>
              </a:rPr>
            </a:br>
            <a:endParaRPr lang="en-AU" sz="1100" b="1" kern="1200" dirty="0" smtClean="0">
              <a:solidFill>
                <a:schemeClr val="tx1"/>
              </a:solidFill>
              <a:effectLst/>
              <a:latin typeface="+mn-lt"/>
              <a:ea typeface="+mn-ea"/>
              <a:cs typeface="+mn-cs"/>
            </a:endParaRPr>
          </a:p>
          <a:p>
            <a:endParaRPr lang="en-AU" sz="110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AU" sz="1100" kern="1200" dirty="0" smtClean="0">
              <a:solidFill>
                <a:schemeClr val="tx1"/>
              </a:solidFill>
              <a:effectLst/>
              <a:latin typeface="+mn-lt"/>
              <a:ea typeface="+mn-ea"/>
              <a:cs typeface="+mn-cs"/>
            </a:endParaRPr>
          </a:p>
          <a:p>
            <a:endParaRPr lang="en-AU"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DE42E6F-6D34-418A-9B32-2E31BE442158}" type="slidenum">
              <a:rPr lang="en-AU" smtClean="0"/>
              <a:t>4</a:t>
            </a:fld>
            <a:endParaRPr lang="en-AU"/>
          </a:p>
        </p:txBody>
      </p:sp>
    </p:spTree>
    <p:extLst>
      <p:ext uri="{BB962C8B-B14F-4D97-AF65-F5344CB8AC3E}">
        <p14:creationId xmlns:p14="http://schemas.microsoft.com/office/powerpoint/2010/main" val="97234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indent="0">
              <a:buNone/>
            </a:pPr>
            <a:r>
              <a:rPr lang="en-AU" sz="1100" i="0" kern="1200" dirty="0" smtClean="0">
                <a:solidFill>
                  <a:schemeClr val="tx1"/>
                </a:solidFill>
                <a:effectLst/>
                <a:latin typeface="Calibri" panose="020F0502020204030204" pitchFamily="34" charset="0"/>
                <a:ea typeface="+mn-ea"/>
                <a:cs typeface="Calibri" panose="020F0502020204030204" pitchFamily="34" charset="0"/>
              </a:rPr>
              <a:t>If students </a:t>
            </a:r>
            <a:r>
              <a:rPr lang="en-AU" sz="1100" b="1" i="0" kern="1200" dirty="0" smtClean="0">
                <a:solidFill>
                  <a:schemeClr val="tx1"/>
                </a:solidFill>
                <a:effectLst/>
                <a:latin typeface="Calibri" panose="020F0502020204030204" pitchFamily="34" charset="0"/>
                <a:ea typeface="+mn-ea"/>
                <a:cs typeface="Calibri" panose="020F0502020204030204" pitchFamily="34" charset="0"/>
              </a:rPr>
              <a:t>do not </a:t>
            </a:r>
            <a:r>
              <a:rPr lang="en-AU" sz="1100" i="0" kern="1200" dirty="0" smtClean="0">
                <a:solidFill>
                  <a:schemeClr val="tx1"/>
                </a:solidFill>
                <a:effectLst/>
                <a:latin typeface="Calibri" panose="020F0502020204030204" pitchFamily="34" charset="0"/>
                <a:ea typeface="+mn-ea"/>
                <a:cs typeface="Calibri" panose="020F0502020204030204" pitchFamily="34" charset="0"/>
              </a:rPr>
              <a:t>meet the literacy and numeracy standard by the time they exit secondary school, they can apply to the Authority to re-sit the assessment.</a:t>
            </a:r>
          </a:p>
          <a:p>
            <a:pPr marL="457200" lvl="0" indent="-317500"/>
            <a:endParaRPr lang="en-AU" sz="1100" dirty="0" smtClean="0">
              <a:latin typeface="Calibri" panose="020F0502020204030204" pitchFamily="34" charset="0"/>
              <a:cs typeface="Calibri" panose="020F0502020204030204" pitchFamily="34" charset="0"/>
            </a:endParaRPr>
          </a:p>
          <a:p>
            <a:pPr marL="139700" lvl="0" indent="0">
              <a:buNone/>
            </a:pPr>
            <a:r>
              <a:rPr lang="en-AU" sz="1100" dirty="0" smtClean="0">
                <a:latin typeface="Calibri" panose="020F0502020204030204" pitchFamily="34" charset="0"/>
                <a:cs typeface="Calibri" panose="020F0502020204030204" pitchFamily="34" charset="0"/>
              </a:rPr>
              <a:t>If students do not demonstrate the required standard, they will not be eligible for a WACE. </a:t>
            </a:r>
          </a:p>
          <a:p>
            <a:pPr marL="139700" lvl="0" indent="0">
              <a:buNone/>
            </a:pPr>
            <a:endParaRPr lang="en-AU" sz="1100" dirty="0" smtClean="0">
              <a:latin typeface="Calibri" panose="020F0502020204030204" pitchFamily="34" charset="0"/>
              <a:cs typeface="Calibri" panose="020F0502020204030204" pitchFamily="34" charset="0"/>
            </a:endParaRPr>
          </a:p>
          <a:p>
            <a:pPr marL="139700" lvl="0" indent="0">
              <a:buNone/>
            </a:pPr>
            <a:r>
              <a:rPr lang="en-AU" sz="1100" dirty="0" smtClean="0">
                <a:latin typeface="Calibri" panose="020F0502020204030204" pitchFamily="34" charset="0"/>
                <a:cs typeface="Calibri" panose="020F0502020204030204" pitchFamily="34" charset="0"/>
              </a:rPr>
              <a:t>All students receive a Western Australian Statement of Student Achievement (WASSA), which records every course and program a student has completed in Years 11 and 12.</a:t>
            </a:r>
          </a:p>
          <a:p>
            <a:pPr marL="139700" lvl="0" indent="0">
              <a:buNone/>
            </a:pPr>
            <a:endParaRPr lang="en-AU" sz="1100" dirty="0" smtClean="0">
              <a:latin typeface="Calibri" panose="020F0502020204030204" pitchFamily="34" charset="0"/>
              <a:cs typeface="Calibri" panose="020F0502020204030204" pitchFamily="34" charset="0"/>
            </a:endParaRPr>
          </a:p>
          <a:p>
            <a:pPr marL="139700" lvl="0" indent="0">
              <a:buNone/>
            </a:pPr>
            <a:r>
              <a:rPr lang="en-AU" sz="1100" dirty="0" smtClean="0">
                <a:latin typeface="Calibri" panose="020F0502020204030204" pitchFamily="34" charset="0"/>
                <a:cs typeface="Calibri" panose="020F0502020204030204" pitchFamily="34" charset="0"/>
              </a:rPr>
              <a:t>If students demonstrate the required minimum standard after they have left school, they will be awarded the WACE (assuming they have met all other WACE requirements).</a:t>
            </a:r>
          </a:p>
        </p:txBody>
      </p:sp>
      <p:sp>
        <p:nvSpPr>
          <p:cNvPr id="4" name="Slide Number Placeholder 3"/>
          <p:cNvSpPr>
            <a:spLocks noGrp="1"/>
          </p:cNvSpPr>
          <p:nvPr>
            <p:ph type="sldNum" sz="quarter" idx="10"/>
          </p:nvPr>
        </p:nvSpPr>
        <p:spPr/>
        <p:txBody>
          <a:bodyPr/>
          <a:lstStyle/>
          <a:p>
            <a:fld id="{7DE42E6F-6D34-418A-9B32-2E31BE442158}" type="slidenum">
              <a:rPr lang="en-AU" smtClean="0"/>
              <a:t>5</a:t>
            </a:fld>
            <a:endParaRPr lang="en-AU"/>
          </a:p>
        </p:txBody>
      </p:sp>
    </p:spTree>
    <p:extLst>
      <p:ext uri="{BB962C8B-B14F-4D97-AF65-F5344CB8AC3E}">
        <p14:creationId xmlns:p14="http://schemas.microsoft.com/office/powerpoint/2010/main" val="2092450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0" indent="0">
              <a:spcAft>
                <a:spcPts val="750"/>
              </a:spcAft>
              <a:buNone/>
            </a:pPr>
            <a:r>
              <a:rPr lang="en-AU" sz="1100" dirty="0" smtClean="0">
                <a:latin typeface="Calibri" panose="020F0502020204030204" pitchFamily="34" charset="0"/>
                <a:cs typeface="Calibri" panose="020F0502020204030204" pitchFamily="34" charset="0"/>
              </a:rPr>
              <a:t>Students must complete a minimum of 20 units or the equivalent, including:</a:t>
            </a:r>
          </a:p>
          <a:p>
            <a:pPr marL="171450" indent="-171450">
              <a:buClrTx/>
              <a:buSzTx/>
              <a:buFont typeface="Arial" panose="020B0604020202020204" pitchFamily="34" charset="0"/>
              <a:buChar char="•"/>
              <a:defRPr/>
            </a:pPr>
            <a:r>
              <a:rPr lang="en-AU" dirty="0"/>
              <a:t>a minimum of ten Year 12 units or the equivalent</a:t>
            </a:r>
          </a:p>
          <a:p>
            <a:pPr marL="171450" marR="0" lvl="0" indent="-171450" algn="l" defTabSz="914400" rtl="0" eaLnBrk="1" fontAlgn="auto" latinLnBrk="0" hangingPunct="1">
              <a:buClrTx/>
              <a:buSzTx/>
              <a:buFont typeface="Arial" panose="020B0604020202020204" pitchFamily="34" charset="0"/>
              <a:buChar char="•"/>
              <a:tabLst/>
              <a:defRPr/>
            </a:pPr>
            <a:r>
              <a:rPr lang="en-AU" sz="1100" dirty="0" smtClean="0">
                <a:latin typeface="Calibri" panose="020F0502020204030204" pitchFamily="34" charset="0"/>
                <a:cs typeface="Calibri" panose="020F0502020204030204" pitchFamily="34" charset="0"/>
              </a:rPr>
              <a:t>four units from an English course, post-Year 10, including at least one pair of Year 12 units from an English learning area course</a:t>
            </a:r>
            <a:r>
              <a:rPr lang="en-AU" sz="1100" baseline="0" dirty="0" smtClean="0">
                <a:latin typeface="Calibri" panose="020F0502020204030204" pitchFamily="34" charset="0"/>
                <a:cs typeface="Calibri" panose="020F0502020204030204" pitchFamily="34" charset="0"/>
              </a:rPr>
              <a:t> (English, Literature, English as an Additional Language or Dialect)</a:t>
            </a:r>
            <a:endParaRPr lang="en-AU" sz="1100" dirty="0" smtClean="0">
              <a:latin typeface="Calibri" panose="020F0502020204030204" pitchFamily="34" charset="0"/>
              <a:cs typeface="Calibri" panose="020F0502020204030204" pitchFamily="34" charset="0"/>
            </a:endParaRPr>
          </a:p>
          <a:p>
            <a:pPr marL="171450" indent="-171450">
              <a:buClrTx/>
              <a:buSzTx/>
              <a:buFont typeface="Arial" panose="020B0604020202020204" pitchFamily="34" charset="0"/>
              <a:buChar char="•"/>
              <a:defRPr/>
            </a:pPr>
            <a:r>
              <a:rPr lang="en-AU" dirty="0"/>
              <a:t>one pair of Year 12 units from List A (arts/languages/social sciences)</a:t>
            </a:r>
          </a:p>
          <a:p>
            <a:pPr marL="171450" indent="-171450">
              <a:buClrTx/>
              <a:buSzTx/>
              <a:buFont typeface="Arial" panose="020B0604020202020204" pitchFamily="34" charset="0"/>
              <a:buChar char="•"/>
              <a:defRPr/>
            </a:pPr>
            <a:r>
              <a:rPr lang="en-AU" dirty="0"/>
              <a:t>one pair of Year 12 units from List B (mathematics/science/technology).</a:t>
            </a:r>
          </a:p>
          <a:p>
            <a:pPr marL="171450" indent="-171450">
              <a:buFont typeface="Arial" panose="020B0604020202020204" pitchFamily="34" charset="0"/>
              <a:buChar char="•"/>
            </a:pPr>
            <a:endParaRPr lang="en-AU" dirty="0"/>
          </a:p>
          <a:p>
            <a:pPr marL="0" marR="0" lvl="0" indent="0" algn="l" defTabSz="914400" rtl="0" eaLnBrk="1" fontAlgn="auto" latinLnBrk="0" hangingPunct="1">
              <a:buClrTx/>
              <a:buSzTx/>
              <a:buFont typeface="Arial" panose="020B0604020202020204" pitchFamily="34" charset="0"/>
              <a:buNone/>
              <a:tabLst/>
              <a:defRPr/>
            </a:pPr>
            <a:r>
              <a:rPr lang="en-AU" sz="1100" kern="1200" dirty="0" smtClean="0">
                <a:solidFill>
                  <a:schemeClr val="tx1"/>
                </a:solidFill>
                <a:effectLst/>
                <a:latin typeface="Calibri" panose="020F0502020204030204" pitchFamily="34" charset="0"/>
                <a:ea typeface="+mn-ea"/>
                <a:cs typeface="Calibri" panose="020F0502020204030204" pitchFamily="34" charset="0"/>
              </a:rPr>
              <a:t>The breadth requirement can be met through ATAR, General and Foundation courses. </a:t>
            </a:r>
          </a:p>
          <a:p>
            <a:pPr marL="0" marR="0" lvl="0" indent="0" algn="l" defTabSz="914400" rtl="0" eaLnBrk="1" fontAlgn="auto" latinLnBrk="0" hangingPunct="1">
              <a:buClrTx/>
              <a:buSzTx/>
              <a:buFont typeface="Arial" panose="020B0604020202020204" pitchFamily="34" charset="0"/>
              <a:buNone/>
              <a:tabLst/>
              <a:defRPr/>
            </a:pPr>
            <a:endParaRPr lang="en-AU" sz="1100" kern="1200" dirty="0" smtClean="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buClrTx/>
              <a:buSzTx/>
              <a:buFont typeface="Arial" panose="020B0604020202020204" pitchFamily="34" charset="0"/>
              <a:buNone/>
              <a:tabLst/>
              <a:defRPr/>
            </a:pPr>
            <a:r>
              <a:rPr lang="en-AU" sz="1100" kern="1200" dirty="0" smtClean="0">
                <a:solidFill>
                  <a:schemeClr val="tx1"/>
                </a:solidFill>
                <a:effectLst/>
                <a:latin typeface="Calibri" panose="020F0502020204030204" pitchFamily="34" charset="0"/>
                <a:ea typeface="+mn-ea"/>
                <a:cs typeface="Calibri" panose="020F0502020204030204" pitchFamily="34" charset="0"/>
              </a:rPr>
              <a:t>The depth requirement can be met through ATAR, General, VET industry specific and Foundation courses, VET credit transfer and endorsed programs. </a:t>
            </a:r>
          </a:p>
        </p:txBody>
      </p:sp>
      <p:sp>
        <p:nvSpPr>
          <p:cNvPr id="4" name="Slide Number Placeholder 3"/>
          <p:cNvSpPr>
            <a:spLocks noGrp="1"/>
          </p:cNvSpPr>
          <p:nvPr>
            <p:ph type="sldNum" sz="quarter" idx="10"/>
          </p:nvPr>
        </p:nvSpPr>
        <p:spPr/>
        <p:txBody>
          <a:bodyPr/>
          <a:lstStyle/>
          <a:p>
            <a:fld id="{7DE42E6F-6D34-418A-9B32-2E31BE442158}" type="slidenum">
              <a:rPr lang="en-AU" smtClean="0"/>
              <a:t>6</a:t>
            </a:fld>
            <a:endParaRPr lang="en-AU"/>
          </a:p>
        </p:txBody>
      </p:sp>
    </p:spTree>
    <p:extLst>
      <p:ext uri="{BB962C8B-B14F-4D97-AF65-F5344CB8AC3E}">
        <p14:creationId xmlns:p14="http://schemas.microsoft.com/office/powerpoint/2010/main" val="4142634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AU" sz="1100" dirty="0" smtClean="0">
                <a:latin typeface="Calibri" panose="020F0502020204030204" pitchFamily="34" charset="0"/>
                <a:cs typeface="Calibri" panose="020F0502020204030204" pitchFamily="34" charset="0"/>
              </a:rPr>
              <a:t>Students must achieve 14 C grades (or equivalents) in Year 11 and Year 12 units, including at least six C grades in Year 12 units (or equivalents)</a:t>
            </a:r>
            <a:r>
              <a:rPr lang="en-AU" sz="1100" kern="1200" dirty="0" smtClean="0">
                <a:solidFill>
                  <a:schemeClr val="tx1"/>
                </a:solidFill>
                <a:effectLst/>
                <a:latin typeface="Calibri" panose="020F0502020204030204" pitchFamily="34" charset="0"/>
                <a:ea typeface="+mn-ea"/>
                <a:cs typeface="Calibri" panose="020F0502020204030204" pitchFamily="34" charset="0"/>
              </a:rPr>
              <a:t>. </a:t>
            </a:r>
          </a:p>
          <a:p>
            <a:pPr marL="0" marR="0" lvl="0" indent="0" algn="l" defTabSz="914400" rtl="0" eaLnBrk="1" fontAlgn="auto" latinLnBrk="0" hangingPunct="1">
              <a:lnSpc>
                <a:spcPct val="100000"/>
              </a:lnSpc>
              <a:spcBef>
                <a:spcPts val="0"/>
              </a:spcBef>
              <a:spcAft>
                <a:spcPts val="600"/>
              </a:spcAft>
              <a:buClrTx/>
              <a:buSzTx/>
              <a:buFontTx/>
              <a:buNone/>
              <a:tabLst/>
              <a:defRPr/>
            </a:pPr>
            <a:endParaRPr lang="en-AU" sz="1100" kern="1200" dirty="0" smtClean="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AU" sz="1100" kern="1200" dirty="0" smtClean="0">
                <a:solidFill>
                  <a:schemeClr val="tx1"/>
                </a:solidFill>
                <a:effectLst/>
                <a:latin typeface="Calibri" panose="020F0502020204030204" pitchFamily="34" charset="0"/>
                <a:ea typeface="+mn-ea"/>
                <a:cs typeface="Calibri" panose="020F0502020204030204" pitchFamily="34" charset="0"/>
              </a:rPr>
              <a:t>The achievement standard requirement can be met through ATAR, General, VET industry specific and Foundation courses</a:t>
            </a:r>
            <a:r>
              <a:rPr lang="en-AU" sz="1100" b="1" i="1" kern="1200" dirty="0" smtClean="0">
                <a:solidFill>
                  <a:schemeClr val="tx1"/>
                </a:solidFill>
                <a:effectLst/>
                <a:latin typeface="Calibri" panose="020F0502020204030204" pitchFamily="34" charset="0"/>
                <a:ea typeface="+mn-ea"/>
                <a:cs typeface="Calibri" panose="020F0502020204030204" pitchFamily="34" charset="0"/>
              </a:rPr>
              <a:t>.</a:t>
            </a:r>
            <a:endParaRPr lang="en-AU" sz="1100" kern="1200" dirty="0" smtClean="0">
              <a:solidFill>
                <a:schemeClr val="tx1"/>
              </a:solidFill>
              <a:effectLst/>
              <a:latin typeface="Calibri" panose="020F0502020204030204" pitchFamily="34" charset="0"/>
              <a:ea typeface="+mn-ea"/>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dirty="0" smtClean="0"/>
          </a:p>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7</a:t>
            </a:fld>
            <a:endParaRPr lang="en-AU"/>
          </a:p>
        </p:txBody>
      </p:sp>
    </p:spTree>
    <p:extLst>
      <p:ext uri="{BB962C8B-B14F-4D97-AF65-F5344CB8AC3E}">
        <p14:creationId xmlns:p14="http://schemas.microsoft.com/office/powerpoint/2010/main" val="2348685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39700" marR="0" indent="0" algn="l" rtl="0">
              <a:lnSpc>
                <a:spcPct val="100000"/>
              </a:lnSpc>
              <a:spcBef>
                <a:spcPts val="0"/>
              </a:spcBef>
              <a:spcAft>
                <a:spcPts val="0"/>
              </a:spcAft>
              <a:buClr>
                <a:srgbClr val="000000"/>
              </a:buClr>
              <a:buSzPts val="1400"/>
              <a:buFont typeface="Arial"/>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Students may accumulate results in WACE course units, endorsed programs and VET credit transfer over a lifetime. </a:t>
            </a:r>
          </a:p>
          <a:p>
            <a:pPr marL="139700" marR="0" indent="0" algn="l" rtl="0">
              <a:lnSpc>
                <a:spcPct val="100000"/>
              </a:lnSpc>
              <a:spcBef>
                <a:spcPts val="0"/>
              </a:spcBef>
              <a:spcAft>
                <a:spcPts val="0"/>
              </a:spcAft>
              <a:buClr>
                <a:srgbClr val="000000"/>
              </a:buClr>
              <a:buSzPts val="1400"/>
              <a:buFont typeface="Arial"/>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marR="0" indent="0" algn="l" rtl="0">
              <a:lnSpc>
                <a:spcPct val="100000"/>
              </a:lnSpc>
              <a:spcBef>
                <a:spcPts val="0"/>
              </a:spcBef>
              <a:spcAft>
                <a:spcPts val="0"/>
              </a:spcAft>
              <a:buClr>
                <a:srgbClr val="000000"/>
              </a:buClr>
              <a:buSzPts val="1400"/>
              <a:buFont typeface="Arial"/>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WACE courses include: ATAR, General, Foundation and VET industry specific courses.</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Eligible students may enrol in Preliminary units, but these are not WACE courses.</a:t>
            </a:r>
          </a:p>
          <a:p>
            <a:pPr marL="139700" marR="0" indent="0" algn="l" rtl="0">
              <a:lnSpc>
                <a:spcPct val="100000"/>
              </a:lnSpc>
              <a:spcBef>
                <a:spcPts val="0"/>
              </a:spcBef>
              <a:spcAft>
                <a:spcPts val="0"/>
              </a:spcAft>
              <a:buClr>
                <a:srgbClr val="000000"/>
              </a:buClr>
              <a:buSzPts val="1400"/>
              <a:buFont typeface="Arial"/>
              <a:buNone/>
            </a:pPr>
            <a:endPar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139700" marR="0" indent="0" algn="l" rtl="0">
              <a:lnSpc>
                <a:spcPct val="100000"/>
              </a:lnSpc>
              <a:spcBef>
                <a:spcPts val="0"/>
              </a:spcBef>
              <a:spcAft>
                <a:spcPts val="0"/>
              </a:spcAft>
              <a:buClr>
                <a:srgbClr val="000000"/>
              </a:buClr>
              <a:buSzPts val="1400"/>
              <a:buFont typeface="Arial"/>
              <a:buNone/>
            </a:pPr>
            <a:r>
              <a:rPr lang="en-AU" sz="1100" b="0" i="0" u="none" strike="noStrike" kern="1200" cap="none"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For students </a:t>
            </a:r>
            <a:r>
              <a:rPr lang="en-AU" sz="1100" b="0" i="0" u="none" strike="noStrike" kern="1200" cap="none" baseline="0" dirty="0" smtClean="0">
                <a:solidFill>
                  <a:schemeClr val="tx1"/>
                </a:solidFill>
                <a:latin typeface="Calibri" panose="020F0502020204030204" pitchFamily="34" charset="0"/>
                <a:ea typeface="Calibri" panose="020F0502020204030204" pitchFamily="34" charset="0"/>
                <a:cs typeface="Calibri" panose="020F0502020204030204" pitchFamily="34" charset="0"/>
                <a:sym typeface="Arial"/>
              </a:rPr>
              <a:t>working towards the WACE over multiple years then the WACE requirements that apply to these students are determined by the WACE requirements in place for their final year of study.</a:t>
            </a:r>
          </a:p>
          <a:p>
            <a:endParaRPr lang="en-AU" sz="1100" b="0" i="0" u="none" strike="noStrike" kern="1200" baseline="0" dirty="0" smtClean="0">
              <a:solidFill>
                <a:schemeClr val="tx1"/>
              </a:solidFill>
              <a:latin typeface="Calibri" panose="020F0502020204030204" pitchFamily="34" charset="0"/>
              <a:ea typeface="+mn-ea"/>
              <a:cs typeface="Calibri" panose="020F0502020204030204" pitchFamily="34" charset="0"/>
            </a:endParaRPr>
          </a:p>
          <a:p>
            <a:endParaRPr lang="en-AU" dirty="0"/>
          </a:p>
        </p:txBody>
      </p:sp>
      <p:sp>
        <p:nvSpPr>
          <p:cNvPr id="4" name="Slide Number Placeholder 3"/>
          <p:cNvSpPr>
            <a:spLocks noGrp="1"/>
          </p:cNvSpPr>
          <p:nvPr>
            <p:ph type="sldNum" sz="quarter" idx="10"/>
          </p:nvPr>
        </p:nvSpPr>
        <p:spPr/>
        <p:txBody>
          <a:bodyPr/>
          <a:lstStyle/>
          <a:p>
            <a:fld id="{7DE42E6F-6D34-418A-9B32-2E31BE442158}" type="slidenum">
              <a:rPr lang="en-AU" smtClean="0"/>
              <a:t>8</a:t>
            </a:fld>
            <a:endParaRPr lang="en-AU"/>
          </a:p>
        </p:txBody>
      </p:sp>
    </p:spTree>
    <p:extLst>
      <p:ext uri="{BB962C8B-B14F-4D97-AF65-F5344CB8AC3E}">
        <p14:creationId xmlns:p14="http://schemas.microsoft.com/office/powerpoint/2010/main" val="1499038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r>
              <a:rPr lang="en-AU" dirty="0" smtClean="0"/>
              <a:t>These sample</a:t>
            </a:r>
            <a:r>
              <a:rPr lang="en-AU" baseline="0" dirty="0" smtClean="0"/>
              <a:t> programs provide examples of course combinations for different pathways to further study and training. They are not exhaustive.</a:t>
            </a:r>
            <a:endParaRPr lang="en-AU" dirty="0"/>
          </a:p>
        </p:txBody>
      </p:sp>
    </p:spTree>
    <p:extLst>
      <p:ext uri="{BB962C8B-B14F-4D97-AF65-F5344CB8AC3E}">
        <p14:creationId xmlns:p14="http://schemas.microsoft.com/office/powerpoint/2010/main" val="17919404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preserve="1" userDrawn="1">
  <p:cSld name="Title">
    <p:spTree>
      <p:nvGrpSpPr>
        <p:cNvPr id="1" name="Shape 9"/>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4765310" y="0"/>
            <a:ext cx="5593558" cy="5143500"/>
          </a:xfrm>
          <a:prstGeom prst="rect">
            <a:avLst/>
          </a:prstGeom>
        </p:spPr>
      </p:pic>
      <p:sp>
        <p:nvSpPr>
          <p:cNvPr id="10" name="Google Shape;10;p2"/>
          <p:cNvSpPr/>
          <p:nvPr/>
        </p:nvSpPr>
        <p:spPr>
          <a:xfrm>
            <a:off x="0" y="0"/>
            <a:ext cx="4860000" cy="51435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685799" y="1080000"/>
            <a:ext cx="3708000" cy="1806892"/>
          </a:xfrm>
          <a:prstGeom prst="rect">
            <a:avLst/>
          </a:prstGeom>
        </p:spPr>
        <p:txBody>
          <a:bodyPr spcFirstLastPara="1" wrap="square" lIns="91425" tIns="91425" rIns="91425" bIns="91425" anchor="b" anchorCtr="0">
            <a:normAutofit/>
          </a:bodyPr>
          <a:lstStyle>
            <a:lvl1pPr lvl="0">
              <a:spcBef>
                <a:spcPts val="0"/>
              </a:spcBef>
              <a:spcAft>
                <a:spcPts val="0"/>
              </a:spcAft>
              <a:buClr>
                <a:srgbClr val="FFFFFF"/>
              </a:buClr>
              <a:buSzPts val="4800"/>
              <a:buNone/>
              <a:defRPr sz="4400">
                <a:solidFill>
                  <a:srgbClr val="FFFFFF"/>
                </a:solidFill>
                <a:latin typeface="+mj-l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a:endParaRPr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000" y="188175"/>
            <a:ext cx="3232394" cy="540000"/>
          </a:xfrm>
          <a:prstGeom prst="rect">
            <a:avLst/>
          </a:prstGeom>
        </p:spPr>
      </p:pic>
      <p:sp>
        <p:nvSpPr>
          <p:cNvPr id="7" name="Subtitle 2"/>
          <p:cNvSpPr>
            <a:spLocks noGrp="1"/>
          </p:cNvSpPr>
          <p:nvPr>
            <p:ph type="subTitle" idx="1"/>
          </p:nvPr>
        </p:nvSpPr>
        <p:spPr>
          <a:xfrm>
            <a:off x="685800" y="2944768"/>
            <a:ext cx="3708000" cy="1124312"/>
          </a:xfrm>
          <a:prstGeom prst="rect">
            <a:avLst/>
          </a:prstGeom>
        </p:spPr>
        <p:txBody>
          <a:bodyPr/>
          <a:lstStyle>
            <a:lvl1pPr marL="0" indent="0" algn="l">
              <a:buNone/>
              <a:defRPr>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29005479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256098" y="1297172"/>
            <a:ext cx="8652444" cy="3652098"/>
          </a:xfrm>
          <a:prstGeom prst="rect">
            <a:avLst/>
          </a:prstGeom>
        </p:spPr>
        <p:txBody>
          <a:bodyPr/>
          <a:lstStyle/>
          <a:p>
            <a:r>
              <a:rPr lang="en-US" dirty="0" smtClean="0"/>
              <a:t>Click icon to add table</a:t>
            </a:r>
            <a:endParaRPr lang="en-AU" dirty="0"/>
          </a:p>
        </p:txBody>
      </p:sp>
      <p:sp>
        <p:nvSpPr>
          <p:cNvPr id="5" name="Title 1"/>
          <p:cNvSpPr>
            <a:spLocks noGrp="1"/>
          </p:cNvSpPr>
          <p:nvPr>
            <p:ph type="title"/>
          </p:nvPr>
        </p:nvSpPr>
        <p:spPr>
          <a:xfrm>
            <a:off x="264577" y="800100"/>
            <a:ext cx="8623314" cy="421200"/>
          </a:xfrm>
        </p:spPr>
        <p:txBody>
          <a:bodyPr/>
          <a:lstStyle/>
          <a:p>
            <a:r>
              <a:rPr lang="en-US" dirty="0" smtClean="0"/>
              <a:t>Click to edit Master title style</a:t>
            </a:r>
            <a:endParaRPr lang="en-AU" dirty="0"/>
          </a:p>
        </p:txBody>
      </p:sp>
    </p:spTree>
    <p:extLst>
      <p:ext uri="{BB962C8B-B14F-4D97-AF65-F5344CB8AC3E}">
        <p14:creationId xmlns:p14="http://schemas.microsoft.com/office/powerpoint/2010/main" val="309551535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ustom Layout">
    <p:bg>
      <p:bgRef idx="1001">
        <a:schemeClr val="bg1"/>
      </p:bgRef>
    </p:bg>
    <p:spTree>
      <p:nvGrpSpPr>
        <p:cNvPr id="1" name=""/>
        <p:cNvGrpSpPr/>
        <p:nvPr/>
      </p:nvGrpSpPr>
      <p:grpSpPr>
        <a:xfrm>
          <a:off x="0" y="0"/>
          <a:ext cx="0" cy="0"/>
          <a:chOff x="0" y="0"/>
          <a:chExt cx="0" cy="0"/>
        </a:xfrm>
      </p:grpSpPr>
      <p:sp>
        <p:nvSpPr>
          <p:cNvPr id="6" name="Title 1"/>
          <p:cNvSpPr>
            <a:spLocks noGrp="1"/>
          </p:cNvSpPr>
          <p:nvPr>
            <p:ph type="title"/>
          </p:nvPr>
        </p:nvSpPr>
        <p:spPr>
          <a:xfrm>
            <a:off x="264577" y="800100"/>
            <a:ext cx="8623314" cy="421200"/>
          </a:xfrm>
        </p:spPr>
        <p:txBody>
          <a:bodyPr/>
          <a:lstStyle/>
          <a:p>
            <a:r>
              <a:rPr lang="en-US" dirty="0" smtClean="0"/>
              <a:t>Click to edit Master title style</a:t>
            </a:r>
            <a:endParaRPr lang="en-AU" dirty="0"/>
          </a:p>
        </p:txBody>
      </p:sp>
    </p:spTree>
    <p:extLst>
      <p:ext uri="{BB962C8B-B14F-4D97-AF65-F5344CB8AC3E}">
        <p14:creationId xmlns:p14="http://schemas.microsoft.com/office/powerpoint/2010/main" val="15437322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 y="2905919"/>
            <a:ext cx="8654796" cy="554831"/>
          </a:xfrm>
        </p:spPr>
        <p:txBody>
          <a:bodyPr/>
          <a:lstStyle>
            <a:lvl1pPr>
              <a:defRPr sz="3450" b="1"/>
            </a:lvl1pPr>
          </a:lstStyle>
          <a:p>
            <a:r>
              <a:rPr lang="en-US" dirty="0" smtClean="0"/>
              <a:t>Click to edit Master title style</a:t>
            </a:r>
            <a:endParaRPr lang="en-AU" dirty="0"/>
          </a:p>
        </p:txBody>
      </p:sp>
      <p:sp>
        <p:nvSpPr>
          <p:cNvPr id="3" name="Subtitle 2"/>
          <p:cNvSpPr>
            <a:spLocks noGrp="1"/>
          </p:cNvSpPr>
          <p:nvPr>
            <p:ph type="subTitle" idx="1"/>
          </p:nvPr>
        </p:nvSpPr>
        <p:spPr>
          <a:xfrm>
            <a:off x="246888" y="3460751"/>
            <a:ext cx="7068313" cy="444500"/>
          </a:xfrm>
          <a:prstGeom prst="rect">
            <a:avLst/>
          </a:prstGeom>
        </p:spPr>
        <p:txBody>
          <a:bodyPr/>
          <a:lstStyle>
            <a:lvl1pPr marL="0" indent="0" algn="l">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to edit Master subtitle style</a:t>
            </a:r>
            <a:endParaRPr lang="en-AU"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3799" y="144000"/>
            <a:ext cx="683352" cy="576000"/>
          </a:xfrm>
          <a:prstGeom prst="rect">
            <a:avLst/>
          </a:prstGeom>
        </p:spPr>
      </p:pic>
      <p:sp>
        <p:nvSpPr>
          <p:cNvPr id="5" name="Google Shape;27;p5"/>
          <p:cNvSpPr/>
          <p:nvPr userDrawn="1"/>
        </p:nvSpPr>
        <p:spPr>
          <a:xfrm>
            <a:off x="0" y="0"/>
            <a:ext cx="180000" cy="51435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08042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70934" y="1276349"/>
            <a:ext cx="8619067" cy="3685709"/>
          </a:xfrm>
        </p:spPr>
        <p:txBody>
          <a:bodyPr>
            <a:normAutofit/>
          </a:bodyPr>
          <a:lstStyle>
            <a:lvl1pPr>
              <a:defRPr sz="2400"/>
            </a:lvl1pPr>
            <a:lvl2pPr>
              <a:defRPr sz="2400"/>
            </a:lvl2pPr>
            <a:lvl3pPr>
              <a:defRPr sz="18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9" name="Title Placeholder 1"/>
          <p:cNvSpPr>
            <a:spLocks noGrp="1"/>
          </p:cNvSpPr>
          <p:nvPr>
            <p:ph type="title"/>
          </p:nvPr>
        </p:nvSpPr>
        <p:spPr>
          <a:xfrm>
            <a:off x="270934" y="812801"/>
            <a:ext cx="8616957" cy="421879"/>
          </a:xfrm>
          <a:prstGeom prst="rect">
            <a:avLst/>
          </a:prstGeom>
        </p:spPr>
        <p:txBody>
          <a:bodyPr vert="horz" lIns="91440" tIns="45720" rIns="91440" bIns="45720" rtlCol="0" anchor="ctr">
            <a:noAutofit/>
          </a:bodyPr>
          <a:lstStyle>
            <a:lvl1pPr>
              <a:defRPr sz="3200"/>
            </a:lvl1pPr>
          </a:lstStyle>
          <a:p>
            <a:r>
              <a:rPr lang="en-US" dirty="0" smtClean="0"/>
              <a:t>Click to edit Master title style</a:t>
            </a:r>
            <a:endParaRPr lang="en-AU"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3799" y="144000"/>
            <a:ext cx="683352" cy="576000"/>
          </a:xfrm>
          <a:prstGeom prst="rect">
            <a:avLst/>
          </a:prstGeom>
        </p:spPr>
      </p:pic>
      <p:sp>
        <p:nvSpPr>
          <p:cNvPr id="8" name="Google Shape;27;p5"/>
          <p:cNvSpPr/>
          <p:nvPr userDrawn="1"/>
        </p:nvSpPr>
        <p:spPr>
          <a:xfrm>
            <a:off x="0" y="0"/>
            <a:ext cx="180000" cy="51435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95899482"/>
      </p:ext>
    </p:extLst>
  </p:cSld>
  <p:clrMapOvr>
    <a:masterClrMapping/>
  </p:clrMapOvr>
  <p:timing>
    <p:tnLst>
      <p:par>
        <p:cTn id="1" dur="indefinite" restart="never" nodeType="tmRoot"/>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3746" y="1282305"/>
            <a:ext cx="8626985" cy="2139553"/>
          </a:xfrm>
        </p:spPr>
        <p:txBody>
          <a:bodyPr anchor="b"/>
          <a:lstStyle>
            <a:lvl1pPr>
              <a:defRPr sz="3300"/>
            </a:lvl1pPr>
          </a:lstStyle>
          <a:p>
            <a:r>
              <a:rPr lang="en-US" dirty="0" smtClean="0"/>
              <a:t>Click to edit Master title style</a:t>
            </a:r>
            <a:endParaRPr lang="en-AU" dirty="0"/>
          </a:p>
        </p:txBody>
      </p:sp>
      <p:sp>
        <p:nvSpPr>
          <p:cNvPr id="3" name="Text Placeholder 2"/>
          <p:cNvSpPr>
            <a:spLocks noGrp="1"/>
          </p:cNvSpPr>
          <p:nvPr>
            <p:ph type="body" idx="1"/>
          </p:nvPr>
        </p:nvSpPr>
        <p:spPr>
          <a:xfrm>
            <a:off x="253746" y="3442099"/>
            <a:ext cx="8626985"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3799" y="144000"/>
            <a:ext cx="683352" cy="576000"/>
          </a:xfrm>
          <a:prstGeom prst="rect">
            <a:avLst/>
          </a:prstGeom>
        </p:spPr>
      </p:pic>
      <p:sp>
        <p:nvSpPr>
          <p:cNvPr id="8" name="Google Shape;27;p5"/>
          <p:cNvSpPr/>
          <p:nvPr userDrawn="1"/>
        </p:nvSpPr>
        <p:spPr>
          <a:xfrm>
            <a:off x="0" y="0"/>
            <a:ext cx="180000" cy="51435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237994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70934" y="1238917"/>
            <a:ext cx="4224867" cy="37103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4648200" y="1238916"/>
            <a:ext cx="4239691" cy="371035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Title 1"/>
          <p:cNvSpPr>
            <a:spLocks noGrp="1"/>
          </p:cNvSpPr>
          <p:nvPr>
            <p:ph type="title"/>
          </p:nvPr>
        </p:nvSpPr>
        <p:spPr>
          <a:xfrm>
            <a:off x="264577" y="800100"/>
            <a:ext cx="8623314" cy="421200"/>
          </a:xfrm>
        </p:spPr>
        <p:txBody>
          <a:bodyPr/>
          <a:lstStyle/>
          <a:p>
            <a:r>
              <a:rPr lang="en-US" dirty="0" smtClean="0"/>
              <a:t>Click to edit Master title style</a:t>
            </a:r>
            <a:endParaRPr lang="en-AU" dirty="0"/>
          </a:p>
        </p:txBody>
      </p:sp>
    </p:spTree>
    <p:extLst>
      <p:ext uri="{BB962C8B-B14F-4D97-AF65-F5344CB8AC3E}">
        <p14:creationId xmlns:p14="http://schemas.microsoft.com/office/powerpoint/2010/main" val="283182061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70934" y="1238916"/>
            <a:ext cx="2684864" cy="371674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Content Placeholder 2"/>
          <p:cNvSpPr>
            <a:spLocks noGrp="1"/>
          </p:cNvSpPr>
          <p:nvPr>
            <p:ph sz="half" idx="13"/>
          </p:nvPr>
        </p:nvSpPr>
        <p:spPr>
          <a:xfrm>
            <a:off x="6207676" y="1236629"/>
            <a:ext cx="2684864" cy="371903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0" name="Content Placeholder 2"/>
          <p:cNvSpPr>
            <a:spLocks noGrp="1"/>
          </p:cNvSpPr>
          <p:nvPr>
            <p:ph sz="half" idx="14"/>
          </p:nvPr>
        </p:nvSpPr>
        <p:spPr>
          <a:xfrm>
            <a:off x="3235876" y="1241203"/>
            <a:ext cx="2684864" cy="371446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1" name="Title 1"/>
          <p:cNvSpPr>
            <a:spLocks noGrp="1"/>
          </p:cNvSpPr>
          <p:nvPr>
            <p:ph type="title"/>
          </p:nvPr>
        </p:nvSpPr>
        <p:spPr>
          <a:xfrm>
            <a:off x="264577" y="800100"/>
            <a:ext cx="8623314" cy="421200"/>
          </a:xfrm>
        </p:spPr>
        <p:txBody>
          <a:bodyPr/>
          <a:lstStyle/>
          <a:p>
            <a:r>
              <a:rPr lang="en-US" dirty="0" smtClean="0"/>
              <a:t>Click to edit Master title style</a:t>
            </a:r>
            <a:endParaRPr lang="en-AU" dirty="0"/>
          </a:p>
        </p:txBody>
      </p:sp>
    </p:spTree>
    <p:extLst>
      <p:ext uri="{BB962C8B-B14F-4D97-AF65-F5344CB8AC3E}">
        <p14:creationId xmlns:p14="http://schemas.microsoft.com/office/powerpoint/2010/main" val="164060642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64577" y="800100"/>
            <a:ext cx="8623314" cy="421200"/>
          </a:xfrm>
        </p:spPr>
        <p:txBody>
          <a:bodyPr/>
          <a:lstStyle/>
          <a:p>
            <a:r>
              <a:rPr lang="en-US" dirty="0" smtClean="0"/>
              <a:t>Click to edit Master title style</a:t>
            </a:r>
            <a:endParaRPr lang="en-AU" dirty="0"/>
          </a:p>
        </p:txBody>
      </p:sp>
      <p:sp>
        <p:nvSpPr>
          <p:cNvPr id="3" name="Text Placeholder 2"/>
          <p:cNvSpPr>
            <a:spLocks noGrp="1"/>
          </p:cNvSpPr>
          <p:nvPr>
            <p:ph type="body" idx="1"/>
          </p:nvPr>
        </p:nvSpPr>
        <p:spPr>
          <a:xfrm>
            <a:off x="264578" y="1260872"/>
            <a:ext cx="423439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264578" y="1878806"/>
            <a:ext cx="4234398" cy="307046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Text Placeholder 4"/>
          <p:cNvSpPr>
            <a:spLocks noGrp="1"/>
          </p:cNvSpPr>
          <p:nvPr>
            <p:ph type="body" sz="quarter" idx="3"/>
          </p:nvPr>
        </p:nvSpPr>
        <p:spPr>
          <a:xfrm>
            <a:off x="4629150" y="1260872"/>
            <a:ext cx="425874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4258741" cy="307046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2697349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4579" y="800100"/>
            <a:ext cx="3315236" cy="742950"/>
          </a:xfrm>
        </p:spPr>
        <p:txBody>
          <a:bodyPr anchor="b"/>
          <a:lstStyle>
            <a:lvl1pPr>
              <a:defRPr sz="2400" b="1"/>
            </a:lvl1pPr>
          </a:lstStyle>
          <a:p>
            <a:r>
              <a:rPr lang="en-US" dirty="0" smtClean="0"/>
              <a:t>Click to edit Master title style</a:t>
            </a:r>
            <a:endParaRPr lang="en-AU" dirty="0"/>
          </a:p>
        </p:txBody>
      </p:sp>
      <p:sp>
        <p:nvSpPr>
          <p:cNvPr id="3" name="Content Placeholder 2"/>
          <p:cNvSpPr>
            <a:spLocks noGrp="1"/>
          </p:cNvSpPr>
          <p:nvPr>
            <p:ph idx="1" hasCustomPrompt="1"/>
          </p:nvPr>
        </p:nvSpPr>
        <p:spPr>
          <a:xfrm>
            <a:off x="3887788" y="800099"/>
            <a:ext cx="5000103" cy="4161959"/>
          </a:xfrm>
        </p:spPr>
        <p:txBody>
          <a:bodyPr/>
          <a:lstStyle>
            <a:lvl1pPr>
              <a:defRPr sz="1800"/>
            </a:lvl1pPr>
            <a:lvl2pPr>
              <a:defRPr sz="18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Text Placeholder 3"/>
          <p:cNvSpPr>
            <a:spLocks noGrp="1"/>
          </p:cNvSpPr>
          <p:nvPr>
            <p:ph type="body" sz="half" idx="2"/>
          </p:nvPr>
        </p:nvSpPr>
        <p:spPr>
          <a:xfrm>
            <a:off x="264579" y="1543050"/>
            <a:ext cx="3315236" cy="341900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smtClean="0"/>
              <a:t>Click to edit Master text styles</a:t>
            </a:r>
          </a:p>
        </p:txBody>
      </p:sp>
    </p:spTree>
    <p:extLst>
      <p:ext uri="{BB962C8B-B14F-4D97-AF65-F5344CB8AC3E}">
        <p14:creationId xmlns:p14="http://schemas.microsoft.com/office/powerpoint/2010/main" val="3476960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4579" y="787401"/>
            <a:ext cx="3315236" cy="755650"/>
          </a:xfrm>
        </p:spPr>
        <p:txBody>
          <a:bodyPr anchor="b"/>
          <a:lstStyle>
            <a:lvl1pPr>
              <a:defRPr sz="2400"/>
            </a:lvl1pPr>
          </a:lstStyle>
          <a:p>
            <a:r>
              <a:rPr lang="en-US" dirty="0" smtClean="0"/>
              <a:t>Click to edit Master title style</a:t>
            </a:r>
            <a:endParaRPr lang="en-AU" dirty="0"/>
          </a:p>
        </p:txBody>
      </p:sp>
      <p:sp>
        <p:nvSpPr>
          <p:cNvPr id="3" name="Picture Placeholder 2"/>
          <p:cNvSpPr>
            <a:spLocks noGrp="1"/>
          </p:cNvSpPr>
          <p:nvPr>
            <p:ph type="pic" idx="1"/>
          </p:nvPr>
        </p:nvSpPr>
        <p:spPr>
          <a:xfrm>
            <a:off x="3887788" y="787399"/>
            <a:ext cx="5000103" cy="4168263"/>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AU"/>
          </a:p>
        </p:txBody>
      </p:sp>
      <p:sp>
        <p:nvSpPr>
          <p:cNvPr id="4" name="Text Placeholder 3"/>
          <p:cNvSpPr>
            <a:spLocks noGrp="1"/>
          </p:cNvSpPr>
          <p:nvPr>
            <p:ph type="body" sz="half" idx="2"/>
          </p:nvPr>
        </p:nvSpPr>
        <p:spPr>
          <a:xfrm>
            <a:off x="264579" y="1543050"/>
            <a:ext cx="3315236" cy="341261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Tree>
    <p:extLst>
      <p:ext uri="{BB962C8B-B14F-4D97-AF65-F5344CB8AC3E}">
        <p14:creationId xmlns:p14="http://schemas.microsoft.com/office/powerpoint/2010/main" val="3888315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0934" y="812801"/>
            <a:ext cx="8616957" cy="421879"/>
          </a:xfrm>
          <a:prstGeom prst="rect">
            <a:avLst/>
          </a:prstGeom>
        </p:spPr>
        <p:txBody>
          <a:bodyPr vert="horz" lIns="91440" tIns="45720" rIns="91440" bIns="45720" rtlCol="0" anchor="ctr">
            <a:no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270934" y="1276350"/>
            <a:ext cx="8619067" cy="367931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243799" y="144000"/>
            <a:ext cx="683352" cy="576000"/>
          </a:xfrm>
          <a:prstGeom prst="rect">
            <a:avLst/>
          </a:prstGeom>
        </p:spPr>
      </p:pic>
      <p:sp>
        <p:nvSpPr>
          <p:cNvPr id="8" name="Google Shape;27;p5"/>
          <p:cNvSpPr/>
          <p:nvPr userDrawn="1"/>
        </p:nvSpPr>
        <p:spPr>
          <a:xfrm>
            <a:off x="0" y="0"/>
            <a:ext cx="180000" cy="51435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9968173"/>
      </p:ext>
    </p:extLst>
  </p:cSld>
  <p:clrMap bg1="lt1" tx1="dk1" bg2="lt2" tx2="dk2" accent1="accent1" accent2="accent2" accent3="accent3" accent4="accent4" accent5="accent5" accent6="accent6" hlink="hlink" folHlink="folHlink"/>
  <p:sldLayoutIdLst>
    <p:sldLayoutId id="2147483678" r:id="rId1"/>
    <p:sldLayoutId id="2147483666" r:id="rId2"/>
    <p:sldLayoutId id="2147483667" r:id="rId3"/>
    <p:sldLayoutId id="2147483668" r:id="rId4"/>
    <p:sldLayoutId id="2147483669" r:id="rId5"/>
    <p:sldLayoutId id="2147483670" r:id="rId6"/>
    <p:sldLayoutId id="2147483671" r:id="rId7"/>
    <p:sldLayoutId id="2147483674" r:id="rId8"/>
    <p:sldLayoutId id="2147483675" r:id="rId9"/>
    <p:sldLayoutId id="2147483677" r:id="rId10"/>
    <p:sldLayoutId id="214748367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8.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senior-secondary.scsa.wa.edu.au/assessment/disability-adjustment-guidelines"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3" Type="http://schemas.openxmlformats.org/officeDocument/2006/relationships/hyperlink" Target="http://www.scsa.wa.edu.au/" TargetMode="External"/><Relationship Id="rId2" Type="http://schemas.openxmlformats.org/officeDocument/2006/relationships/notesSlide" Target="../notesSlides/notesSlide38.xml"/><Relationship Id="rId1" Type="http://schemas.openxmlformats.org/officeDocument/2006/relationships/slideLayout" Target="../slideLayouts/slideLayout3.xml"/><Relationship Id="rId5" Type="http://schemas.openxmlformats.org/officeDocument/2006/relationships/hyperlink" Target="https://facebook.com/SCSAWA" TargetMode="External"/><Relationship Id="rId4" Type="http://schemas.openxmlformats.org/officeDocument/2006/relationships/hyperlink" Target="mailto:info@scsa.wa.edu.au"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2000" b="-32000"/>
          </a:stretch>
        </a:blipFill>
        <a:effectLst/>
      </p:bgPr>
    </p:bg>
    <p:spTree>
      <p:nvGrpSpPr>
        <p:cNvPr id="1" name="Shape 78"/>
        <p:cNvGrpSpPr/>
        <p:nvPr/>
      </p:nvGrpSpPr>
      <p:grpSpPr>
        <a:xfrm>
          <a:off x="0" y="0"/>
          <a:ext cx="0" cy="0"/>
          <a:chOff x="0" y="0"/>
          <a:chExt cx="0" cy="0"/>
        </a:xfrm>
      </p:grpSpPr>
      <p:sp>
        <p:nvSpPr>
          <p:cNvPr id="79" name="Google Shape;79;p15"/>
          <p:cNvSpPr txBox="1">
            <a:spLocks noGrp="1"/>
          </p:cNvSpPr>
          <p:nvPr>
            <p:ph type="ctrTitle"/>
          </p:nvPr>
        </p:nvSpPr>
        <p:spPr/>
        <p:txBody>
          <a:bodyPr/>
          <a:lstStyle/>
          <a:p>
            <a:pPr lvl="0"/>
            <a:r>
              <a:rPr lang="en-AU" dirty="0" smtClean="0"/>
              <a:t>Year 12 in 2021</a:t>
            </a:r>
            <a:endParaRPr lang="en-AU" dirty="0"/>
          </a:p>
        </p:txBody>
      </p:sp>
      <p:sp>
        <p:nvSpPr>
          <p:cNvPr id="3" name="Subtitle 2"/>
          <p:cNvSpPr>
            <a:spLocks noGrp="1"/>
          </p:cNvSpPr>
          <p:nvPr>
            <p:ph type="subTitle" idx="1"/>
          </p:nvPr>
        </p:nvSpPr>
        <p:spPr/>
        <p:txBody>
          <a:bodyPr/>
          <a:lstStyle/>
          <a:p>
            <a:r>
              <a:rPr lang="en-AU" smtClean="0"/>
              <a:t>Information </a:t>
            </a:r>
            <a:r>
              <a:rPr lang="en-AU" dirty="0" smtClean="0"/>
              <a:t>for Year 10 Students and their Parents</a:t>
            </a:r>
            <a:endParaRPr lang="en-AU"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70677" y="1291494"/>
            <a:ext cx="5602646" cy="3569710"/>
          </a:xfrm>
        </p:spPr>
      </p:pic>
      <p:sp>
        <p:nvSpPr>
          <p:cNvPr id="3" name="Title 2"/>
          <p:cNvSpPr>
            <a:spLocks noGrp="1"/>
          </p:cNvSpPr>
          <p:nvPr>
            <p:ph type="title"/>
          </p:nvPr>
        </p:nvSpPr>
        <p:spPr/>
        <p:txBody>
          <a:bodyPr/>
          <a:lstStyle/>
          <a:p>
            <a:r>
              <a:rPr lang="en-AU" dirty="0"/>
              <a:t>Sample study </a:t>
            </a:r>
            <a:r>
              <a:rPr lang="en-AU" dirty="0" smtClean="0"/>
              <a:t>programs – General</a:t>
            </a:r>
            <a:endParaRPr lang="en-AU" dirty="0"/>
          </a:p>
        </p:txBody>
      </p:sp>
    </p:spTree>
    <p:extLst>
      <p:ext uri="{BB962C8B-B14F-4D97-AF65-F5344CB8AC3E}">
        <p14:creationId xmlns:p14="http://schemas.microsoft.com/office/powerpoint/2010/main" val="20377696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b="32214"/>
          <a:stretch/>
        </p:blipFill>
        <p:spPr>
          <a:xfrm>
            <a:off x="2392560" y="1276349"/>
            <a:ext cx="4373704" cy="3571200"/>
          </a:xfrm>
        </p:spPr>
      </p:pic>
      <p:sp>
        <p:nvSpPr>
          <p:cNvPr id="3" name="Title 2"/>
          <p:cNvSpPr>
            <a:spLocks noGrp="1"/>
          </p:cNvSpPr>
          <p:nvPr>
            <p:ph type="title"/>
          </p:nvPr>
        </p:nvSpPr>
        <p:spPr/>
        <p:txBody>
          <a:bodyPr/>
          <a:lstStyle/>
          <a:p>
            <a:r>
              <a:rPr lang="en-AU" dirty="0"/>
              <a:t>Sample study </a:t>
            </a:r>
            <a:r>
              <a:rPr lang="en-AU" dirty="0" smtClean="0"/>
              <a:t>programs – Training</a:t>
            </a:r>
            <a:endParaRPr lang="en-AU" dirty="0"/>
          </a:p>
        </p:txBody>
      </p:sp>
    </p:spTree>
    <p:extLst>
      <p:ext uri="{BB962C8B-B14F-4D97-AF65-F5344CB8AC3E}">
        <p14:creationId xmlns:p14="http://schemas.microsoft.com/office/powerpoint/2010/main" val="30957155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These courses:</a:t>
            </a:r>
          </a:p>
          <a:p>
            <a:r>
              <a:rPr lang="en-AU" dirty="0" smtClean="0"/>
              <a:t>are examined by the School Curriculum and Standards Authority (the Authority)</a:t>
            </a:r>
          </a:p>
          <a:p>
            <a:r>
              <a:rPr lang="en-AU" dirty="0" smtClean="0"/>
              <a:t>are used by the Tertiary Institutions Service Centre (TISC) to calculate a student’s Australian Tertiary Admission Rank (ATAR).   </a:t>
            </a:r>
          </a:p>
          <a:p>
            <a:pPr marL="0" indent="0">
              <a:buNone/>
            </a:pPr>
            <a:r>
              <a:rPr lang="en-AU" dirty="0" smtClean="0"/>
              <a:t>There are written examinations for all ATAR courses.</a:t>
            </a:r>
          </a:p>
          <a:p>
            <a:pPr marL="0" indent="0">
              <a:buNone/>
            </a:pPr>
            <a:r>
              <a:rPr lang="en-AU" dirty="0" smtClean="0"/>
              <a:t>There are practical examinations for some ATAR courses. Students must complete both examinations in these courses.</a:t>
            </a:r>
            <a:endParaRPr lang="en-AU" dirty="0"/>
          </a:p>
        </p:txBody>
      </p:sp>
      <p:sp>
        <p:nvSpPr>
          <p:cNvPr id="3" name="Title 2"/>
          <p:cNvSpPr>
            <a:spLocks noGrp="1"/>
          </p:cNvSpPr>
          <p:nvPr>
            <p:ph type="title"/>
          </p:nvPr>
        </p:nvSpPr>
        <p:spPr/>
        <p:txBody>
          <a:bodyPr/>
          <a:lstStyle/>
          <a:p>
            <a:r>
              <a:rPr lang="en-AU" dirty="0"/>
              <a:t>Australian Tertiary Admission Rank (ATAR) </a:t>
            </a:r>
            <a:r>
              <a:rPr lang="en-AU" dirty="0" smtClean="0"/>
              <a:t>courses</a:t>
            </a:r>
            <a:endParaRPr lang="en-AU" dirty="0"/>
          </a:p>
        </p:txBody>
      </p:sp>
    </p:spTree>
    <p:extLst>
      <p:ext uri="{BB962C8B-B14F-4D97-AF65-F5344CB8AC3E}">
        <p14:creationId xmlns:p14="http://schemas.microsoft.com/office/powerpoint/2010/main" val="20108282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Students enrolled in a Year 12 ATAR course pair of units are required to sit the written and, if the course has one, practical examination. </a:t>
            </a:r>
          </a:p>
          <a:p>
            <a:pPr marL="0" indent="0">
              <a:buNone/>
            </a:pPr>
            <a:r>
              <a:rPr lang="en-AU" dirty="0" smtClean="0"/>
              <a:t>Students who do not sit the examination will not: </a:t>
            </a:r>
          </a:p>
          <a:p>
            <a:r>
              <a:rPr lang="en-AU" dirty="0" smtClean="0"/>
              <a:t>have a course mark or grade recorded on their WASSA</a:t>
            </a:r>
          </a:p>
          <a:p>
            <a:r>
              <a:rPr lang="en-AU" dirty="0" smtClean="0"/>
              <a:t>receive an ATAR course report </a:t>
            </a:r>
          </a:p>
          <a:p>
            <a:r>
              <a:rPr lang="en-AU" dirty="0" smtClean="0"/>
              <a:t>have the pair of units completed in that year contribute towards any of the WACE requirements. </a:t>
            </a:r>
          </a:p>
          <a:p>
            <a:endParaRPr lang="en-AU" dirty="0" smtClean="0"/>
          </a:p>
        </p:txBody>
      </p:sp>
      <p:sp>
        <p:nvSpPr>
          <p:cNvPr id="3" name="Title 2"/>
          <p:cNvSpPr>
            <a:spLocks noGrp="1"/>
          </p:cNvSpPr>
          <p:nvPr>
            <p:ph type="title"/>
          </p:nvPr>
        </p:nvSpPr>
        <p:spPr/>
        <p:txBody>
          <a:bodyPr/>
          <a:lstStyle/>
          <a:p>
            <a:r>
              <a:rPr lang="en-AU" smtClean="0"/>
              <a:t>Completing ATAR courses</a:t>
            </a:r>
            <a:endParaRPr lang="en-AU" dirty="0"/>
          </a:p>
        </p:txBody>
      </p:sp>
    </p:spTree>
    <p:extLst>
      <p:ext uri="{BB962C8B-B14F-4D97-AF65-F5344CB8AC3E}">
        <p14:creationId xmlns:p14="http://schemas.microsoft.com/office/powerpoint/2010/main" val="24948479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These courses:</a:t>
            </a:r>
          </a:p>
          <a:p>
            <a:r>
              <a:rPr lang="en-AU" dirty="0" smtClean="0"/>
              <a:t>are not externally examined </a:t>
            </a:r>
          </a:p>
          <a:p>
            <a:r>
              <a:rPr lang="en-AU" dirty="0" smtClean="0"/>
              <a:t>have an externally set task (EST) which is set by the Authority </a:t>
            </a:r>
          </a:p>
          <a:p>
            <a:r>
              <a:rPr lang="en-AU" dirty="0" smtClean="0"/>
              <a:t>are designed for students who are typically aiming to enter further vocationally based training or the workforce directly from school. </a:t>
            </a:r>
            <a:endParaRPr lang="en-AU" dirty="0"/>
          </a:p>
        </p:txBody>
      </p:sp>
      <p:sp>
        <p:nvSpPr>
          <p:cNvPr id="3" name="Title 2"/>
          <p:cNvSpPr>
            <a:spLocks noGrp="1"/>
          </p:cNvSpPr>
          <p:nvPr>
            <p:ph type="title"/>
          </p:nvPr>
        </p:nvSpPr>
        <p:spPr/>
        <p:txBody>
          <a:bodyPr/>
          <a:lstStyle/>
          <a:p>
            <a:r>
              <a:rPr lang="en-AU" smtClean="0"/>
              <a:t>General courses</a:t>
            </a:r>
            <a:endParaRPr lang="en-AU" dirty="0"/>
          </a:p>
        </p:txBody>
      </p:sp>
    </p:spTree>
    <p:extLst>
      <p:ext uri="{BB962C8B-B14F-4D97-AF65-F5344CB8AC3E}">
        <p14:creationId xmlns:p14="http://schemas.microsoft.com/office/powerpoint/2010/main" val="17876131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These courses:</a:t>
            </a:r>
          </a:p>
          <a:p>
            <a:r>
              <a:rPr lang="en-AU" dirty="0" smtClean="0"/>
              <a:t>focus on functional literacy and numeracy skills, practical work‐related experience and personal skills </a:t>
            </a:r>
          </a:p>
          <a:p>
            <a:r>
              <a:rPr lang="en-AU" dirty="0" smtClean="0"/>
              <a:t>are not an alternative senior secondary pathway </a:t>
            </a:r>
          </a:p>
          <a:p>
            <a:r>
              <a:rPr lang="en-AU" dirty="0" smtClean="0"/>
              <a:t>are for students who have not been able to demonstrate the minimum standard for literacy and/or numeracy before Year 11 and who require significant support</a:t>
            </a:r>
          </a:p>
          <a:p>
            <a:r>
              <a:rPr lang="en-AU" dirty="0" smtClean="0"/>
              <a:t>have an externally set task (EST) set by the Authority.</a:t>
            </a:r>
            <a:endParaRPr lang="en-AU" dirty="0"/>
          </a:p>
        </p:txBody>
      </p:sp>
      <p:sp>
        <p:nvSpPr>
          <p:cNvPr id="3" name="Title 2"/>
          <p:cNvSpPr>
            <a:spLocks noGrp="1"/>
          </p:cNvSpPr>
          <p:nvPr>
            <p:ph type="title"/>
          </p:nvPr>
        </p:nvSpPr>
        <p:spPr/>
        <p:txBody>
          <a:bodyPr/>
          <a:lstStyle/>
          <a:p>
            <a:r>
              <a:rPr lang="en-AU" smtClean="0"/>
              <a:t>Foundation courses</a:t>
            </a:r>
            <a:endParaRPr lang="en-AU" dirty="0"/>
          </a:p>
        </p:txBody>
      </p:sp>
    </p:spTree>
    <p:extLst>
      <p:ext uri="{BB962C8B-B14F-4D97-AF65-F5344CB8AC3E}">
        <p14:creationId xmlns:p14="http://schemas.microsoft.com/office/powerpoint/2010/main" val="9461166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These courses:</a:t>
            </a:r>
          </a:p>
          <a:p>
            <a:r>
              <a:rPr lang="en-AU" dirty="0" smtClean="0"/>
              <a:t>include a full VET qualification and mandatory workplace learning</a:t>
            </a:r>
          </a:p>
          <a:p>
            <a:r>
              <a:rPr lang="en-AU" dirty="0" smtClean="0"/>
              <a:t>contribute towards the WACE as course units</a:t>
            </a:r>
          </a:p>
          <a:p>
            <a:r>
              <a:rPr lang="en-AU" dirty="0" smtClean="0"/>
              <a:t>qualifications undertaken through VET industry specific courses can be used to meet the Certificate II or </a:t>
            </a:r>
            <a:r>
              <a:rPr lang="en-AU" smtClean="0"/>
              <a:t>higher </a:t>
            </a:r>
            <a:r>
              <a:rPr lang="en-AU" smtClean="0"/>
              <a:t>component </a:t>
            </a:r>
            <a:r>
              <a:rPr lang="en-AU" dirty="0" smtClean="0"/>
              <a:t>of the WACE </a:t>
            </a:r>
          </a:p>
          <a:p>
            <a:r>
              <a:rPr lang="en-AU" dirty="0" smtClean="0"/>
              <a:t>the workplace learning component of the course contributes as unit equivalents towards the WACE.</a:t>
            </a:r>
            <a:endParaRPr lang="en-AU" dirty="0"/>
          </a:p>
        </p:txBody>
      </p:sp>
      <p:sp>
        <p:nvSpPr>
          <p:cNvPr id="3" name="Title 2"/>
          <p:cNvSpPr>
            <a:spLocks noGrp="1"/>
          </p:cNvSpPr>
          <p:nvPr>
            <p:ph type="title"/>
          </p:nvPr>
        </p:nvSpPr>
        <p:spPr/>
        <p:txBody>
          <a:bodyPr/>
          <a:lstStyle/>
          <a:p>
            <a:r>
              <a:rPr lang="en-AU" smtClean="0"/>
              <a:t>VET industry specific courses</a:t>
            </a:r>
            <a:endParaRPr lang="en-AU" dirty="0"/>
          </a:p>
        </p:txBody>
      </p:sp>
    </p:spTree>
    <p:extLst>
      <p:ext uri="{BB962C8B-B14F-4D97-AF65-F5344CB8AC3E}">
        <p14:creationId xmlns:p14="http://schemas.microsoft.com/office/powerpoint/2010/main" val="28002715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The Authority provides Preliminary courses for students who have been identified as having a:</a:t>
            </a:r>
          </a:p>
          <a:p>
            <a:r>
              <a:rPr lang="en-AU" dirty="0" smtClean="0"/>
              <a:t>learning difficulty and/or an intellectual disability, and</a:t>
            </a:r>
          </a:p>
          <a:p>
            <a:r>
              <a:rPr lang="en-AU" dirty="0" smtClean="0"/>
              <a:t>recognised disability under the </a:t>
            </a:r>
            <a:r>
              <a:rPr lang="en-AU" i="1" dirty="0" smtClean="0"/>
              <a:t>Disability Discrimination Act 1992</a:t>
            </a:r>
            <a:r>
              <a:rPr lang="en-AU" dirty="0" smtClean="0"/>
              <a:t>. </a:t>
            </a:r>
          </a:p>
          <a:p>
            <a:pPr marL="0" indent="0">
              <a:buNone/>
            </a:pPr>
            <a:r>
              <a:rPr lang="en-AU" dirty="0" smtClean="0"/>
              <a:t>Preliminary courses do not contribute to the WACE, but a student doing Preliminary courses may also undertake studies that do contribute to the WACE.</a:t>
            </a:r>
            <a:endParaRPr lang="en-AU" dirty="0"/>
          </a:p>
        </p:txBody>
      </p:sp>
      <p:sp>
        <p:nvSpPr>
          <p:cNvPr id="3" name="Title 2"/>
          <p:cNvSpPr>
            <a:spLocks noGrp="1"/>
          </p:cNvSpPr>
          <p:nvPr>
            <p:ph type="title"/>
          </p:nvPr>
        </p:nvSpPr>
        <p:spPr/>
        <p:txBody>
          <a:bodyPr/>
          <a:lstStyle/>
          <a:p>
            <a:r>
              <a:rPr lang="en-AU" smtClean="0"/>
              <a:t>Preliminary courses</a:t>
            </a:r>
            <a:endParaRPr lang="en-AU" dirty="0"/>
          </a:p>
        </p:txBody>
      </p:sp>
    </p:spTree>
    <p:extLst>
      <p:ext uri="{BB962C8B-B14F-4D97-AF65-F5344CB8AC3E}">
        <p14:creationId xmlns:p14="http://schemas.microsoft.com/office/powerpoint/2010/main" val="33132446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VET is nationally recognised and enables students to gain qualifications for all types of employment, and specific skills to help them in the workplace or in further training.</a:t>
            </a:r>
            <a:endParaRPr lang="en-AU" dirty="0"/>
          </a:p>
        </p:txBody>
      </p:sp>
      <p:sp>
        <p:nvSpPr>
          <p:cNvPr id="3" name="Title 2"/>
          <p:cNvSpPr>
            <a:spLocks noGrp="1"/>
          </p:cNvSpPr>
          <p:nvPr>
            <p:ph type="title"/>
          </p:nvPr>
        </p:nvSpPr>
        <p:spPr/>
        <p:txBody>
          <a:bodyPr/>
          <a:lstStyle/>
          <a:p>
            <a:r>
              <a:rPr lang="en-AU" smtClean="0"/>
              <a:t>Vocational Education and Training (VET)</a:t>
            </a:r>
            <a:endParaRPr lang="en-AU" dirty="0"/>
          </a:p>
        </p:txBody>
      </p:sp>
    </p:spTree>
    <p:extLst>
      <p:ext uri="{BB962C8B-B14F-4D97-AF65-F5344CB8AC3E}">
        <p14:creationId xmlns:p14="http://schemas.microsoft.com/office/powerpoint/2010/main" val="9181844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t>As part of the minimum WACE requirements, a student may complete a Certificate II or higher in combination with ATAR, General or Foundation courses.</a:t>
            </a:r>
          </a:p>
          <a:p>
            <a:r>
              <a:rPr lang="en-AU" dirty="0" smtClean="0"/>
              <a:t>Studying VET can provide up to eight units towards the number of course units students need to complete to achieve their WACE.</a:t>
            </a:r>
          </a:p>
          <a:p>
            <a:r>
              <a:rPr lang="en-AU" dirty="0" smtClean="0"/>
              <a:t>Students will typically enrol in four or five additional ATAR, General or Foundation courses to meet the WACE requirements.</a:t>
            </a:r>
          </a:p>
          <a:p>
            <a:endParaRPr lang="en-AU" dirty="0"/>
          </a:p>
        </p:txBody>
      </p:sp>
      <p:sp>
        <p:nvSpPr>
          <p:cNvPr id="3" name="Title 2"/>
          <p:cNvSpPr>
            <a:spLocks noGrp="1"/>
          </p:cNvSpPr>
          <p:nvPr>
            <p:ph type="title"/>
          </p:nvPr>
        </p:nvSpPr>
        <p:spPr/>
        <p:txBody>
          <a:bodyPr/>
          <a:lstStyle/>
          <a:p>
            <a:r>
              <a:rPr lang="en-AU" smtClean="0"/>
              <a:t>VET contribution to the WACE</a:t>
            </a:r>
            <a:endParaRPr lang="en-AU" dirty="0"/>
          </a:p>
        </p:txBody>
      </p:sp>
    </p:spTree>
    <p:extLst>
      <p:ext uri="{BB962C8B-B14F-4D97-AF65-F5344CB8AC3E}">
        <p14:creationId xmlns:p14="http://schemas.microsoft.com/office/powerpoint/2010/main" val="40671513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All students receive a Western Australian Statement of Student Achievement (WASSA) when they complete Year 12. </a:t>
            </a:r>
          </a:p>
          <a:p>
            <a:pPr marL="0" indent="0">
              <a:buNone/>
            </a:pPr>
            <a:r>
              <a:rPr lang="en-AU" dirty="0" smtClean="0"/>
              <a:t>The WASSA:</a:t>
            </a:r>
          </a:p>
          <a:p>
            <a:pPr marL="342900" indent="-342900">
              <a:buFont typeface="Arial" panose="020B0604020202020204" pitchFamily="34" charset="0"/>
              <a:buChar char="•"/>
            </a:pPr>
            <a:r>
              <a:rPr lang="en-AU" dirty="0" smtClean="0"/>
              <a:t>formally records a student’s achievement in every course, qualification and program that the student has completed in senior secondary schooling</a:t>
            </a:r>
          </a:p>
          <a:p>
            <a:pPr marL="342900" indent="-342900">
              <a:buFont typeface="Arial" panose="020B0604020202020204" pitchFamily="34" charset="0"/>
              <a:buChar char="•"/>
            </a:pPr>
            <a:r>
              <a:rPr lang="en-AU" dirty="0" smtClean="0">
                <a:sym typeface="Titillium Web"/>
              </a:rPr>
              <a:t>provides</a:t>
            </a:r>
            <a:r>
              <a:rPr lang="en-AU" dirty="0" smtClean="0"/>
              <a:t> evidence of achievement.</a:t>
            </a:r>
            <a:endParaRPr lang="en-AU" dirty="0"/>
          </a:p>
        </p:txBody>
      </p:sp>
      <p:sp>
        <p:nvSpPr>
          <p:cNvPr id="3" name="Title 2"/>
          <p:cNvSpPr>
            <a:spLocks noGrp="1"/>
          </p:cNvSpPr>
          <p:nvPr>
            <p:ph type="title"/>
          </p:nvPr>
        </p:nvSpPr>
        <p:spPr/>
        <p:txBody>
          <a:bodyPr/>
          <a:lstStyle/>
          <a:p>
            <a:r>
              <a:rPr lang="en-AU" dirty="0" smtClean="0"/>
              <a:t>The WASSA – All students</a:t>
            </a:r>
            <a:endParaRPr lang="en-AU" dirty="0"/>
          </a:p>
        </p:txBody>
      </p:sp>
    </p:spTree>
    <p:extLst>
      <p:ext uri="{BB962C8B-B14F-4D97-AF65-F5344CB8AC3E}">
        <p14:creationId xmlns:p14="http://schemas.microsoft.com/office/powerpoint/2010/main" val="40770645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69912" y="1255282"/>
            <a:ext cx="6604176" cy="3672000"/>
          </a:xfrm>
        </p:spPr>
      </p:pic>
      <p:sp>
        <p:nvSpPr>
          <p:cNvPr id="4" name="Title 3"/>
          <p:cNvSpPr>
            <a:spLocks noGrp="1"/>
          </p:cNvSpPr>
          <p:nvPr>
            <p:ph type="title"/>
          </p:nvPr>
        </p:nvSpPr>
        <p:spPr/>
        <p:txBody>
          <a:bodyPr/>
          <a:lstStyle/>
          <a:p>
            <a:r>
              <a:rPr lang="en-AU" dirty="0" smtClean="0"/>
              <a:t>VET and the WACE</a:t>
            </a:r>
            <a:endParaRPr lang="en-AU" dirty="0"/>
          </a:p>
        </p:txBody>
      </p:sp>
    </p:spTree>
    <p:extLst>
      <p:ext uri="{BB962C8B-B14F-4D97-AF65-F5344CB8AC3E}">
        <p14:creationId xmlns:p14="http://schemas.microsoft.com/office/powerpoint/2010/main" val="6082536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These programs:</a:t>
            </a:r>
          </a:p>
          <a:p>
            <a:r>
              <a:rPr lang="en-AU" dirty="0" smtClean="0"/>
              <a:t>provide access to areas of learning not covered by WACE courses or VET programs and contribute to the WACE as unit equivalents </a:t>
            </a:r>
          </a:p>
          <a:p>
            <a:r>
              <a:rPr lang="en-AU" dirty="0" smtClean="0"/>
              <a:t>are for students wishing to participate in programs that are delivered in a variety of settings by schools, workplaces, universities and community organisations.</a:t>
            </a:r>
          </a:p>
          <a:p>
            <a:endParaRPr lang="en-AU" dirty="0"/>
          </a:p>
        </p:txBody>
      </p:sp>
      <p:sp>
        <p:nvSpPr>
          <p:cNvPr id="3" name="Title 2"/>
          <p:cNvSpPr>
            <a:spLocks noGrp="1"/>
          </p:cNvSpPr>
          <p:nvPr>
            <p:ph type="title"/>
          </p:nvPr>
        </p:nvSpPr>
        <p:spPr/>
        <p:txBody>
          <a:bodyPr/>
          <a:lstStyle/>
          <a:p>
            <a:r>
              <a:rPr lang="en-AU" dirty="0" smtClean="0"/>
              <a:t>Endorsed programs </a:t>
            </a:r>
            <a:endParaRPr lang="en-AU" dirty="0"/>
          </a:p>
        </p:txBody>
      </p:sp>
    </p:spTree>
    <p:extLst>
      <p:ext uri="{BB962C8B-B14F-4D97-AF65-F5344CB8AC3E}">
        <p14:creationId xmlns:p14="http://schemas.microsoft.com/office/powerpoint/2010/main" val="7369141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Endorsed programs can be used to:</a:t>
            </a:r>
          </a:p>
          <a:p>
            <a:r>
              <a:rPr lang="en-AU" dirty="0" smtClean="0"/>
              <a:t>contribute  towards the breadth and depth requirement </a:t>
            </a:r>
            <a:r>
              <a:rPr lang="en-AU" dirty="0"/>
              <a:t>and the achievement standard </a:t>
            </a:r>
            <a:r>
              <a:rPr lang="en-AU" dirty="0" smtClean="0"/>
              <a:t>requirement of </a:t>
            </a:r>
            <a:r>
              <a:rPr lang="en-AU" dirty="0"/>
              <a:t>the WACE</a:t>
            </a:r>
            <a:endParaRPr lang="en-AU" dirty="0" smtClean="0"/>
          </a:p>
          <a:p>
            <a:r>
              <a:rPr lang="en-AU" dirty="0" smtClean="0"/>
              <a:t>count as a maximum of four unit equivalents towards the WACE – two unit equivalents in Year 11 and two unit equivalents in </a:t>
            </a:r>
            <a:br>
              <a:rPr lang="en-AU" dirty="0" smtClean="0"/>
            </a:br>
            <a:r>
              <a:rPr lang="en-AU" dirty="0" smtClean="0"/>
              <a:t>Year 12.</a:t>
            </a:r>
          </a:p>
          <a:p>
            <a:pPr marL="0" indent="0">
              <a:buNone/>
            </a:pPr>
            <a:r>
              <a:rPr lang="en-US" dirty="0">
                <a:latin typeface="Calibri" panose="020F0502020204030204" pitchFamily="34" charset="0"/>
                <a:ea typeface="Calibri" panose="020F0502020204030204" pitchFamily="34" charset="0"/>
                <a:cs typeface="Calibri" panose="020F0502020204030204" pitchFamily="34" charset="0"/>
                <a:sym typeface="Arial"/>
              </a:rPr>
              <a:t>The list of endorsed programs is available on the Authority website.</a:t>
            </a:r>
          </a:p>
          <a:p>
            <a:endParaRPr lang="en-AU" dirty="0"/>
          </a:p>
        </p:txBody>
      </p:sp>
      <p:sp>
        <p:nvSpPr>
          <p:cNvPr id="3" name="Title 2"/>
          <p:cNvSpPr>
            <a:spLocks noGrp="1"/>
          </p:cNvSpPr>
          <p:nvPr>
            <p:ph type="title"/>
          </p:nvPr>
        </p:nvSpPr>
        <p:spPr/>
        <p:txBody>
          <a:bodyPr/>
          <a:lstStyle/>
          <a:p>
            <a:r>
              <a:rPr lang="en-AU" dirty="0" smtClean="0"/>
              <a:t>Endorsed programs and the WACE</a:t>
            </a:r>
            <a:endParaRPr lang="en-AU" dirty="0"/>
          </a:p>
        </p:txBody>
      </p:sp>
    </p:spTree>
    <p:extLst>
      <p:ext uri="{BB962C8B-B14F-4D97-AF65-F5344CB8AC3E}">
        <p14:creationId xmlns:p14="http://schemas.microsoft.com/office/powerpoint/2010/main" val="5570906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There are three categories of endorsed programs, which differ in respect to the developer, the type of evidence required for determining student achievement and the quality assurance process.</a:t>
            </a:r>
          </a:p>
          <a:p>
            <a:pPr marL="0" indent="0">
              <a:buNone/>
            </a:pPr>
            <a:r>
              <a:rPr lang="en-AU" dirty="0" smtClean="0"/>
              <a:t>These categories are:</a:t>
            </a:r>
          </a:p>
          <a:p>
            <a:r>
              <a:rPr lang="en-AU" dirty="0" smtClean="0"/>
              <a:t>Authority-developed endorsed programs </a:t>
            </a:r>
          </a:p>
          <a:p>
            <a:r>
              <a:rPr lang="en-AU" dirty="0" smtClean="0"/>
              <a:t>Provider-developed endorsed programs </a:t>
            </a:r>
          </a:p>
          <a:p>
            <a:r>
              <a:rPr lang="en-AU" dirty="0" smtClean="0"/>
              <a:t>School-developed endorsed programs.</a:t>
            </a:r>
            <a:endParaRPr lang="en-AU" dirty="0"/>
          </a:p>
        </p:txBody>
      </p:sp>
      <p:sp>
        <p:nvSpPr>
          <p:cNvPr id="3" name="Title 2"/>
          <p:cNvSpPr>
            <a:spLocks noGrp="1"/>
          </p:cNvSpPr>
          <p:nvPr>
            <p:ph type="title"/>
          </p:nvPr>
        </p:nvSpPr>
        <p:spPr/>
        <p:txBody>
          <a:bodyPr/>
          <a:lstStyle/>
          <a:p>
            <a:r>
              <a:rPr lang="en-AU" smtClean="0"/>
              <a:t>Categories of endorsed programs</a:t>
            </a:r>
            <a:endParaRPr lang="en-AU" dirty="0"/>
          </a:p>
        </p:txBody>
      </p:sp>
    </p:spTree>
    <p:extLst>
      <p:ext uri="{BB962C8B-B14F-4D97-AF65-F5344CB8AC3E}">
        <p14:creationId xmlns:p14="http://schemas.microsoft.com/office/powerpoint/2010/main" val="5020317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a:t>The Authority publishes dates about changing enrolments in its  </a:t>
            </a:r>
            <a:r>
              <a:rPr lang="en-GB" i="1" dirty="0"/>
              <a:t>Activities Schedule</a:t>
            </a:r>
            <a:r>
              <a:rPr lang="en-GB" dirty="0"/>
              <a:t>.</a:t>
            </a:r>
            <a:endParaRPr lang="en-AU" dirty="0"/>
          </a:p>
          <a:p>
            <a:r>
              <a:rPr lang="en-AU" dirty="0" smtClean="0"/>
              <a:t>There are points in the semester after which students should not change courses because it would be unlikely they could complete the assessment program. </a:t>
            </a:r>
            <a:endParaRPr lang="en-AU" dirty="0"/>
          </a:p>
          <a:p>
            <a:pPr marL="0" indent="0">
              <a:buNone/>
            </a:pPr>
            <a:endParaRPr lang="en-AU" dirty="0" smtClean="0"/>
          </a:p>
        </p:txBody>
      </p:sp>
      <p:sp>
        <p:nvSpPr>
          <p:cNvPr id="3" name="Title 2"/>
          <p:cNvSpPr>
            <a:spLocks noGrp="1"/>
          </p:cNvSpPr>
          <p:nvPr>
            <p:ph type="title"/>
          </p:nvPr>
        </p:nvSpPr>
        <p:spPr/>
        <p:txBody>
          <a:bodyPr/>
          <a:lstStyle/>
          <a:p>
            <a:r>
              <a:rPr lang="en-AU" dirty="0" smtClean="0"/>
              <a:t>Changing courses in Years 11 and 12</a:t>
            </a:r>
            <a:endParaRPr lang="en-AU" dirty="0"/>
          </a:p>
        </p:txBody>
      </p:sp>
    </p:spTree>
    <p:extLst>
      <p:ext uri="{BB962C8B-B14F-4D97-AF65-F5344CB8AC3E}">
        <p14:creationId xmlns:p14="http://schemas.microsoft.com/office/powerpoint/2010/main" val="21773742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a:t>Changing means </a:t>
            </a:r>
            <a:r>
              <a:rPr lang="en-AU" dirty="0" smtClean="0"/>
              <a:t>students replace </a:t>
            </a:r>
            <a:r>
              <a:rPr lang="en-AU" dirty="0"/>
              <a:t>one course enrolment with </a:t>
            </a:r>
            <a:r>
              <a:rPr lang="en-AU" dirty="0" smtClean="0"/>
              <a:t>another.</a:t>
            </a:r>
          </a:p>
          <a:p>
            <a:r>
              <a:rPr lang="en-AU" dirty="0" smtClean="0"/>
              <a:t>Withdrawing </a:t>
            </a:r>
            <a:r>
              <a:rPr lang="en-AU" dirty="0"/>
              <a:t>means students</a:t>
            </a:r>
            <a:r>
              <a:rPr lang="en-AU" dirty="0" smtClean="0"/>
              <a:t> </a:t>
            </a:r>
            <a:r>
              <a:rPr lang="en-AU" dirty="0"/>
              <a:t>are no longer studying a course. </a:t>
            </a:r>
            <a:endParaRPr lang="en-AU" dirty="0" smtClean="0"/>
          </a:p>
          <a:p>
            <a:r>
              <a:rPr lang="en-AU" dirty="0" smtClean="0"/>
              <a:t>If </a:t>
            </a:r>
            <a:r>
              <a:rPr lang="en-AU" dirty="0"/>
              <a:t>students</a:t>
            </a:r>
            <a:r>
              <a:rPr lang="en-AU" dirty="0" smtClean="0"/>
              <a:t> </a:t>
            </a:r>
            <a:r>
              <a:rPr lang="en-AU" dirty="0"/>
              <a:t>withdraw from a </a:t>
            </a:r>
            <a:r>
              <a:rPr lang="en-AU" dirty="0" smtClean="0"/>
              <a:t>course in Year 12, their enrolment  course </a:t>
            </a:r>
            <a:r>
              <a:rPr lang="en-AU" dirty="0"/>
              <a:t>for </a:t>
            </a:r>
            <a:r>
              <a:rPr lang="en-AU" dirty="0" smtClean="0"/>
              <a:t>the </a:t>
            </a:r>
            <a:r>
              <a:rPr lang="en-AU" dirty="0"/>
              <a:t>year </a:t>
            </a:r>
            <a:r>
              <a:rPr lang="en-AU" dirty="0" smtClean="0"/>
              <a:t>is not recorded on their WASSA. </a:t>
            </a:r>
            <a:r>
              <a:rPr lang="en-AU" dirty="0"/>
              <a:t>This means </a:t>
            </a:r>
            <a:r>
              <a:rPr lang="en-AU" dirty="0" smtClean="0"/>
              <a:t>no credit is given for </a:t>
            </a:r>
            <a:r>
              <a:rPr lang="en-AU" dirty="0"/>
              <a:t>the work </a:t>
            </a:r>
            <a:r>
              <a:rPr lang="en-AU" dirty="0" smtClean="0"/>
              <a:t>done </a:t>
            </a:r>
            <a:r>
              <a:rPr lang="en-AU" dirty="0"/>
              <a:t>for </a:t>
            </a:r>
            <a:r>
              <a:rPr lang="en-AU" dirty="0" smtClean="0"/>
              <a:t>the </a:t>
            </a:r>
            <a:r>
              <a:rPr lang="en-AU" dirty="0"/>
              <a:t>year’s units prior to dropping the course.</a:t>
            </a:r>
          </a:p>
        </p:txBody>
      </p:sp>
      <p:sp>
        <p:nvSpPr>
          <p:cNvPr id="3" name="Title 2"/>
          <p:cNvSpPr>
            <a:spLocks noGrp="1"/>
          </p:cNvSpPr>
          <p:nvPr>
            <p:ph type="title"/>
          </p:nvPr>
        </p:nvSpPr>
        <p:spPr/>
        <p:txBody>
          <a:bodyPr/>
          <a:lstStyle/>
          <a:p>
            <a:r>
              <a:rPr lang="en-AU" dirty="0" smtClean="0"/>
              <a:t>Changing courses and withdrawing from courses</a:t>
            </a:r>
            <a:endParaRPr lang="en-AU" dirty="0"/>
          </a:p>
        </p:txBody>
      </p:sp>
    </p:spTree>
    <p:extLst>
      <p:ext uri="{BB962C8B-B14F-4D97-AF65-F5344CB8AC3E}">
        <p14:creationId xmlns:p14="http://schemas.microsoft.com/office/powerpoint/2010/main" val="26198640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LN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072292" y="910420"/>
            <a:ext cx="4999418" cy="3749563"/>
          </a:xfrm>
          <a:prstGeom prst="rect">
            <a:avLst/>
          </a:prstGeom>
        </p:spPr>
      </p:pic>
    </p:spTree>
    <p:extLst>
      <p:ext uri="{BB962C8B-B14F-4D97-AF65-F5344CB8AC3E}">
        <p14:creationId xmlns:p14="http://schemas.microsoft.com/office/powerpoint/2010/main" val="19721855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Meeting these standards:</a:t>
            </a:r>
          </a:p>
          <a:p>
            <a:r>
              <a:rPr lang="en-AU" dirty="0" smtClean="0"/>
              <a:t>is a benchmark of educational achievement</a:t>
            </a:r>
          </a:p>
          <a:p>
            <a:r>
              <a:rPr lang="en-AU" dirty="0" smtClean="0"/>
              <a:t>is valued by employers and post-school training providers </a:t>
            </a:r>
          </a:p>
          <a:p>
            <a:r>
              <a:rPr lang="en-AU" dirty="0" smtClean="0"/>
              <a:t>ensures all students leave school with the best chance of future success.</a:t>
            </a:r>
          </a:p>
        </p:txBody>
      </p:sp>
      <p:sp>
        <p:nvSpPr>
          <p:cNvPr id="3" name="Title 2"/>
          <p:cNvSpPr>
            <a:spLocks noGrp="1"/>
          </p:cNvSpPr>
          <p:nvPr>
            <p:ph type="title"/>
          </p:nvPr>
        </p:nvSpPr>
        <p:spPr/>
        <p:txBody>
          <a:bodyPr/>
          <a:lstStyle/>
          <a:p>
            <a:r>
              <a:rPr lang="en-AU" smtClean="0"/>
              <a:t>Literacy and numeracy standards</a:t>
            </a:r>
            <a:endParaRPr lang="en-AU" dirty="0"/>
          </a:p>
        </p:txBody>
      </p:sp>
    </p:spTree>
    <p:extLst>
      <p:ext uri="{BB962C8B-B14F-4D97-AF65-F5344CB8AC3E}">
        <p14:creationId xmlns:p14="http://schemas.microsoft.com/office/powerpoint/2010/main" val="15837531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AU" dirty="0" smtClean="0"/>
              <a:t>Adjustments will be made to the OLNA conditions, if a student’s access to the assessment is significantly affected by a disability, impairment, illness or impediment. </a:t>
            </a:r>
          </a:p>
          <a:p>
            <a:r>
              <a:rPr lang="en-AU" dirty="0" smtClean="0"/>
              <a:t>Evidence of a disability, diagnosed by a specialised medical professional, is required for adjustment.</a:t>
            </a:r>
          </a:p>
          <a:p>
            <a:r>
              <a:rPr lang="en-AU" dirty="0" smtClean="0">
                <a:latin typeface="Calibri" panose="020F0502020204030204" pitchFamily="34" charset="0"/>
                <a:cs typeface="Calibri" panose="020F0502020204030204" pitchFamily="34" charset="0"/>
              </a:rPr>
              <a:t>The </a:t>
            </a:r>
            <a:r>
              <a:rPr lang="en-AU" i="1" dirty="0" smtClean="0">
                <a:latin typeface="Calibri" panose="020F0502020204030204" pitchFamily="34" charset="0"/>
                <a:cs typeface="Calibri" panose="020F0502020204030204" pitchFamily="34" charset="0"/>
              </a:rPr>
              <a:t>Guidelines for disability adjustments for timed assessments </a:t>
            </a:r>
            <a:r>
              <a:rPr lang="en-AU" dirty="0" smtClean="0">
                <a:latin typeface="Calibri" panose="020F0502020204030204" pitchFamily="34" charset="0"/>
                <a:cs typeface="Calibri" panose="020F0502020204030204" pitchFamily="34" charset="0"/>
              </a:rPr>
              <a:t>is available</a:t>
            </a:r>
            <a:r>
              <a:rPr lang="en-AU" i="1" dirty="0" smtClean="0">
                <a:latin typeface="Calibri" panose="020F0502020204030204" pitchFamily="34" charset="0"/>
                <a:cs typeface="Calibri" panose="020F0502020204030204" pitchFamily="34" charset="0"/>
              </a:rPr>
              <a:t> </a:t>
            </a:r>
            <a:r>
              <a:rPr lang="en-AU" dirty="0" smtClean="0">
                <a:latin typeface="Calibri" panose="020F0502020204030204" pitchFamily="34" charset="0"/>
                <a:cs typeface="Calibri" panose="020F0502020204030204" pitchFamily="34" charset="0"/>
              </a:rPr>
              <a:t>on </a:t>
            </a:r>
            <a:r>
              <a:rPr lang="en-AU" dirty="0">
                <a:latin typeface="Calibri" panose="020F0502020204030204" pitchFamily="34" charset="0"/>
                <a:cs typeface="Calibri" panose="020F0502020204030204" pitchFamily="34" charset="0"/>
              </a:rPr>
              <a:t>the Authority </a:t>
            </a:r>
            <a:r>
              <a:rPr lang="en-AU" dirty="0" smtClean="0">
                <a:latin typeface="Calibri" panose="020F0502020204030204" pitchFamily="34" charset="0"/>
                <a:cs typeface="Calibri" panose="020F0502020204030204" pitchFamily="34" charset="0"/>
              </a:rPr>
              <a:t>website at </a:t>
            </a:r>
            <a:r>
              <a:rPr lang="en-AU" dirty="0" smtClean="0">
                <a:hlinkClick r:id="rId3"/>
              </a:rPr>
              <a:t>https</a:t>
            </a:r>
            <a:r>
              <a:rPr lang="en-AU" dirty="0">
                <a:hlinkClick r:id="rId3"/>
              </a:rPr>
              <a:t>://</a:t>
            </a:r>
            <a:r>
              <a:rPr lang="en-AU" dirty="0" smtClean="0">
                <a:hlinkClick r:id="rId3"/>
              </a:rPr>
              <a:t>senior-secondary.scsa.wa.edu.au/assessment/disability-adjustment-guidelines</a:t>
            </a:r>
            <a:r>
              <a:rPr lang="en-AU" dirty="0" smtClean="0"/>
              <a:t>.</a:t>
            </a:r>
            <a:endParaRPr lang="en-AU" dirty="0">
              <a:latin typeface="Calibri" panose="020F0502020204030204" pitchFamily="34" charset="0"/>
              <a:cs typeface="Calibri" panose="020F0502020204030204" pitchFamily="34" charset="0"/>
            </a:endParaRPr>
          </a:p>
          <a:p>
            <a:endParaRPr lang="en-AU" dirty="0"/>
          </a:p>
        </p:txBody>
      </p:sp>
      <p:sp>
        <p:nvSpPr>
          <p:cNvPr id="3" name="Title 2"/>
          <p:cNvSpPr>
            <a:spLocks noGrp="1"/>
          </p:cNvSpPr>
          <p:nvPr>
            <p:ph type="title"/>
          </p:nvPr>
        </p:nvSpPr>
        <p:spPr/>
        <p:txBody>
          <a:bodyPr/>
          <a:lstStyle/>
          <a:p>
            <a:r>
              <a:rPr lang="en-AU" smtClean="0"/>
              <a:t>OLNA disability adjustments</a:t>
            </a:r>
            <a:endParaRPr lang="en-AU" dirty="0"/>
          </a:p>
        </p:txBody>
      </p:sp>
    </p:spTree>
    <p:extLst>
      <p:ext uri="{BB962C8B-B14F-4D97-AF65-F5344CB8AC3E}">
        <p14:creationId xmlns:p14="http://schemas.microsoft.com/office/powerpoint/2010/main" val="6438542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AU" dirty="0" smtClean="0"/>
              <a:t>Adjustments typically requested for approval by principals include:</a:t>
            </a:r>
          </a:p>
          <a:p>
            <a:pPr lvl="0"/>
            <a:r>
              <a:rPr lang="en-AU" dirty="0" smtClean="0"/>
              <a:t>rest breaks and provision for a pause button</a:t>
            </a:r>
          </a:p>
          <a:p>
            <a:pPr lvl="0"/>
            <a:r>
              <a:rPr lang="en-AU" dirty="0" smtClean="0"/>
              <a:t>extra time to work</a:t>
            </a:r>
          </a:p>
          <a:p>
            <a:pPr lvl="0"/>
            <a:r>
              <a:rPr lang="en-AU" dirty="0" smtClean="0"/>
              <a:t>a reader</a:t>
            </a:r>
          </a:p>
          <a:p>
            <a:pPr lvl="0"/>
            <a:r>
              <a:rPr lang="en-AU" dirty="0" smtClean="0"/>
              <a:t>scribe assistance for the writing component</a:t>
            </a:r>
          </a:p>
          <a:p>
            <a:pPr lvl="0"/>
            <a:r>
              <a:rPr lang="en-AU" dirty="0" smtClean="0"/>
              <a:t>use of a support person for the reading and numeracy components</a:t>
            </a:r>
          </a:p>
          <a:p>
            <a:r>
              <a:rPr lang="en-AU" dirty="0" smtClean="0"/>
              <a:t>special formats. </a:t>
            </a:r>
            <a:endParaRPr lang="en-AU" dirty="0"/>
          </a:p>
        </p:txBody>
      </p:sp>
      <p:sp>
        <p:nvSpPr>
          <p:cNvPr id="3" name="Title 2"/>
          <p:cNvSpPr>
            <a:spLocks noGrp="1"/>
          </p:cNvSpPr>
          <p:nvPr>
            <p:ph type="title"/>
          </p:nvPr>
        </p:nvSpPr>
        <p:spPr/>
        <p:txBody>
          <a:bodyPr/>
          <a:lstStyle/>
          <a:p>
            <a:pPr lvl="0"/>
            <a:r>
              <a:rPr lang="en-AU" smtClean="0"/>
              <a:t>OLNA — Typical adjustments</a:t>
            </a:r>
            <a:endParaRPr lang="en-AU" dirty="0"/>
          </a:p>
        </p:txBody>
      </p:sp>
    </p:spTree>
    <p:extLst>
      <p:ext uri="{BB962C8B-B14F-4D97-AF65-F5344CB8AC3E}">
        <p14:creationId xmlns:p14="http://schemas.microsoft.com/office/powerpoint/2010/main" val="23076346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t>The Western Australian Certificate of Education (WACE) is awarded to students who have successfully completed senior secondary schooling in WACE studies and have met the WACE requirements.</a:t>
            </a:r>
          </a:p>
          <a:p>
            <a:r>
              <a:rPr lang="en-AU" dirty="0" smtClean="0"/>
              <a:t>The majority of students in Western Australia achieve the WACE.</a:t>
            </a:r>
          </a:p>
          <a:p>
            <a:r>
              <a:rPr lang="en-AU" dirty="0" smtClean="0"/>
              <a:t>Study towards the WACE can be undertaken over a lifetime.</a:t>
            </a:r>
          </a:p>
          <a:p>
            <a:endParaRPr lang="en-AU" dirty="0" smtClean="0"/>
          </a:p>
        </p:txBody>
      </p:sp>
      <p:sp>
        <p:nvSpPr>
          <p:cNvPr id="3" name="Title 2"/>
          <p:cNvSpPr>
            <a:spLocks noGrp="1"/>
          </p:cNvSpPr>
          <p:nvPr>
            <p:ph type="title"/>
          </p:nvPr>
        </p:nvSpPr>
        <p:spPr/>
        <p:txBody>
          <a:bodyPr/>
          <a:lstStyle/>
          <a:p>
            <a:r>
              <a:rPr lang="en-AU" smtClean="0"/>
              <a:t>The WACE</a:t>
            </a:r>
            <a:endParaRPr lang="en-AU" dirty="0"/>
          </a:p>
        </p:txBody>
      </p:sp>
    </p:spTree>
    <p:extLst>
      <p:ext uri="{BB962C8B-B14F-4D97-AF65-F5344CB8AC3E}">
        <p14:creationId xmlns:p14="http://schemas.microsoft.com/office/powerpoint/2010/main" val="24557059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buNone/>
            </a:pPr>
            <a:r>
              <a:rPr lang="en-AU" dirty="0" smtClean="0"/>
              <a:t>Assistance is available through:</a:t>
            </a:r>
          </a:p>
          <a:p>
            <a:r>
              <a:rPr lang="en-AU" dirty="0" smtClean="0"/>
              <a:t>Foundation courses designed for students who require significant support</a:t>
            </a:r>
          </a:p>
          <a:p>
            <a:r>
              <a:rPr lang="en-AU" dirty="0" smtClean="0"/>
              <a:t>feedback to schools on individual student performance for each OLNA component.</a:t>
            </a:r>
          </a:p>
          <a:p>
            <a:pPr marL="0" indent="0">
              <a:buNone/>
            </a:pPr>
            <a:r>
              <a:rPr lang="en-AU" dirty="0" smtClean="0"/>
              <a:t>Students who have achieved the minimum standard of literacy and/or numeracy through the OLNA, are not eligible to enrol in Foundation courses.</a:t>
            </a:r>
          </a:p>
          <a:p>
            <a:endParaRPr lang="en-AU" dirty="0" smtClean="0"/>
          </a:p>
          <a:p>
            <a:endParaRPr lang="en-AU" dirty="0"/>
          </a:p>
        </p:txBody>
      </p:sp>
      <p:sp>
        <p:nvSpPr>
          <p:cNvPr id="3" name="Title 2"/>
          <p:cNvSpPr>
            <a:spLocks noGrp="1"/>
          </p:cNvSpPr>
          <p:nvPr>
            <p:ph type="title"/>
          </p:nvPr>
        </p:nvSpPr>
        <p:spPr/>
        <p:txBody>
          <a:bodyPr/>
          <a:lstStyle/>
          <a:p>
            <a:r>
              <a:rPr lang="en-AU" smtClean="0"/>
              <a:t>Support — Literacy and numeracy standard</a:t>
            </a:r>
            <a:endParaRPr lang="en-AU" dirty="0"/>
          </a:p>
        </p:txBody>
      </p:sp>
    </p:spTree>
    <p:extLst>
      <p:ext uri="{BB962C8B-B14F-4D97-AF65-F5344CB8AC3E}">
        <p14:creationId xmlns:p14="http://schemas.microsoft.com/office/powerpoint/2010/main" val="7450238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smtClean="0"/>
              <a:t>&lt;&lt;school to insert&gt;&gt;</a:t>
            </a:r>
            <a:endParaRPr lang="en-AU" dirty="0"/>
          </a:p>
        </p:txBody>
      </p:sp>
      <p:sp>
        <p:nvSpPr>
          <p:cNvPr id="3" name="Title 2"/>
          <p:cNvSpPr>
            <a:spLocks noGrp="1"/>
          </p:cNvSpPr>
          <p:nvPr>
            <p:ph type="title"/>
          </p:nvPr>
        </p:nvSpPr>
        <p:spPr/>
        <p:txBody>
          <a:bodyPr/>
          <a:lstStyle/>
          <a:p>
            <a:r>
              <a:rPr lang="en-AU" smtClean="0"/>
              <a:t>The courses our school is offering</a:t>
            </a:r>
            <a:endParaRPr lang="en-AU" dirty="0"/>
          </a:p>
        </p:txBody>
      </p:sp>
    </p:spTree>
    <p:extLst>
      <p:ext uri="{BB962C8B-B14F-4D97-AF65-F5344CB8AC3E}">
        <p14:creationId xmlns:p14="http://schemas.microsoft.com/office/powerpoint/2010/main" val="39545347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smtClean="0"/>
              <a:t>&lt;&lt;school to insert&gt;&gt;</a:t>
            </a:r>
            <a:endParaRPr lang="en-AU" dirty="0"/>
          </a:p>
        </p:txBody>
      </p:sp>
      <p:sp>
        <p:nvSpPr>
          <p:cNvPr id="3" name="Title 2"/>
          <p:cNvSpPr>
            <a:spLocks noGrp="1"/>
          </p:cNvSpPr>
          <p:nvPr>
            <p:ph type="title"/>
          </p:nvPr>
        </p:nvSpPr>
        <p:spPr/>
        <p:txBody>
          <a:bodyPr/>
          <a:lstStyle/>
          <a:p>
            <a:r>
              <a:rPr lang="en-AU" smtClean="0"/>
              <a:t>The programs our school is offering</a:t>
            </a:r>
            <a:endParaRPr lang="en-AU" dirty="0"/>
          </a:p>
        </p:txBody>
      </p:sp>
    </p:spTree>
    <p:extLst>
      <p:ext uri="{BB962C8B-B14F-4D97-AF65-F5344CB8AC3E}">
        <p14:creationId xmlns:p14="http://schemas.microsoft.com/office/powerpoint/2010/main" val="41164255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Bef>
                <a:spcPts val="0"/>
              </a:spcBef>
              <a:spcAft>
                <a:spcPts val="600"/>
              </a:spcAft>
            </a:pPr>
            <a:r>
              <a:rPr lang="en-AU" dirty="0"/>
              <a:t>The WACE Checker is a tool that Year 12 students can use to check their progress towards meeting the requirements of the WACE. </a:t>
            </a:r>
          </a:p>
          <a:p>
            <a:pPr>
              <a:spcBef>
                <a:spcPts val="0"/>
              </a:spcBef>
              <a:spcAft>
                <a:spcPts val="600"/>
              </a:spcAft>
            </a:pPr>
            <a:r>
              <a:rPr lang="en-AU" dirty="0"/>
              <a:t>It is designed to determine whether </a:t>
            </a:r>
            <a:r>
              <a:rPr lang="en-AU" dirty="0" smtClean="0"/>
              <a:t>students </a:t>
            </a:r>
            <a:r>
              <a:rPr lang="en-AU" dirty="0"/>
              <a:t>have met (or are expected to meet) each of the requirements for the WACE.</a:t>
            </a:r>
          </a:p>
          <a:p>
            <a:pPr>
              <a:spcBef>
                <a:spcPts val="0"/>
              </a:spcBef>
              <a:spcAft>
                <a:spcPts val="600"/>
              </a:spcAft>
            </a:pPr>
            <a:r>
              <a:rPr lang="en-AU" dirty="0"/>
              <a:t>The WACE Checker is easy to use </a:t>
            </a:r>
            <a:endParaRPr lang="en-AU" dirty="0" smtClean="0"/>
          </a:p>
          <a:p>
            <a:pPr>
              <a:spcBef>
                <a:spcPts val="0"/>
              </a:spcBef>
              <a:spcAft>
                <a:spcPts val="600"/>
              </a:spcAft>
            </a:pPr>
            <a:r>
              <a:rPr lang="en-AU" dirty="0" smtClean="0"/>
              <a:t>An updated version for 2021 Year 12s will be available in early 2020.</a:t>
            </a:r>
            <a:endParaRPr lang="en-AU" dirty="0"/>
          </a:p>
        </p:txBody>
      </p:sp>
      <p:sp>
        <p:nvSpPr>
          <p:cNvPr id="3" name="Title 2"/>
          <p:cNvSpPr>
            <a:spLocks noGrp="1"/>
          </p:cNvSpPr>
          <p:nvPr>
            <p:ph type="title"/>
          </p:nvPr>
        </p:nvSpPr>
        <p:spPr/>
        <p:txBody>
          <a:bodyPr/>
          <a:lstStyle/>
          <a:p>
            <a:r>
              <a:rPr lang="en-AU" dirty="0" smtClean="0"/>
              <a:t>WACE Checker</a:t>
            </a:r>
            <a:endParaRPr lang="en-AU" dirty="0"/>
          </a:p>
        </p:txBody>
      </p:sp>
    </p:spTree>
    <p:extLst>
      <p:ext uri="{BB962C8B-B14F-4D97-AF65-F5344CB8AC3E}">
        <p14:creationId xmlns:p14="http://schemas.microsoft.com/office/powerpoint/2010/main" val="1310162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42445" y="707176"/>
            <a:ext cx="7801354" cy="533303"/>
          </a:xfrm>
        </p:spPr>
        <p:txBody>
          <a:bodyPr/>
          <a:lstStyle/>
          <a:p>
            <a:r>
              <a:rPr lang="en-AU" smtClean="0"/>
              <a:t>WACE Checker – Start Screen</a:t>
            </a:r>
            <a:endParaRPr lang="en-AU" dirty="0"/>
          </a:p>
        </p:txBody>
      </p:sp>
      <p:pic>
        <p:nvPicPr>
          <p:cNvPr id="3"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309" y="1391383"/>
            <a:ext cx="6847603" cy="3456000"/>
          </a:xfrm>
          <a:prstGeom prst="rect">
            <a:avLst/>
          </a:prstGeom>
        </p:spPr>
      </p:pic>
    </p:spTree>
    <p:extLst>
      <p:ext uri="{BB962C8B-B14F-4D97-AF65-F5344CB8AC3E}">
        <p14:creationId xmlns:p14="http://schemas.microsoft.com/office/powerpoint/2010/main" val="41186210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312" y="1173658"/>
            <a:ext cx="2241972" cy="3738562"/>
          </a:xfrm>
          <a:prstGeom prst="rect">
            <a:avLst/>
          </a:prstGeom>
        </p:spPr>
      </p:pic>
      <p:grpSp>
        <p:nvGrpSpPr>
          <p:cNvPr id="3" name="Group 2"/>
          <p:cNvGrpSpPr/>
          <p:nvPr/>
        </p:nvGrpSpPr>
        <p:grpSpPr>
          <a:xfrm>
            <a:off x="1907704" y="1331299"/>
            <a:ext cx="5967312" cy="700599"/>
            <a:chOff x="1907704" y="1295087"/>
            <a:chExt cx="5967312" cy="700599"/>
          </a:xfrm>
        </p:grpSpPr>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20001" b="19993"/>
            <a:stretch/>
          </p:blipFill>
          <p:spPr>
            <a:xfrm>
              <a:off x="2762448" y="1295087"/>
              <a:ext cx="5112568" cy="216024"/>
            </a:xfrm>
            <a:prstGeom prst="rect">
              <a:avLst/>
            </a:prstGeom>
            <a:ln>
              <a:noFill/>
            </a:ln>
          </p:spPr>
        </p:pic>
        <p:cxnSp>
          <p:nvCxnSpPr>
            <p:cNvPr id="6" name="Straight Arrow Connector 5"/>
            <p:cNvCxnSpPr>
              <a:stCxn id="4" idx="1"/>
            </p:cNvCxnSpPr>
            <p:nvPr/>
          </p:nvCxnSpPr>
          <p:spPr>
            <a:xfrm flipH="1">
              <a:off x="1907704" y="1403099"/>
              <a:ext cx="854744" cy="592587"/>
            </a:xfrm>
            <a:prstGeom prst="straightConnector1">
              <a:avLst/>
            </a:prstGeom>
            <a:ln w="38100">
              <a:solidFill>
                <a:srgbClr val="FF0066"/>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2195737" y="1599843"/>
            <a:ext cx="6686711" cy="2150996"/>
            <a:chOff x="2195736" y="1563631"/>
            <a:chExt cx="6686711" cy="2150996"/>
          </a:xfrm>
        </p:grpSpPr>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1483" t="5445" r="5154" b="3636"/>
            <a:stretch/>
          </p:blipFill>
          <p:spPr>
            <a:xfrm>
              <a:off x="2762447" y="1563631"/>
              <a:ext cx="6120000" cy="2150996"/>
            </a:xfrm>
            <a:prstGeom prst="rect">
              <a:avLst/>
            </a:prstGeom>
          </p:spPr>
        </p:pic>
        <p:cxnSp>
          <p:nvCxnSpPr>
            <p:cNvPr id="9" name="Straight Arrow Connector 8"/>
            <p:cNvCxnSpPr>
              <a:stCxn id="8" idx="1"/>
            </p:cNvCxnSpPr>
            <p:nvPr/>
          </p:nvCxnSpPr>
          <p:spPr>
            <a:xfrm flipH="1">
              <a:off x="2195736" y="2639129"/>
              <a:ext cx="566711" cy="0"/>
            </a:xfrm>
            <a:prstGeom prst="straightConnector1">
              <a:avLst/>
            </a:prstGeom>
            <a:ln w="38100">
              <a:solidFill>
                <a:srgbClr val="FF0066"/>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1835697" y="3400050"/>
            <a:ext cx="7073581" cy="1469312"/>
            <a:chOff x="1835696" y="3363838"/>
            <a:chExt cx="7073581" cy="1469312"/>
          </a:xfrm>
        </p:grpSpPr>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l="1544" r="1247" b="10335"/>
            <a:stretch/>
          </p:blipFill>
          <p:spPr>
            <a:xfrm>
              <a:off x="2789277" y="3714627"/>
              <a:ext cx="6120000" cy="1118523"/>
            </a:xfrm>
            <a:prstGeom prst="rect">
              <a:avLst/>
            </a:prstGeom>
          </p:spPr>
        </p:pic>
        <p:cxnSp>
          <p:nvCxnSpPr>
            <p:cNvPr id="12" name="Straight Arrow Connector 11"/>
            <p:cNvCxnSpPr>
              <a:stCxn id="11" idx="1"/>
            </p:cNvCxnSpPr>
            <p:nvPr/>
          </p:nvCxnSpPr>
          <p:spPr>
            <a:xfrm flipH="1" flipV="1">
              <a:off x="1835696" y="3363838"/>
              <a:ext cx="953581" cy="910051"/>
            </a:xfrm>
            <a:prstGeom prst="straightConnector1">
              <a:avLst/>
            </a:prstGeom>
            <a:ln w="38100">
              <a:solidFill>
                <a:srgbClr val="FF0066"/>
              </a:solidFill>
              <a:tailEnd type="triangle"/>
            </a:ln>
          </p:spPr>
          <p:style>
            <a:lnRef idx="1">
              <a:schemeClr val="accent1"/>
            </a:lnRef>
            <a:fillRef idx="0">
              <a:schemeClr val="accent1"/>
            </a:fillRef>
            <a:effectRef idx="0">
              <a:schemeClr val="accent1"/>
            </a:effectRef>
            <a:fontRef idx="minor">
              <a:schemeClr val="tx1"/>
            </a:fontRef>
          </p:style>
        </p:cxnSp>
      </p:grpSp>
      <p:sp>
        <p:nvSpPr>
          <p:cNvPr id="5" name="Title 4"/>
          <p:cNvSpPr>
            <a:spLocks noGrp="1"/>
          </p:cNvSpPr>
          <p:nvPr>
            <p:ph type="title"/>
          </p:nvPr>
        </p:nvSpPr>
        <p:spPr>
          <a:xfrm>
            <a:off x="442445" y="707176"/>
            <a:ext cx="7801354" cy="533303"/>
          </a:xfrm>
        </p:spPr>
        <p:txBody>
          <a:bodyPr/>
          <a:lstStyle/>
          <a:p>
            <a:r>
              <a:rPr lang="en-AU" smtClean="0"/>
              <a:t>WACE Checker – Summary</a:t>
            </a:r>
            <a:endParaRPr lang="en-AU" dirty="0"/>
          </a:p>
        </p:txBody>
      </p:sp>
    </p:spTree>
    <p:extLst>
      <p:ext uri="{BB962C8B-B14F-4D97-AF65-F5344CB8AC3E}">
        <p14:creationId xmlns:p14="http://schemas.microsoft.com/office/powerpoint/2010/main" val="788345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445" y="707176"/>
            <a:ext cx="7801354" cy="533303"/>
          </a:xfrm>
        </p:spPr>
        <p:txBody>
          <a:bodyPr/>
          <a:lstStyle/>
          <a:p>
            <a:r>
              <a:rPr lang="en-AU" smtClean="0"/>
              <a:t>For students</a:t>
            </a:r>
            <a:endParaRPr lang="en-AU"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4032" y="1216310"/>
            <a:ext cx="2621387" cy="3708000"/>
          </a:xfrm>
          <a:prstGeom prst="rect">
            <a:avLst/>
          </a:prstGeom>
          <a:ln w="6350">
            <a:solidFill>
              <a:srgbClr val="92D050"/>
            </a:solidFill>
          </a:ln>
        </p:spPr>
      </p:pic>
    </p:spTree>
    <p:extLst>
      <p:ext uri="{BB962C8B-B14F-4D97-AF65-F5344CB8AC3E}">
        <p14:creationId xmlns:p14="http://schemas.microsoft.com/office/powerpoint/2010/main" val="11462861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16352" t="6701" r="17128" b="-1319"/>
          <a:stretch/>
        </p:blipFill>
        <p:spPr>
          <a:xfrm>
            <a:off x="4793456" y="1472181"/>
            <a:ext cx="3851704" cy="2952000"/>
          </a:xfrm>
          <a:ln>
            <a:solidFill>
              <a:schemeClr val="accent6"/>
            </a:solidFill>
          </a:ln>
        </p:spPr>
      </p:pic>
      <p:sp>
        <p:nvSpPr>
          <p:cNvPr id="4" name="Title 3"/>
          <p:cNvSpPr>
            <a:spLocks noGrp="1"/>
          </p:cNvSpPr>
          <p:nvPr>
            <p:ph type="title"/>
          </p:nvPr>
        </p:nvSpPr>
        <p:spPr/>
        <p:txBody>
          <a:bodyPr/>
          <a:lstStyle/>
          <a:p>
            <a:r>
              <a:rPr lang="en-AU" dirty="0" smtClean="0"/>
              <a:t>Websites for students and parents</a:t>
            </a:r>
            <a:endParaRPr lang="en-AU" dirty="0"/>
          </a:p>
        </p:txBody>
      </p:sp>
      <p:pic>
        <p:nvPicPr>
          <p:cNvPr id="8" name="Content Placeholder 7"/>
          <p:cNvPicPr>
            <a:picLocks noGrp="1" noChangeAspect="1"/>
          </p:cNvPicPr>
          <p:nvPr>
            <p:ph sz="half" idx="1"/>
          </p:nvPr>
        </p:nvPicPr>
        <p:blipFill rotWithShape="1">
          <a:blip r:embed="rId4" cstate="print">
            <a:extLst>
              <a:ext uri="{28A0092B-C50C-407E-A947-70E740481C1C}">
                <a14:useLocalDpi xmlns:a14="http://schemas.microsoft.com/office/drawing/2010/main" val="0"/>
              </a:ext>
            </a:extLst>
          </a:blip>
          <a:srcRect l="16263" t="6473" r="16647" b="-761"/>
          <a:stretch/>
        </p:blipFill>
        <p:spPr>
          <a:xfrm>
            <a:off x="407778" y="1472181"/>
            <a:ext cx="3879420" cy="2952000"/>
          </a:xfrm>
          <a:ln>
            <a:solidFill>
              <a:schemeClr val="accent6"/>
            </a:solidFill>
          </a:ln>
        </p:spPr>
      </p:pic>
    </p:spTree>
    <p:extLst>
      <p:ext uri="{BB962C8B-B14F-4D97-AF65-F5344CB8AC3E}">
        <p14:creationId xmlns:p14="http://schemas.microsoft.com/office/powerpoint/2010/main" val="23217597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142933530"/>
              </p:ext>
            </p:extLst>
          </p:nvPr>
        </p:nvGraphicFramePr>
        <p:xfrm>
          <a:off x="271462" y="1276350"/>
          <a:ext cx="8618936" cy="3618550"/>
        </p:xfrm>
        <a:graphic>
          <a:graphicData uri="http://schemas.openxmlformats.org/drawingml/2006/table">
            <a:tbl>
              <a:tblPr firstRow="1" bandRow="1">
                <a:tableStyleId>{2D5ABB26-0587-4C30-8999-92F81FD0307C}</a:tableStyleId>
              </a:tblPr>
              <a:tblGrid>
                <a:gridCol w="808673">
                  <a:extLst>
                    <a:ext uri="{9D8B030D-6E8A-4147-A177-3AD203B41FA5}">
                      <a16:colId xmlns:a16="http://schemas.microsoft.com/office/drawing/2014/main" val="20000"/>
                    </a:ext>
                  </a:extLst>
                </a:gridCol>
                <a:gridCol w="7810263">
                  <a:extLst>
                    <a:ext uri="{9D8B030D-6E8A-4147-A177-3AD203B41FA5}">
                      <a16:colId xmlns:a16="http://schemas.microsoft.com/office/drawing/2014/main" val="20001"/>
                    </a:ext>
                  </a:extLst>
                </a:gridCol>
              </a:tblGrid>
              <a:tr h="723710">
                <a:tc>
                  <a:txBody>
                    <a:bodyPr/>
                    <a:lstStyle/>
                    <a:p>
                      <a:endParaRPr lang="en-AU" sz="1000" dirty="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AU" sz="2400" dirty="0" smtClean="0">
                          <a:hlinkClick r:id="rId3"/>
                        </a:rPr>
                        <a:t>www.scsa.wa.edu.au</a:t>
                      </a:r>
                      <a:r>
                        <a:rPr lang="en-AU" sz="2400" dirty="0" smtClean="0"/>
                        <a:t> </a:t>
                      </a:r>
                      <a:endParaRPr lang="en-AU" sz="2400" dirty="0"/>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23710">
                <a:tc>
                  <a:txBody>
                    <a:bodyPr/>
                    <a:lstStyle/>
                    <a:p>
                      <a:endParaRPr lang="en-AU" sz="1000" dirty="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400" kern="1200" dirty="0" smtClean="0">
                          <a:solidFill>
                            <a:schemeClr val="tx1"/>
                          </a:solidFill>
                          <a:latin typeface="+mn-lt"/>
                          <a:ea typeface="+mn-ea"/>
                          <a:cs typeface="+mn-cs"/>
                          <a:hlinkClick r:id="rId4"/>
                        </a:rPr>
                        <a:t>info@scsa.wa.edu.au</a:t>
                      </a:r>
                      <a:r>
                        <a:rPr lang="en-AU" sz="2400" kern="1200" baseline="0" dirty="0" smtClean="0">
                          <a:solidFill>
                            <a:schemeClr val="tx1"/>
                          </a:solidFill>
                          <a:latin typeface="+mn-lt"/>
                          <a:ea typeface="+mn-ea"/>
                          <a:cs typeface="+mn-cs"/>
                        </a:rPr>
                        <a:t> </a:t>
                      </a:r>
                      <a:endParaRPr lang="en-AU" sz="2400" kern="1200" dirty="0">
                        <a:solidFill>
                          <a:schemeClr val="tx1"/>
                        </a:solidFill>
                        <a:latin typeface="+mn-lt"/>
                        <a:ea typeface="+mn-ea"/>
                        <a:cs typeface="+mn-cs"/>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23710">
                <a:tc>
                  <a:txBody>
                    <a:bodyPr/>
                    <a:lstStyle/>
                    <a:p>
                      <a:endParaRPr lang="en-AU" sz="1000" dirty="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400" kern="1200" dirty="0" smtClean="0">
                          <a:solidFill>
                            <a:schemeClr val="tx1"/>
                          </a:solidFill>
                          <a:latin typeface="+mn-lt"/>
                          <a:ea typeface="+mn-ea"/>
                          <a:cs typeface="+mn-cs"/>
                          <a:hlinkClick r:id="rId5"/>
                        </a:rPr>
                        <a:t>https://facebook.com/SCSAWA</a:t>
                      </a:r>
                      <a:endParaRPr lang="en-AU" sz="2400" kern="1200" dirty="0" smtClean="0">
                        <a:solidFill>
                          <a:schemeClr val="tx1"/>
                        </a:solidFill>
                        <a:latin typeface="+mn-lt"/>
                        <a:ea typeface="+mn-ea"/>
                        <a:cs typeface="+mn-cs"/>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23710">
                <a:tc>
                  <a:txBody>
                    <a:bodyPr/>
                    <a:lstStyle/>
                    <a:p>
                      <a:endParaRPr lang="en-AU" sz="1000" dirty="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endParaRPr lang="en-AU" sz="2400" kern="1200" dirty="0">
                        <a:solidFill>
                          <a:schemeClr val="tx1"/>
                        </a:solidFill>
                        <a:latin typeface="+mn-lt"/>
                        <a:ea typeface="+mn-ea"/>
                        <a:cs typeface="+mn-cs"/>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723710">
                <a:tc>
                  <a:txBody>
                    <a:bodyPr/>
                    <a:lstStyle/>
                    <a:p>
                      <a:endParaRPr lang="en-AU" sz="1000" dirty="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endParaRPr lang="en-AU" sz="2400" kern="1200" dirty="0">
                        <a:solidFill>
                          <a:schemeClr val="tx1"/>
                        </a:solidFill>
                        <a:latin typeface="+mn-lt"/>
                        <a:ea typeface="+mn-ea"/>
                        <a:cs typeface="+mn-cs"/>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
        <p:nvSpPr>
          <p:cNvPr id="3" name="Title 2"/>
          <p:cNvSpPr>
            <a:spLocks noGrp="1"/>
          </p:cNvSpPr>
          <p:nvPr>
            <p:ph type="title"/>
          </p:nvPr>
        </p:nvSpPr>
        <p:spPr/>
        <p:txBody>
          <a:bodyPr/>
          <a:lstStyle/>
          <a:p>
            <a:r>
              <a:rPr lang="en-AU" dirty="0" smtClean="0"/>
              <a:t>Links</a:t>
            </a:r>
            <a:endParaRPr lang="en-AU" dirty="0"/>
          </a:p>
        </p:txBody>
      </p:sp>
      <p:sp>
        <p:nvSpPr>
          <p:cNvPr id="5" name="Teardrop 4"/>
          <p:cNvSpPr/>
          <p:nvPr/>
        </p:nvSpPr>
        <p:spPr>
          <a:xfrm flipH="1">
            <a:off x="399521" y="1398537"/>
            <a:ext cx="514329" cy="480060"/>
          </a:xfrm>
          <a:prstGeom prst="teardrop">
            <a:avLst/>
          </a:prstGeom>
          <a:solidFill>
            <a:srgbClr val="70AD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300" dirty="0">
                <a:latin typeface="Consolas" panose="020B0609020204030204" pitchFamily="49" charset="0"/>
              </a:rPr>
              <a:t>w</a:t>
            </a:r>
          </a:p>
        </p:txBody>
      </p:sp>
      <p:sp>
        <p:nvSpPr>
          <p:cNvPr id="6" name="Teardrop 5"/>
          <p:cNvSpPr/>
          <p:nvPr/>
        </p:nvSpPr>
        <p:spPr>
          <a:xfrm flipH="1">
            <a:off x="399521" y="2139462"/>
            <a:ext cx="514329" cy="480060"/>
          </a:xfrm>
          <a:prstGeom prst="teardrop">
            <a:avLst/>
          </a:prstGeom>
          <a:solidFill>
            <a:srgbClr val="70AD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300" dirty="0" smtClean="0">
                <a:latin typeface="Consolas" panose="020B0609020204030204" pitchFamily="49" charset="0"/>
              </a:rPr>
              <a:t>e</a:t>
            </a:r>
            <a:endParaRPr lang="en-AU" sz="2700" dirty="0">
              <a:latin typeface="Consolas" panose="020B0609020204030204" pitchFamily="49" charset="0"/>
            </a:endParaRPr>
          </a:p>
        </p:txBody>
      </p:sp>
      <p:sp>
        <p:nvSpPr>
          <p:cNvPr id="7" name="Teardrop 6"/>
          <p:cNvSpPr/>
          <p:nvPr/>
        </p:nvSpPr>
        <p:spPr>
          <a:xfrm flipH="1">
            <a:off x="399521" y="2880387"/>
            <a:ext cx="514329" cy="480060"/>
          </a:xfrm>
          <a:prstGeom prst="teardrop">
            <a:avLst/>
          </a:prstGeom>
          <a:solidFill>
            <a:srgbClr val="70AD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300" dirty="0" smtClean="0">
                <a:latin typeface="Consolas" panose="020B0609020204030204" pitchFamily="49" charset="0"/>
              </a:rPr>
              <a:t>f</a:t>
            </a:r>
            <a:endParaRPr lang="en-AU" sz="2700" dirty="0">
              <a:latin typeface="Consolas" panose="020B0609020204030204" pitchFamily="49" charset="0"/>
            </a:endParaRPr>
          </a:p>
        </p:txBody>
      </p:sp>
    </p:spTree>
    <p:extLst>
      <p:ext uri="{BB962C8B-B14F-4D97-AF65-F5344CB8AC3E}">
        <p14:creationId xmlns:p14="http://schemas.microsoft.com/office/powerpoint/2010/main" val="14696491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2211710"/>
            <a:ext cx="8229600" cy="2592288"/>
          </a:xfrm>
        </p:spPr>
        <p:txBody>
          <a:bodyPr>
            <a:noAutofit/>
          </a:bodyPr>
          <a:lstStyle/>
          <a:p>
            <a:pPr marL="0" indent="0">
              <a:buNone/>
            </a:pPr>
            <a:r>
              <a:rPr lang="en-AU" sz="1400" dirty="0" smtClean="0"/>
              <a:t>© School Curriculum and Standards Authority, 2019</a:t>
            </a:r>
          </a:p>
          <a:p>
            <a:pPr marL="0" indent="0">
              <a:buNone/>
            </a:pPr>
            <a:r>
              <a:rPr lang="en-AU" sz="1400" dirty="0" smtClean="0"/>
              <a:t>This document—apart from any third party copyright material contained in it—may be freely copied, or communicated on an intranet, for non-commercial purposes in educational institutions, provided that the School Curriculum and Standards Authority is acknowledged as the copyright owner, and that the Authority’s moral rights are not infringed.</a:t>
            </a:r>
          </a:p>
          <a:p>
            <a:pPr marL="0" indent="0">
              <a:buNone/>
            </a:pPr>
            <a:r>
              <a:rPr lang="en-AU" sz="1400" dirty="0" smtClean="0"/>
              <a:t>Copying or communication for any other purpose can be done only within the terms of the </a:t>
            </a:r>
            <a:r>
              <a:rPr lang="en-AU" sz="1400" i="1" dirty="0" smtClean="0"/>
              <a:t>Copyright Act 1968</a:t>
            </a:r>
            <a:r>
              <a:rPr lang="en-AU" sz="1400" dirty="0" smtClean="0"/>
              <a:t> or with prior written permission of the School Curriculum and Standards Authority. Copying or communication of any third party copyright material can be done only within the terms of the </a:t>
            </a:r>
            <a:r>
              <a:rPr lang="en-AU" sz="1400" i="1" dirty="0" smtClean="0"/>
              <a:t>Copyright Act 1968</a:t>
            </a:r>
            <a:r>
              <a:rPr lang="en-AU" sz="1400" dirty="0" smtClean="0"/>
              <a:t> or with permission of the copyright owners.</a:t>
            </a:r>
          </a:p>
          <a:p>
            <a:pPr marL="0" indent="0">
              <a:buNone/>
            </a:pPr>
            <a:r>
              <a:rPr lang="en-AU" sz="1400" dirty="0" smtClean="0"/>
              <a:t>Any content in this document that has been derived from the Australian Curriculum may be used under the terms of the </a:t>
            </a:r>
            <a:r>
              <a:rPr lang="en-AU" sz="1400" u="sng" dirty="0" smtClean="0">
                <a:hlinkClick r:id="rId3"/>
              </a:rPr>
              <a:t>Creative Commons Attribution-Non Commercial </a:t>
            </a:r>
            <a:r>
              <a:rPr lang="en-AU" sz="1400" dirty="0" smtClean="0">
                <a:hlinkClick r:id="rId3"/>
              </a:rPr>
              <a:t>4.0 </a:t>
            </a:r>
            <a:r>
              <a:rPr lang="en-AU" sz="1400" u="sng" dirty="0" smtClean="0">
                <a:hlinkClick r:id="rId3"/>
              </a:rPr>
              <a:t>Australia licence</a:t>
            </a:r>
            <a:r>
              <a:rPr lang="en-AU" sz="1400" dirty="0" smtClean="0"/>
              <a:t>.</a:t>
            </a:r>
          </a:p>
          <a:p>
            <a:pPr marL="0" indent="0">
              <a:buNone/>
            </a:pPr>
            <a:r>
              <a:rPr lang="en-AU" sz="1400" dirty="0" smtClean="0"/>
              <a:t>HPRM 2019/19019</a:t>
            </a:r>
            <a:endParaRPr lang="en-AU" sz="1400" dirty="0"/>
          </a:p>
        </p:txBody>
      </p:sp>
    </p:spTree>
    <p:extLst>
      <p:ext uri="{BB962C8B-B14F-4D97-AF65-F5344CB8AC3E}">
        <p14:creationId xmlns:p14="http://schemas.microsoft.com/office/powerpoint/2010/main" val="18379609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GB" dirty="0" smtClean="0"/>
              <a:t>Students must:</a:t>
            </a:r>
            <a:endParaRPr lang="en-AU" dirty="0" smtClean="0"/>
          </a:p>
          <a:p>
            <a:r>
              <a:rPr lang="en-AU" dirty="0" smtClean="0"/>
              <a:t>complete one of three course combination options</a:t>
            </a:r>
          </a:p>
          <a:p>
            <a:pPr lvl="1">
              <a:buFont typeface="Wingdings" panose="05000000000000000000" pitchFamily="2" charset="2"/>
              <a:buChar char="§"/>
            </a:pPr>
            <a:r>
              <a:rPr lang="en-AU" dirty="0" smtClean="0"/>
              <a:t>complete at least four Year 12 ATAR courses* OR </a:t>
            </a:r>
          </a:p>
          <a:p>
            <a:pPr lvl="1">
              <a:buFont typeface="Wingdings" panose="05000000000000000000" pitchFamily="2" charset="2"/>
              <a:buChar char="§"/>
            </a:pPr>
            <a:r>
              <a:rPr lang="en-AU" dirty="0" smtClean="0"/>
              <a:t>complete at least five Year 12 General courses and/or ATAR courses or equivalent OR</a:t>
            </a:r>
          </a:p>
          <a:p>
            <a:pPr lvl="1">
              <a:buFont typeface="Wingdings" panose="05000000000000000000" pitchFamily="2" charset="2"/>
              <a:buChar char="§"/>
            </a:pPr>
            <a:r>
              <a:rPr lang="en-AU" dirty="0" smtClean="0"/>
              <a:t>complete a Certificate II (or higher) VET qualification in combination with ATAR, General or Foundation courses</a:t>
            </a:r>
          </a:p>
          <a:p>
            <a:r>
              <a:rPr lang="en-US" dirty="0" smtClean="0"/>
              <a:t>demonstrate the literacy and numeracy standards</a:t>
            </a:r>
          </a:p>
          <a:p>
            <a:r>
              <a:rPr lang="en-US" dirty="0" smtClean="0"/>
              <a:t>meet the requirements for breadth and depth of study</a:t>
            </a:r>
          </a:p>
          <a:p>
            <a:r>
              <a:rPr lang="en-US" dirty="0" smtClean="0"/>
              <a:t>meet the achievement standard.</a:t>
            </a:r>
            <a:r>
              <a:rPr lang="en-GB" dirty="0" smtClean="0"/>
              <a:t>  </a:t>
            </a:r>
            <a:endParaRPr lang="en-AU" dirty="0" smtClean="0"/>
          </a:p>
        </p:txBody>
      </p:sp>
      <p:sp>
        <p:nvSpPr>
          <p:cNvPr id="3" name="Title 2"/>
          <p:cNvSpPr>
            <a:spLocks noGrp="1"/>
          </p:cNvSpPr>
          <p:nvPr>
            <p:ph type="title"/>
          </p:nvPr>
        </p:nvSpPr>
        <p:spPr/>
        <p:txBody>
          <a:bodyPr/>
          <a:lstStyle/>
          <a:p>
            <a:r>
              <a:rPr lang="en-AU" smtClean="0"/>
              <a:t>WACE requirements</a:t>
            </a:r>
            <a:endParaRPr lang="en-AU" dirty="0"/>
          </a:p>
        </p:txBody>
      </p:sp>
    </p:spTree>
    <p:extLst>
      <p:ext uri="{BB962C8B-B14F-4D97-AF65-F5344CB8AC3E}">
        <p14:creationId xmlns:p14="http://schemas.microsoft.com/office/powerpoint/2010/main" val="20394862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Students must demonstrate minimum standards of literacy and numeracy by either:</a:t>
            </a:r>
          </a:p>
          <a:p>
            <a:r>
              <a:rPr lang="en-AU" dirty="0"/>
              <a:t>demonstrating the standard through the Online Literacy and Numeracy Assessment (OLNA</a:t>
            </a:r>
            <a:r>
              <a:rPr lang="en-AU" dirty="0" smtClean="0"/>
              <a:t>); or</a:t>
            </a:r>
            <a:endParaRPr lang="en-AU" dirty="0"/>
          </a:p>
          <a:p>
            <a:pPr lvl="0"/>
            <a:r>
              <a:rPr lang="en-AU" dirty="0"/>
              <a:t>p</a:t>
            </a:r>
            <a:r>
              <a:rPr lang="en-AU" dirty="0" smtClean="0"/>
              <a:t>re-qualifying for a particular component by achieving Band 8 or higher in reading, writing and numeracy in their Year 9 NAPLAN and being exempted from that component in the OLNA.</a:t>
            </a:r>
          </a:p>
        </p:txBody>
      </p:sp>
      <p:sp>
        <p:nvSpPr>
          <p:cNvPr id="3" name="Title 2"/>
          <p:cNvSpPr>
            <a:spLocks noGrp="1"/>
          </p:cNvSpPr>
          <p:nvPr>
            <p:ph type="title"/>
          </p:nvPr>
        </p:nvSpPr>
        <p:spPr/>
        <p:txBody>
          <a:bodyPr/>
          <a:lstStyle/>
          <a:p>
            <a:r>
              <a:rPr lang="en-AU" smtClean="0"/>
              <a:t>Literacy and numeracy standard requirement</a:t>
            </a:r>
            <a:endParaRPr lang="en-AU" dirty="0"/>
          </a:p>
        </p:txBody>
      </p:sp>
    </p:spTree>
    <p:extLst>
      <p:ext uri="{BB962C8B-B14F-4D97-AF65-F5344CB8AC3E}">
        <p14:creationId xmlns:p14="http://schemas.microsoft.com/office/powerpoint/2010/main" val="19477577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Students must complete a minimum of 20 units or the equivalent, including:</a:t>
            </a:r>
          </a:p>
          <a:p>
            <a:r>
              <a:rPr lang="en-AU" dirty="0" smtClean="0"/>
              <a:t>a minimum of ten Year 12 units or the equivalent</a:t>
            </a:r>
          </a:p>
          <a:p>
            <a:r>
              <a:rPr lang="en-AU" dirty="0" smtClean="0"/>
              <a:t>four units from an English course, post-Year 10, including at least one pair of Year 12 units from an English learning area course</a:t>
            </a:r>
          </a:p>
          <a:p>
            <a:r>
              <a:rPr lang="en-AU" dirty="0" smtClean="0"/>
              <a:t>one pair of Year 12 units from List A </a:t>
            </a:r>
          </a:p>
          <a:p>
            <a:r>
              <a:rPr lang="en-AU" dirty="0" smtClean="0"/>
              <a:t>one pair of Year 12 units from List B.</a:t>
            </a:r>
            <a:r>
              <a:rPr lang="en-GB" dirty="0" smtClean="0"/>
              <a:t> </a:t>
            </a:r>
          </a:p>
          <a:p>
            <a:pPr marL="0" indent="0">
              <a:buNone/>
            </a:pPr>
            <a:endParaRPr lang="en-AU" dirty="0"/>
          </a:p>
        </p:txBody>
      </p:sp>
      <p:sp>
        <p:nvSpPr>
          <p:cNvPr id="3" name="Title 2"/>
          <p:cNvSpPr>
            <a:spLocks noGrp="1"/>
          </p:cNvSpPr>
          <p:nvPr>
            <p:ph type="title"/>
          </p:nvPr>
        </p:nvSpPr>
        <p:spPr/>
        <p:txBody>
          <a:bodyPr/>
          <a:lstStyle/>
          <a:p>
            <a:r>
              <a:rPr lang="en-US" smtClean="0"/>
              <a:t>Breadth and depth </a:t>
            </a:r>
            <a:r>
              <a:rPr lang="en-AU" smtClean="0"/>
              <a:t>requirement</a:t>
            </a:r>
            <a:endParaRPr lang="en-AU" dirty="0"/>
          </a:p>
        </p:txBody>
      </p:sp>
    </p:spTree>
    <p:extLst>
      <p:ext uri="{BB962C8B-B14F-4D97-AF65-F5344CB8AC3E}">
        <p14:creationId xmlns:p14="http://schemas.microsoft.com/office/powerpoint/2010/main" val="23767669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Students must achieve 14 C grades or higher (or equivalents) in Year 11 and Year 12 units, including at least six C grades (or equivalents) in Year 12 units.</a:t>
            </a:r>
          </a:p>
          <a:p>
            <a:endParaRPr lang="en-AU" dirty="0"/>
          </a:p>
        </p:txBody>
      </p:sp>
      <p:sp>
        <p:nvSpPr>
          <p:cNvPr id="3" name="Title 2"/>
          <p:cNvSpPr>
            <a:spLocks noGrp="1"/>
          </p:cNvSpPr>
          <p:nvPr>
            <p:ph type="title"/>
          </p:nvPr>
        </p:nvSpPr>
        <p:spPr/>
        <p:txBody>
          <a:bodyPr/>
          <a:lstStyle/>
          <a:p>
            <a:r>
              <a:rPr lang="en-US" smtClean="0"/>
              <a:t>Achievement standard </a:t>
            </a:r>
            <a:r>
              <a:rPr lang="en-AU" smtClean="0"/>
              <a:t>requirement</a:t>
            </a:r>
            <a:endParaRPr lang="en-AU" dirty="0"/>
          </a:p>
        </p:txBody>
      </p:sp>
    </p:spTree>
    <p:extLst>
      <p:ext uri="{BB962C8B-B14F-4D97-AF65-F5344CB8AC3E}">
        <p14:creationId xmlns:p14="http://schemas.microsoft.com/office/powerpoint/2010/main" val="12661450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AU" dirty="0" smtClean="0"/>
              <a:t>Students are offered three study options which they can mix and match:</a:t>
            </a:r>
          </a:p>
          <a:p>
            <a:r>
              <a:rPr lang="en-AU" dirty="0" smtClean="0"/>
              <a:t>WACE courses (four course types – ATAR, General, Foundation and VET industry specific)</a:t>
            </a:r>
          </a:p>
          <a:p>
            <a:r>
              <a:rPr lang="en-AU" dirty="0" smtClean="0"/>
              <a:t>VET programs</a:t>
            </a:r>
          </a:p>
          <a:p>
            <a:r>
              <a:rPr lang="en-AU" dirty="0" smtClean="0"/>
              <a:t>endorsed programs.</a:t>
            </a:r>
            <a:endParaRPr lang="en-AU" dirty="0"/>
          </a:p>
        </p:txBody>
      </p:sp>
      <p:sp>
        <p:nvSpPr>
          <p:cNvPr id="3" name="Title 2"/>
          <p:cNvSpPr>
            <a:spLocks noGrp="1"/>
          </p:cNvSpPr>
          <p:nvPr>
            <p:ph type="title"/>
          </p:nvPr>
        </p:nvSpPr>
        <p:spPr/>
        <p:txBody>
          <a:bodyPr/>
          <a:lstStyle/>
          <a:p>
            <a:r>
              <a:rPr lang="en-AU" smtClean="0"/>
              <a:t>Study options</a:t>
            </a:r>
            <a:endParaRPr lang="en-AU" dirty="0"/>
          </a:p>
        </p:txBody>
      </p:sp>
    </p:spTree>
    <p:extLst>
      <p:ext uri="{BB962C8B-B14F-4D97-AF65-F5344CB8AC3E}">
        <p14:creationId xmlns:p14="http://schemas.microsoft.com/office/powerpoint/2010/main" val="23678574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09056" y="1290375"/>
            <a:ext cx="5725888" cy="3571948"/>
          </a:xfrm>
        </p:spPr>
      </p:pic>
      <p:sp>
        <p:nvSpPr>
          <p:cNvPr id="3" name="Title 2"/>
          <p:cNvSpPr>
            <a:spLocks noGrp="1"/>
          </p:cNvSpPr>
          <p:nvPr>
            <p:ph type="title"/>
          </p:nvPr>
        </p:nvSpPr>
        <p:spPr/>
        <p:txBody>
          <a:bodyPr/>
          <a:lstStyle/>
          <a:p>
            <a:r>
              <a:rPr lang="en-AU" dirty="0" smtClean="0"/>
              <a:t>Sample study programs – ATAR</a:t>
            </a:r>
            <a:endParaRPr lang="en-AU" dirty="0"/>
          </a:p>
        </p:txBody>
      </p:sp>
    </p:spTree>
    <p:extLst>
      <p:ext uri="{BB962C8B-B14F-4D97-AF65-F5344CB8AC3E}">
        <p14:creationId xmlns:p14="http://schemas.microsoft.com/office/powerpoint/2010/main" val="4271854069"/>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Custom 2">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682</TotalTime>
  <Words>3565</Words>
  <Application>Microsoft Office PowerPoint</Application>
  <PresentationFormat>On-screen Show (16:9)</PresentationFormat>
  <Paragraphs>337</Paragraphs>
  <Slides>39</Slides>
  <Notes>39</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Calibri Light</vt:lpstr>
      <vt:lpstr>Consolas</vt:lpstr>
      <vt:lpstr>Arial</vt:lpstr>
      <vt:lpstr>Calibri</vt:lpstr>
      <vt:lpstr>Titillium Web</vt:lpstr>
      <vt:lpstr>Wingdings</vt:lpstr>
      <vt:lpstr>Custom Design</vt:lpstr>
      <vt:lpstr>Year 12 in 2021</vt:lpstr>
      <vt:lpstr>The WASSA – All students</vt:lpstr>
      <vt:lpstr>The WACE</vt:lpstr>
      <vt:lpstr>WACE requirements</vt:lpstr>
      <vt:lpstr>Literacy and numeracy standard requirement</vt:lpstr>
      <vt:lpstr>Breadth and depth requirement</vt:lpstr>
      <vt:lpstr>Achievement standard requirement</vt:lpstr>
      <vt:lpstr>Study options</vt:lpstr>
      <vt:lpstr>Sample study programs – ATAR</vt:lpstr>
      <vt:lpstr>Sample study programs – General</vt:lpstr>
      <vt:lpstr>Sample study programs – Training</vt:lpstr>
      <vt:lpstr>Australian Tertiary Admission Rank (ATAR) courses</vt:lpstr>
      <vt:lpstr>Completing ATAR courses</vt:lpstr>
      <vt:lpstr>General courses</vt:lpstr>
      <vt:lpstr>Foundation courses</vt:lpstr>
      <vt:lpstr>VET industry specific courses</vt:lpstr>
      <vt:lpstr>Preliminary courses</vt:lpstr>
      <vt:lpstr>Vocational Education and Training (VET)</vt:lpstr>
      <vt:lpstr>VET contribution to the WACE</vt:lpstr>
      <vt:lpstr>VET and the WACE</vt:lpstr>
      <vt:lpstr>Endorsed programs </vt:lpstr>
      <vt:lpstr>Endorsed programs and the WACE</vt:lpstr>
      <vt:lpstr>Categories of endorsed programs</vt:lpstr>
      <vt:lpstr>Changing courses in Years 11 and 12</vt:lpstr>
      <vt:lpstr>Changing courses and withdrawing from courses</vt:lpstr>
      <vt:lpstr>PowerPoint Presentation</vt:lpstr>
      <vt:lpstr>Literacy and numeracy standards</vt:lpstr>
      <vt:lpstr>OLNA disability adjustments</vt:lpstr>
      <vt:lpstr>OLNA — Typical adjustments</vt:lpstr>
      <vt:lpstr>Support — Literacy and numeracy standard</vt:lpstr>
      <vt:lpstr>The courses our school is offering</vt:lpstr>
      <vt:lpstr>The programs our school is offering</vt:lpstr>
      <vt:lpstr>WACE Checker</vt:lpstr>
      <vt:lpstr>WACE Checker – Start Screen</vt:lpstr>
      <vt:lpstr>WACE Checker – Summary</vt:lpstr>
      <vt:lpstr>For students</vt:lpstr>
      <vt:lpstr>Websites for students and parents</vt:lpstr>
      <vt:lpstr>Links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Belinda Calvert</dc:creator>
  <cp:lastModifiedBy>Urvashi Luximon</cp:lastModifiedBy>
  <cp:revision>73</cp:revision>
  <cp:lastPrinted>2019-04-29T08:45:23Z</cp:lastPrinted>
  <dcterms:modified xsi:type="dcterms:W3CDTF">2019-08-15T07:04:27Z</dcterms:modified>
</cp:coreProperties>
</file>