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5" r:id="rId4"/>
    <p:sldId id="266" r:id="rId5"/>
    <p:sldId id="260" r:id="rId6"/>
    <p:sldId id="268" r:id="rId7"/>
    <p:sldId id="267" r:id="rId8"/>
    <p:sldId id="269" r:id="rId9"/>
    <p:sldId id="264" r:id="rId10"/>
    <p:sldId id="261" r:id="rId11"/>
    <p:sldId id="262" r:id="rId12"/>
    <p:sldId id="263" r:id="rId13"/>
    <p:sldId id="270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C8A"/>
    <a:srgbClr val="008080"/>
    <a:srgbClr val="000000"/>
    <a:srgbClr val="00A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7" autoAdjust="0"/>
    <p:restoredTop sz="80679" autoAdjust="0"/>
  </p:normalViewPr>
  <p:slideViewPr>
    <p:cSldViewPr>
      <p:cViewPr>
        <p:scale>
          <a:sx n="66" d="100"/>
          <a:sy n="66" d="100"/>
        </p:scale>
        <p:origin x="-1824" y="-62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>
        <p:scale>
          <a:sx n="200" d="100"/>
          <a:sy n="200" d="100"/>
        </p:scale>
        <p:origin x="90" y="4536"/>
      </p:cViewPr>
      <p:guideLst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7C2BB351-4CAE-4DA4-B844-62483EE55FBB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1F14AB08-9F1E-4997-ABD5-64D33AD667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3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B70DFD44-E2AF-4CC2-9586-BA33A3F4E5B4}" type="datetimeFigureOut">
              <a:rPr lang="en-AU" smtClean="0"/>
              <a:t>10/10/2014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3" rIns="92428" bIns="46213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2428" tIns="46213" rIns="92428" bIns="462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653D7307-CCBE-47CE-8C20-649F5569D8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081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94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spcAft>
                <a:spcPts val="600"/>
              </a:spcAft>
              <a:buFont typeface="Arial" pitchFamily="34" charset="0"/>
              <a:buChar char="•"/>
            </a:pPr>
            <a:endParaRPr lang="en-AU" dirty="0" smtClean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191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970" y="1642650"/>
            <a:ext cx="8642350" cy="1470025"/>
          </a:xfrm>
        </p:spPr>
        <p:txBody>
          <a:bodyPr/>
          <a:lstStyle>
            <a:lvl1pPr algn="ctr">
              <a:defRPr sz="4000" b="1">
                <a:solidFill>
                  <a:srgbClr val="4D2C8A"/>
                </a:solidFill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sp>
        <p:nvSpPr>
          <p:cNvPr id="538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0215" y="3435890"/>
            <a:ext cx="8408266" cy="914400"/>
          </a:xfrm>
        </p:spPr>
        <p:txBody>
          <a:bodyPr/>
          <a:lstStyle>
            <a:lvl1pPr marL="0" indent="0" algn="ctr">
              <a:buFontTx/>
              <a:buNone/>
              <a:defRPr lang="en-AU" sz="3200" smtClean="0">
                <a:solidFill>
                  <a:srgbClr val="4D2C8A"/>
                </a:solidFill>
                <a:effectLst/>
              </a:defRPr>
            </a:lvl1pPr>
          </a:lstStyle>
          <a:p>
            <a:pPr lvl="0"/>
            <a:r>
              <a:rPr lang="en-AU" noProof="0" dirty="0" smtClean="0"/>
              <a:t>Click to edit Master subtitle style</a:t>
            </a:r>
          </a:p>
          <a:p>
            <a:endParaRPr lang="en-AU" sz="1000" kern="140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en-AU" sz="1000" kern="1400" dirty="0" smtClean="0">
                <a:solidFill>
                  <a:srgbClr val="000000"/>
                </a:solidFill>
                <a:effectLst/>
                <a:latin typeface="Calibri"/>
              </a:rPr>
              <a:t> </a:t>
            </a:r>
          </a:p>
          <a:p>
            <a:pPr lvl="0"/>
            <a:endParaRPr lang="en-AU" noProof="0" dirty="0" smtClean="0"/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4677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7696200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2013/50992v2 		  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2012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2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3508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138" y="1628775"/>
            <a:ext cx="4189412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628775"/>
            <a:ext cx="4189413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8138" y="4008438"/>
            <a:ext cx="4189412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4008438"/>
            <a:ext cx="4189413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678" y="1828800"/>
            <a:ext cx="8588376" cy="4408488"/>
          </a:xfrm>
        </p:spPr>
        <p:txBody>
          <a:bodyPr/>
          <a:lstStyle/>
          <a:p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363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43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24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136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81200"/>
            <a:ext cx="4189412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981200"/>
            <a:ext cx="4189413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94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44" y="1794442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71" y="2700128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5452" y="2710067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6"/>
          </p:nvPr>
        </p:nvSpPr>
        <p:spPr>
          <a:xfrm>
            <a:off x="4569300" y="1803149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25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28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88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930" y="1905000"/>
            <a:ext cx="3127583" cy="42211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65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844550"/>
            <a:ext cx="855027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138" y="1628775"/>
            <a:ext cx="85312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4D2C8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7026261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970" y="2438400"/>
            <a:ext cx="8642350" cy="1470025"/>
          </a:xfrm>
        </p:spPr>
        <p:txBody>
          <a:bodyPr/>
          <a:lstStyle/>
          <a:p>
            <a:r>
              <a:rPr lang="en-AU" dirty="0" smtClean="0"/>
              <a:t>Career and Enterprise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3200" dirty="0" smtClean="0"/>
              <a:t>Webinar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8991600" cy="278674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2014/#####			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2014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have examinations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/>
            <a:r>
              <a:rPr lang="en-AU" dirty="0"/>
              <a:t>Additional </a:t>
            </a:r>
            <a:r>
              <a:rPr lang="en-AU" dirty="0" smtClean="0"/>
              <a:t>information has been removed.</a:t>
            </a:r>
          </a:p>
          <a:p>
            <a:pPr lvl="0"/>
            <a:r>
              <a:rPr lang="en-AU" dirty="0" smtClean="0"/>
              <a:t>Previewed </a:t>
            </a:r>
            <a:r>
              <a:rPr lang="en-AU" dirty="0"/>
              <a:t>sources will no longer be used as part of question </a:t>
            </a:r>
            <a:r>
              <a:rPr lang="en-AU" dirty="0" smtClean="0"/>
              <a:t>construction.</a:t>
            </a:r>
            <a:endParaRPr lang="en-AU" dirty="0"/>
          </a:p>
          <a:p>
            <a:pPr lvl="0"/>
            <a:r>
              <a:rPr lang="en-AU" dirty="0"/>
              <a:t>The Extended answer section will require the answering of two questions from a choice of three, with no compulsory </a:t>
            </a:r>
            <a:r>
              <a:rPr lang="en-AU" dirty="0" smtClean="0"/>
              <a:t>question.</a:t>
            </a:r>
            <a:endParaRPr lang="en-AU" dirty="0"/>
          </a:p>
          <a:p>
            <a:r>
              <a:rPr lang="en-AU" dirty="0"/>
              <a:t>Minor changes have been made to the wording of the </a:t>
            </a:r>
            <a:r>
              <a:rPr lang="en-AU" dirty="0" smtClean="0"/>
              <a:t>supporting </a:t>
            </a:r>
            <a:r>
              <a:rPr lang="en-AU" dirty="0"/>
              <a:t>information to provide greater </a:t>
            </a:r>
            <a:r>
              <a:rPr lang="en-AU" dirty="0" smtClean="0"/>
              <a:t>clarity.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3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1225550"/>
          </a:xfrm>
        </p:spPr>
        <p:txBody>
          <a:bodyPr/>
          <a:lstStyle/>
          <a:p>
            <a:r>
              <a:rPr lang="en-AU" dirty="0" smtClean="0"/>
              <a:t>SCSA support materials available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/>
              <a:t>Syllabus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Sample course outlines for each unit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Sample assessment outline for the year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Sample tasks and marking keys – one for each assessment type for each pair of units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Sample EST (General and Foundation)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1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smtClean="0"/>
              <a:t>Other support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Career Education Association of WA – </a:t>
            </a:r>
            <a:r>
              <a:rPr lang="en-AU" dirty="0" smtClean="0">
                <a:ea typeface="Calibri"/>
                <a:cs typeface="Times New Roman"/>
              </a:rPr>
              <a:t> </a:t>
            </a:r>
            <a:r>
              <a:rPr lang="en-AU" dirty="0" smtClean="0">
                <a:ea typeface="Calibri"/>
                <a:cs typeface="Times New Roman"/>
              </a:rPr>
              <a:t>providing professional learning opportunities as the need arises in 2014. </a:t>
            </a:r>
          </a:p>
          <a:p>
            <a:pPr marL="0" lvl="0" indent="0">
              <a:spcAft>
                <a:spcPts val="600"/>
              </a:spcAft>
              <a:buNone/>
              <a:tabLst>
                <a:tab pos="363538" algn="l"/>
              </a:tabLst>
            </a:pPr>
            <a:r>
              <a:rPr lang="en-AU" dirty="0" smtClean="0">
                <a:ea typeface="Calibri"/>
                <a:cs typeface="Times New Roman"/>
              </a:rPr>
              <a:t>	</a:t>
            </a:r>
            <a:r>
              <a:rPr lang="en-AU" dirty="0" smtClean="0">
                <a:ea typeface="Calibri"/>
                <a:cs typeface="Times New Roman"/>
              </a:rPr>
              <a:t>C</a:t>
            </a:r>
            <a:r>
              <a:rPr lang="en-AU" dirty="0" smtClean="0">
                <a:ea typeface="Calibri"/>
                <a:cs typeface="Times New Roman"/>
              </a:rPr>
              <a:t>ontact</a:t>
            </a:r>
            <a:r>
              <a:rPr lang="en-AU" dirty="0" smtClean="0">
                <a:ea typeface="Calibri"/>
                <a:cs typeface="Times New Roman"/>
              </a:rPr>
              <a:t>:</a:t>
            </a:r>
            <a:r>
              <a:rPr lang="en-AU" dirty="0">
                <a:ea typeface="Calibri"/>
                <a:cs typeface="Times New Roman"/>
              </a:rPr>
              <a:t>	</a:t>
            </a:r>
            <a:r>
              <a:rPr lang="en-AU" u="sng" dirty="0" smtClean="0">
                <a:solidFill>
                  <a:srgbClr val="0070C0"/>
                </a:solidFill>
              </a:rPr>
              <a:t>info@ceawa.org.au</a:t>
            </a:r>
            <a:endParaRPr lang="en-AU" u="sng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r>
              <a:rPr lang="en-AU" dirty="0" smtClean="0"/>
              <a:t>A separate webinar for Foundation courses.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51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 algn="ctr">
              <a:spcAft>
                <a:spcPts val="600"/>
              </a:spcAft>
              <a:buNone/>
            </a:pPr>
            <a:endParaRPr lang="en-AU" dirty="0" smtClean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r>
              <a:rPr lang="en-AU" dirty="0" smtClean="0">
                <a:ea typeface="Calibri"/>
                <a:cs typeface="Times New Roman"/>
              </a:rPr>
              <a:t>For general </a:t>
            </a:r>
            <a:r>
              <a:rPr lang="en-AU" dirty="0">
                <a:ea typeface="Calibri"/>
                <a:cs typeface="Times New Roman"/>
              </a:rPr>
              <a:t>e</a:t>
            </a:r>
            <a:r>
              <a:rPr lang="en-AU" dirty="0" smtClean="0">
                <a:ea typeface="Calibri"/>
                <a:cs typeface="Times New Roman"/>
              </a:rPr>
              <a:t>nquiries: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AU" dirty="0" smtClean="0">
                <a:ea typeface="Calibri"/>
                <a:cs typeface="Times New Roman"/>
              </a:rPr>
              <a:t>	info@scsa.wa.edu.au</a:t>
            </a:r>
          </a:p>
          <a:p>
            <a:pPr lvl="0">
              <a:spcAft>
                <a:spcPts val="600"/>
              </a:spcAft>
            </a:pPr>
            <a:r>
              <a:rPr lang="en-AU" dirty="0" smtClean="0"/>
              <a:t>For specific Career and Enterprise enquiries: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AU" dirty="0"/>
              <a:t>	</a:t>
            </a:r>
            <a:r>
              <a:rPr lang="en-AU" dirty="0" smtClean="0"/>
              <a:t>Charmaine Ford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AU" dirty="0"/>
              <a:t>	</a:t>
            </a:r>
            <a:r>
              <a:rPr lang="en-AU" dirty="0" smtClean="0"/>
              <a:t>Phone: 9273 6306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AU" dirty="0"/>
              <a:t>	</a:t>
            </a:r>
            <a:r>
              <a:rPr lang="en-AU" dirty="0" smtClean="0"/>
              <a:t>Email: Charmaine.Ford@scsa.wa.edu.au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A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172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692150"/>
          </a:xfrm>
        </p:spPr>
        <p:txBody>
          <a:bodyPr/>
          <a:lstStyle/>
          <a:p>
            <a:r>
              <a:rPr lang="en-AU" sz="3200" dirty="0" smtClean="0"/>
              <a:t>How has the content changed?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1225" cy="4648199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sz="2200" dirty="0" smtClean="0">
                <a:ea typeface="Calibri"/>
                <a:cs typeface="Times New Roman"/>
              </a:rPr>
              <a:t>ATAR course		Year 11 and Year 12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AU" sz="1900" kern="1200" dirty="0"/>
              <a:t>The Rationale has </a:t>
            </a:r>
            <a:r>
              <a:rPr lang="en-AU" sz="1900" kern="1200" dirty="0" smtClean="0"/>
              <a:t>been revised.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AU" sz="1900" kern="1200" dirty="0" smtClean="0"/>
              <a:t>The </a:t>
            </a:r>
            <a:r>
              <a:rPr lang="en-AU" sz="1900" kern="1200" dirty="0"/>
              <a:t>Content organisers </a:t>
            </a:r>
            <a:r>
              <a:rPr lang="en-AU" sz="1900" kern="1200" dirty="0" smtClean="0"/>
              <a:t>have been changed.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AU" sz="1900" kern="1200" dirty="0" smtClean="0"/>
              <a:t>Content </a:t>
            </a:r>
            <a:r>
              <a:rPr lang="en-AU" sz="1900" kern="1200" dirty="0"/>
              <a:t>has been elaborated </a:t>
            </a:r>
            <a:r>
              <a:rPr lang="en-AU" sz="1900" kern="1200" dirty="0" smtClean="0"/>
              <a:t>and updated.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AU" sz="1900" kern="1200" dirty="0" smtClean="0"/>
              <a:t>Direct </a:t>
            </a:r>
            <a:r>
              <a:rPr lang="en-AU" sz="1900" kern="1200" dirty="0"/>
              <a:t>reference to the Australian Blueprint for Career Development and the Australian Employability Skills Framework have been removed from the </a:t>
            </a:r>
            <a:r>
              <a:rPr lang="en-AU" sz="1900" kern="1200" dirty="0" smtClean="0"/>
              <a:t>syllabus.</a:t>
            </a:r>
            <a:endParaRPr lang="en-AU" sz="19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AU" sz="1900" kern="1200" dirty="0"/>
              <a:t>Content dot points have been revised to provide:</a:t>
            </a:r>
            <a:endParaRPr lang="en-AU" sz="1900" dirty="0"/>
          </a:p>
          <a:p>
            <a:pPr marL="706438" lvl="0">
              <a:buFont typeface="Wingdings" pitchFamily="2" charset="2"/>
              <a:buChar char="§"/>
            </a:pPr>
            <a:r>
              <a:rPr lang="en-AU" sz="1900" kern="1200" dirty="0"/>
              <a:t>improved sequencing </a:t>
            </a:r>
          </a:p>
          <a:p>
            <a:pPr marL="706438" lvl="0">
              <a:buFont typeface="Wingdings" pitchFamily="2" charset="2"/>
              <a:buChar char="§"/>
            </a:pPr>
            <a:r>
              <a:rPr lang="en-AU" sz="1900" kern="1200" dirty="0"/>
              <a:t>clearer statements of content expectation and depth of treatment</a:t>
            </a:r>
          </a:p>
          <a:p>
            <a:pPr marL="706438" lvl="0">
              <a:buFont typeface="Wingdings" pitchFamily="2" charset="2"/>
              <a:buChar char="§"/>
            </a:pPr>
            <a:r>
              <a:rPr lang="en-AU" sz="1900" kern="1200" dirty="0"/>
              <a:t>an increased emphasis of a more practical </a:t>
            </a:r>
            <a:r>
              <a:rPr lang="en-AU" sz="1900" kern="1200" dirty="0" smtClean="0"/>
              <a:t>approach.</a:t>
            </a:r>
            <a:endParaRPr lang="en-AU" sz="1900" kern="12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AU" sz="1900" kern="1200" dirty="0"/>
              <a:t>A Glossary has been added to each syllabus (specific to the pair of units</a:t>
            </a:r>
            <a:r>
              <a:rPr lang="en-AU" sz="1900" kern="1200" dirty="0" smtClean="0"/>
              <a:t>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1900" kern="1200" dirty="0"/>
              <a:t>The Grade descriptions for Year 11 and Year 12 are those from Stage 2 and 3 with minor revisions to the </a:t>
            </a:r>
            <a:r>
              <a:rPr lang="en-AU" sz="1900" kern="1200" dirty="0" smtClean="0"/>
              <a:t>wording.</a:t>
            </a:r>
            <a:endParaRPr lang="en-AU" sz="1900" kern="1200" dirty="0"/>
          </a:p>
          <a:p>
            <a:pPr marL="171450" lvl="0" indent="-171450">
              <a:buFont typeface="Arial" pitchFamily="34" charset="0"/>
              <a:buChar char="•"/>
            </a:pPr>
            <a:endParaRPr lang="en-AU" sz="2000" dirty="0"/>
          </a:p>
          <a:p>
            <a:pPr marL="0" lvl="0" indent="0">
              <a:spcAft>
                <a:spcPts val="600"/>
              </a:spcAft>
              <a:buNone/>
            </a:pPr>
            <a:endParaRPr lang="en-AU" dirty="0" smtClean="0">
              <a:ea typeface="Calibri"/>
              <a:cs typeface="Times New Roman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43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30212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dirty="0" smtClean="0">
                <a:cs typeface="Times New Roman"/>
              </a:rPr>
              <a:t>General course		</a:t>
            </a:r>
            <a:r>
              <a:rPr lang="en-AU" dirty="0">
                <a:cs typeface="Times New Roman"/>
              </a:rPr>
              <a:t>Y</a:t>
            </a:r>
            <a:r>
              <a:rPr lang="en-AU" dirty="0" smtClean="0">
                <a:ea typeface="Calibri"/>
                <a:cs typeface="Times New Roman"/>
              </a:rPr>
              <a:t>ear </a:t>
            </a:r>
            <a:r>
              <a:rPr lang="en-AU" dirty="0">
                <a:ea typeface="Calibri"/>
                <a:cs typeface="Times New Roman"/>
              </a:rPr>
              <a:t>11 and </a:t>
            </a:r>
            <a:r>
              <a:rPr lang="en-AU" dirty="0" smtClean="0">
                <a:ea typeface="Calibri"/>
                <a:cs typeface="Times New Roman"/>
              </a:rPr>
              <a:t>Year 12</a:t>
            </a:r>
            <a:endParaRPr lang="en-AU" dirty="0" smtClean="0">
              <a:cs typeface="Times New Roman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AU" sz="2000" kern="1200" dirty="0"/>
              <a:t>Same as </a:t>
            </a:r>
            <a:r>
              <a:rPr lang="en-AU" sz="2000" kern="1200" dirty="0" smtClean="0"/>
              <a:t>ATAR.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kern="1200" dirty="0" smtClean="0"/>
              <a:t>An increased emphasis of a more practical approach.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kern="1200" dirty="0" smtClean="0"/>
              <a:t>Increased relevancy to the ability level of the cohort.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kern="1200" dirty="0"/>
              <a:t>The Grade descriptions for Year 11 and Year 12 are those from Stage 1 and 2 with minor revisions to the </a:t>
            </a:r>
            <a:r>
              <a:rPr lang="en-AU" sz="2000" kern="1200" dirty="0" smtClean="0"/>
              <a:t>wording.</a:t>
            </a:r>
            <a:endParaRPr lang="en-AU" sz="2000" kern="1200" dirty="0"/>
          </a:p>
          <a:p>
            <a:pPr marL="171450" indent="-171450">
              <a:buFont typeface="Arial" pitchFamily="34" charset="0"/>
              <a:buChar char="•"/>
            </a:pPr>
            <a:endParaRPr lang="en-AU" sz="2000" kern="1200" dirty="0"/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83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3021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>
                <a:cs typeface="Times New Roman"/>
              </a:rPr>
              <a:t>Foundation course	Year 11 and Year 12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200" kern="1200" dirty="0" smtClean="0"/>
              <a:t>New course</a:t>
            </a:r>
            <a:endParaRPr lang="en-AU" sz="2200" kern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AU" sz="2200" kern="1200" dirty="0" smtClean="0"/>
              <a:t>Only students </a:t>
            </a:r>
            <a:r>
              <a:rPr lang="en-AU" sz="2200" kern="1200" dirty="0"/>
              <a:t>who do not meet the appropriate literacy and numeracy requirements of the </a:t>
            </a:r>
            <a:r>
              <a:rPr lang="en-AU" sz="2200" kern="1200" dirty="0" smtClean="0"/>
              <a:t>OLNA are able to enrol in this course. </a:t>
            </a:r>
            <a:endParaRPr lang="en-AU" sz="2200" kern="1200" dirty="0"/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83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buNone/>
            </a:pPr>
            <a:r>
              <a:rPr lang="en-AU" dirty="0" smtClean="0"/>
              <a:t>ATAR course Year 11 and 12</a:t>
            </a:r>
          </a:p>
          <a:p>
            <a:pPr lvl="0"/>
            <a:r>
              <a:rPr lang="en-AU" sz="2200" kern="1200" dirty="0"/>
              <a:t>The assessment types are:</a:t>
            </a:r>
          </a:p>
          <a:p>
            <a:pPr marL="900113" lvl="0" indent="-450850">
              <a:buFont typeface="Wingdings" pitchFamily="2" charset="2"/>
              <a:buChar char="§"/>
            </a:pPr>
            <a:r>
              <a:rPr lang="en-AU" sz="2200" kern="1200" dirty="0" smtClean="0"/>
              <a:t>Production/performance </a:t>
            </a:r>
            <a:r>
              <a:rPr lang="en-AU" sz="2200" kern="1200" dirty="0"/>
              <a:t>(previously Production)</a:t>
            </a:r>
          </a:p>
          <a:p>
            <a:pPr marL="900113" lvl="0" indent="-450850">
              <a:buFont typeface="Wingdings" pitchFamily="2" charset="2"/>
              <a:buChar char="§"/>
            </a:pPr>
            <a:r>
              <a:rPr lang="en-AU" sz="2200" kern="1200" dirty="0"/>
              <a:t>Individual pathway plan/career portfolio (previously included in Production)</a:t>
            </a:r>
          </a:p>
          <a:p>
            <a:pPr marL="900113" indent="-450850">
              <a:buFont typeface="Wingdings" pitchFamily="2" charset="2"/>
              <a:buChar char="§"/>
            </a:pPr>
            <a:r>
              <a:rPr lang="en-AU" sz="2200" kern="1200" dirty="0" smtClean="0"/>
              <a:t>Investigation, Response and Examination </a:t>
            </a:r>
            <a:r>
              <a:rPr lang="en-AU" sz="2200" kern="1200" dirty="0"/>
              <a:t>(no change</a:t>
            </a:r>
            <a:r>
              <a:rPr lang="en-AU" sz="2200" kern="1200" dirty="0" smtClean="0"/>
              <a:t>).</a:t>
            </a:r>
          </a:p>
          <a:p>
            <a:pPr marL="449263" indent="0">
              <a:buNone/>
            </a:pPr>
            <a:endParaRPr lang="en-AU" sz="2200" kern="1200" dirty="0"/>
          </a:p>
          <a:p>
            <a:pPr lvl="0"/>
            <a:r>
              <a:rPr lang="en-AU" sz="2200" kern="1200" dirty="0"/>
              <a:t>The descriptions of each assessment type have been revised to:</a:t>
            </a:r>
          </a:p>
          <a:p>
            <a:pPr marL="900113" indent="-450850">
              <a:buFont typeface="Wingdings" pitchFamily="2" charset="2"/>
              <a:buChar char="§"/>
            </a:pPr>
            <a:r>
              <a:rPr lang="en-AU" sz="2200" kern="1200" dirty="0"/>
              <a:t>reflect the changes to the assessment types</a:t>
            </a:r>
          </a:p>
          <a:p>
            <a:pPr marL="900113" indent="-450850">
              <a:buFont typeface="Wingdings" pitchFamily="2" charset="2"/>
              <a:buChar char="§"/>
            </a:pPr>
            <a:r>
              <a:rPr lang="en-AU" sz="2200" kern="1200" dirty="0"/>
              <a:t>improve the readability and clarity</a:t>
            </a:r>
          </a:p>
          <a:p>
            <a:pPr marL="900113" indent="-450850">
              <a:buFont typeface="Wingdings" pitchFamily="2" charset="2"/>
              <a:buChar char="§"/>
            </a:pPr>
            <a:r>
              <a:rPr lang="en-AU" sz="2200" kern="1200" dirty="0"/>
              <a:t>align more closely to syllabus content.</a:t>
            </a:r>
            <a:endParaRPr lang="en-AU" sz="2200" dirty="0"/>
          </a:p>
          <a:p>
            <a:pPr marL="0" lvl="0" indent="0">
              <a:buNone/>
            </a:pPr>
            <a:endParaRPr lang="en-AU" dirty="0" smtClean="0"/>
          </a:p>
          <a:p>
            <a:pPr marL="0" lv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70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buNone/>
            </a:pPr>
            <a:r>
              <a:rPr lang="en-AU" dirty="0" smtClean="0"/>
              <a:t>ATAR course Year 11 and 12 </a:t>
            </a:r>
          </a:p>
          <a:p>
            <a:pPr marL="0" lvl="0" indent="0">
              <a:buNone/>
            </a:pPr>
            <a:r>
              <a:rPr lang="en-AU" dirty="0" smtClean="0"/>
              <a:t>Assessment type weightings:</a:t>
            </a:r>
          </a:p>
          <a:p>
            <a:pPr marL="0" lvl="0" indent="0">
              <a:buNone/>
            </a:pPr>
            <a:endParaRPr lang="en-AU" dirty="0" smtClean="0"/>
          </a:p>
          <a:p>
            <a:pPr marL="0" lv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114687"/>
              </p:ext>
            </p:extLst>
          </p:nvPr>
        </p:nvGraphicFramePr>
        <p:xfrm>
          <a:off x="533400" y="2971800"/>
          <a:ext cx="7924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11"/>
                <a:gridCol w="6490789"/>
              </a:tblGrid>
              <a:tr h="1600200">
                <a:tc>
                  <a:txBody>
                    <a:bodyPr/>
                    <a:lstStyle/>
                    <a:p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Year 11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– 20%</a:t>
                      </a:r>
                    </a:p>
                    <a:p>
                      <a:pPr lvl="0"/>
                      <a:r>
                        <a:rPr lang="en-A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Production/performance - 10% </a:t>
                      </a:r>
                    </a:p>
                    <a:p>
                      <a:pPr lvl="0"/>
                      <a:r>
                        <a:rPr lang="en-A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pathway plan/career portfolio - 10% </a:t>
                      </a:r>
                    </a:p>
                    <a:p>
                      <a:pPr lvl="0"/>
                      <a:r>
                        <a:rPr lang="en-A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 - 30% </a:t>
                      </a:r>
                    </a:p>
                    <a:p>
                      <a:pPr lvl="0"/>
                      <a:r>
                        <a:rPr lang="en-A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Examination - 30%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AU" dirty="0" smtClean="0"/>
                        <a:t>Year 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- 20%</a:t>
                      </a:r>
                    </a:p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Production/performance - 10% </a:t>
                      </a:r>
                    </a:p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pathway plan/career portfolio - 10% </a:t>
                      </a:r>
                    </a:p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 - 30% </a:t>
                      </a:r>
                    </a:p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Examination - 30%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3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1225" cy="4606925"/>
          </a:xfrm>
        </p:spPr>
        <p:txBody>
          <a:bodyPr/>
          <a:lstStyle/>
          <a:p>
            <a:pPr marL="0" lvl="0" indent="0">
              <a:buNone/>
            </a:pPr>
            <a:r>
              <a:rPr lang="en-AU" dirty="0" smtClean="0"/>
              <a:t>General course Year 11 and 12</a:t>
            </a:r>
          </a:p>
          <a:p>
            <a:pPr lvl="0"/>
            <a:r>
              <a:rPr lang="en-AU" sz="2200" kern="1200" dirty="0"/>
              <a:t>The assessment types are:</a:t>
            </a:r>
          </a:p>
          <a:p>
            <a:pPr marL="900113" lvl="0" indent="-450850">
              <a:buFont typeface="Wingdings" pitchFamily="2" charset="2"/>
              <a:buChar char="§"/>
            </a:pPr>
            <a:r>
              <a:rPr lang="en-AU" sz="2200" kern="1200" dirty="0" smtClean="0"/>
              <a:t>Production/performance </a:t>
            </a:r>
            <a:r>
              <a:rPr lang="en-AU" sz="2200" kern="1200" dirty="0"/>
              <a:t>(previously Production)</a:t>
            </a:r>
          </a:p>
          <a:p>
            <a:pPr marL="900113" lvl="0" indent="-450850">
              <a:buFont typeface="Wingdings" pitchFamily="2" charset="2"/>
              <a:buChar char="§"/>
            </a:pPr>
            <a:r>
              <a:rPr lang="en-AU" sz="2200" kern="1200" dirty="0"/>
              <a:t>Individual pathway plan/career portfolio (previously included in Production)</a:t>
            </a:r>
          </a:p>
          <a:p>
            <a:pPr marL="900113" indent="-450850">
              <a:buFont typeface="Wingdings" pitchFamily="2" charset="2"/>
              <a:buChar char="§"/>
            </a:pPr>
            <a:r>
              <a:rPr lang="en-AU" sz="2200" kern="1200" dirty="0" smtClean="0"/>
              <a:t>Externally set task (has been added)</a:t>
            </a:r>
          </a:p>
          <a:p>
            <a:pPr marL="900113" indent="-450850">
              <a:buFont typeface="Wingdings" pitchFamily="2" charset="2"/>
              <a:buChar char="§"/>
            </a:pPr>
            <a:r>
              <a:rPr lang="en-AU" sz="2200" kern="1200" dirty="0" smtClean="0"/>
              <a:t>Investigation, Response and (</a:t>
            </a:r>
            <a:r>
              <a:rPr lang="en-AU" sz="2200" kern="1200" dirty="0"/>
              <a:t>no change</a:t>
            </a:r>
            <a:r>
              <a:rPr lang="en-AU" sz="2200" kern="1200" dirty="0" smtClean="0"/>
              <a:t>).</a:t>
            </a:r>
          </a:p>
          <a:p>
            <a:pPr lvl="0"/>
            <a:r>
              <a:rPr lang="en-AU" sz="2200" kern="1200" dirty="0" smtClean="0"/>
              <a:t>Examination </a:t>
            </a:r>
            <a:r>
              <a:rPr lang="en-AU" sz="2200" kern="1200" dirty="0"/>
              <a:t>has been removed as a separate assessment </a:t>
            </a:r>
            <a:r>
              <a:rPr lang="en-AU" sz="2200" kern="1200" dirty="0" smtClean="0"/>
              <a:t>type.</a:t>
            </a:r>
            <a:endParaRPr lang="en-AU" sz="2200" kern="1200" dirty="0"/>
          </a:p>
          <a:p>
            <a:r>
              <a:rPr lang="en-AU" sz="2200" kern="1200" dirty="0" smtClean="0"/>
              <a:t>The descriptions of each assessment type have been revised to:</a:t>
            </a:r>
          </a:p>
          <a:p>
            <a:pPr marL="900113" indent="-450850">
              <a:buFont typeface="Wingdings" pitchFamily="2" charset="2"/>
              <a:buChar char="§"/>
            </a:pPr>
            <a:r>
              <a:rPr lang="en-AU" sz="2200" kern="1200" dirty="0" smtClean="0"/>
              <a:t>include </a:t>
            </a:r>
            <a:r>
              <a:rPr lang="en-AU" sz="2200" kern="1200" dirty="0"/>
              <a:t>greater focus on the practical nature of the course.</a:t>
            </a:r>
          </a:p>
          <a:p>
            <a:pPr marL="0" lvl="0" indent="0">
              <a:buNone/>
            </a:pPr>
            <a:endParaRPr lang="en-AU" dirty="0" smtClean="0"/>
          </a:p>
          <a:p>
            <a:pPr marL="0" lv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30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1225" cy="4606925"/>
          </a:xfrm>
        </p:spPr>
        <p:txBody>
          <a:bodyPr/>
          <a:lstStyle/>
          <a:p>
            <a:pPr marL="0" lvl="0" indent="0">
              <a:buNone/>
            </a:pPr>
            <a:r>
              <a:rPr lang="en-AU" dirty="0" smtClean="0"/>
              <a:t>General course </a:t>
            </a:r>
            <a:r>
              <a:rPr lang="en-AU" dirty="0"/>
              <a:t>Year 11 and 12 </a:t>
            </a:r>
            <a:endParaRPr lang="en-AU" dirty="0" smtClean="0"/>
          </a:p>
          <a:p>
            <a:pPr marL="0" lvl="0" indent="0">
              <a:buNone/>
            </a:pPr>
            <a:r>
              <a:rPr lang="en-AU" dirty="0" smtClean="0"/>
              <a:t>Assessment </a:t>
            </a:r>
            <a:r>
              <a:rPr lang="en-AU" dirty="0"/>
              <a:t>type weightings</a:t>
            </a:r>
            <a:r>
              <a:rPr lang="en-AU" dirty="0" smtClean="0"/>
              <a:t>:</a:t>
            </a:r>
          </a:p>
          <a:p>
            <a:pPr marL="0" lvl="0" indent="0">
              <a:buNone/>
            </a:pPr>
            <a:endParaRPr lang="en-AU" dirty="0" smtClean="0"/>
          </a:p>
          <a:p>
            <a:pPr marL="0" lv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6382"/>
              </p:ext>
            </p:extLst>
          </p:nvPr>
        </p:nvGraphicFramePr>
        <p:xfrm>
          <a:off x="457200" y="2971800"/>
          <a:ext cx="8153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6629400"/>
              </a:tblGrid>
              <a:tr h="1340179">
                <a:tc>
                  <a:txBody>
                    <a:bodyPr/>
                    <a:lstStyle/>
                    <a:p>
                      <a:r>
                        <a:rPr lang="en-AU" b="0" dirty="0" smtClean="0">
                          <a:solidFill>
                            <a:schemeClr val="tx1"/>
                          </a:solidFill>
                        </a:rPr>
                        <a:t>Year 11</a:t>
                      </a:r>
                      <a:endParaRPr lang="en-A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– 30%</a:t>
                      </a:r>
                    </a:p>
                    <a:p>
                      <a:pPr lvl="0"/>
                      <a:r>
                        <a:rPr lang="en-A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Production/performance - 30% </a:t>
                      </a:r>
                    </a:p>
                    <a:p>
                      <a:pPr lvl="0"/>
                      <a:r>
                        <a:rPr lang="en-A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pathway plan/career portfolio - 20% </a:t>
                      </a:r>
                    </a:p>
                    <a:p>
                      <a:pPr lvl="0"/>
                      <a:r>
                        <a:rPr lang="en-A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 - 20% </a:t>
                      </a:r>
                    </a:p>
                    <a:p>
                      <a:endParaRPr lang="en-AU" dirty="0"/>
                    </a:p>
                  </a:txBody>
                  <a:tcPr/>
                </a:tc>
              </a:tr>
              <a:tr h="1637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Year 12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- 20%</a:t>
                      </a:r>
                    </a:p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Production/performance - 20% </a:t>
                      </a:r>
                    </a:p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pathway plan/career portfolio - 20% </a:t>
                      </a:r>
                    </a:p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 - 15% </a:t>
                      </a:r>
                    </a:p>
                    <a:p>
                      <a:pPr lvl="0"/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Externally set</a:t>
                      </a:r>
                      <a:r>
                        <a:rPr lang="en-A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task</a:t>
                      </a: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- 15%</a:t>
                      </a:r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1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role of the EST?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1225" cy="3657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AU" sz="2200" dirty="0"/>
              <a:t>an EST process will be introduced for all General and Foundation courses at Year 12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the EST will be:</a:t>
            </a:r>
          </a:p>
          <a:p>
            <a:pPr lvl="1" indent="-342900">
              <a:spcAft>
                <a:spcPts val="0"/>
              </a:spcAft>
              <a:buFont typeface="Wingdings" pitchFamily="2" charset="2"/>
              <a:buChar char="§"/>
            </a:pPr>
            <a:r>
              <a:rPr lang="en-AU" sz="2200" dirty="0">
                <a:cs typeface="Times New Roman"/>
              </a:rPr>
              <a:t>60 minutes in duration</a:t>
            </a:r>
          </a:p>
          <a:p>
            <a:pPr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2200" dirty="0">
                <a:cs typeface="Times New Roman"/>
              </a:rPr>
              <a:t>completed individually by students under test conditions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a sample EST is available on the website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the weighting is 15% of the school mark for the pair of units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included in the student assessment file for consensus moderation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on a rotation basis, schools will submit marks and a sample of student scripts to the Authority for validation of marks</a:t>
            </a:r>
          </a:p>
          <a:p>
            <a:pPr>
              <a:spcBef>
                <a:spcPts val="600"/>
              </a:spcBef>
            </a:pPr>
            <a:r>
              <a:rPr lang="en-AU" sz="2200" dirty="0"/>
              <a:t>the process will inform future school moderation visits</a:t>
            </a:r>
          </a:p>
        </p:txBody>
      </p:sp>
    </p:spTree>
    <p:extLst>
      <p:ext uri="{BB962C8B-B14F-4D97-AF65-F5344CB8AC3E}">
        <p14:creationId xmlns:p14="http://schemas.microsoft.com/office/powerpoint/2010/main" val="15792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9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007F90"/>
      </a:hlink>
      <a:folHlink>
        <a:srgbClr val="EAEAEA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007F9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C0C6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007F9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74878</TotalTime>
  <Words>546</Words>
  <Application>Microsoft Office PowerPoint</Application>
  <PresentationFormat>On-screen Show (4:3)</PresentationFormat>
  <Paragraphs>122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3_Default Design</vt:lpstr>
      <vt:lpstr>Career and Enterprise  Webinar  </vt:lpstr>
      <vt:lpstr>How has the content changed?</vt:lpstr>
      <vt:lpstr>How has the content changed?</vt:lpstr>
      <vt:lpstr>How has the content changed?</vt:lpstr>
      <vt:lpstr>How has assessment changed?</vt:lpstr>
      <vt:lpstr>How has assessment changed?</vt:lpstr>
      <vt:lpstr>How has assessment changed?</vt:lpstr>
      <vt:lpstr>How has assessment changed?</vt:lpstr>
      <vt:lpstr>What is the role of the EST?</vt:lpstr>
      <vt:lpstr>How have examinations changed?</vt:lpstr>
      <vt:lpstr>SCSA support materials available</vt:lpstr>
      <vt:lpstr>Other support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Endorsed Programs and the WACE</dc:title>
  <dc:creator>Allan Blagaich</dc:creator>
  <cp:lastModifiedBy>Graeme Quelch</cp:lastModifiedBy>
  <cp:revision>437</cp:revision>
  <cp:lastPrinted>2014-04-17T06:22:26Z</cp:lastPrinted>
  <dcterms:created xsi:type="dcterms:W3CDTF">2006-08-16T00:00:00Z</dcterms:created>
  <dcterms:modified xsi:type="dcterms:W3CDTF">2014-10-10T07:44:52Z</dcterms:modified>
</cp:coreProperties>
</file>