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59" r:id="rId4"/>
    <p:sldId id="265" r:id="rId5"/>
    <p:sldId id="260" r:id="rId6"/>
    <p:sldId id="266" r:id="rId7"/>
    <p:sldId id="267" r:id="rId8"/>
    <p:sldId id="268" r:id="rId9"/>
    <p:sldId id="264" r:id="rId10"/>
    <p:sldId id="261" r:id="rId11"/>
    <p:sldId id="262" r:id="rId12"/>
    <p:sldId id="263" r:id="rId13"/>
    <p:sldId id="26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A8"/>
    <a:srgbClr val="33CCCC"/>
    <a:srgbClr val="00B0F0"/>
    <a:srgbClr val="00CCFF"/>
    <a:srgbClr val="4D2C8A"/>
    <a:srgbClr val="0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79243" autoAdjust="0"/>
  </p:normalViewPr>
  <p:slideViewPr>
    <p:cSldViewPr>
      <p:cViewPr>
        <p:scale>
          <a:sx n="66" d="100"/>
          <a:sy n="66" d="100"/>
        </p:scale>
        <p:origin x="-1819" y="-58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3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>
        <p:scale>
          <a:sx n="200" d="100"/>
          <a:sy n="200" d="100"/>
        </p:scale>
        <p:origin x="-390" y="2808"/>
      </p:cViewPr>
      <p:guideLst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7C2BB351-4CAE-4DA4-B844-62483EE55FBB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1F14AB08-9F1E-4997-ABD5-64D33AD667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3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B70DFD44-E2AF-4CC2-9586-BA33A3F4E5B4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3" rIns="92428" bIns="46213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2428" tIns="46213" rIns="92428" bIns="462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653D7307-CCBE-47CE-8C20-649F5569D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081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94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712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531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7930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760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331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8219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74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970" y="1642650"/>
            <a:ext cx="8642350" cy="1470025"/>
          </a:xfrm>
        </p:spPr>
        <p:txBody>
          <a:bodyPr/>
          <a:lstStyle>
            <a:lvl1pPr algn="ctr">
              <a:defRPr sz="4000" b="1">
                <a:solidFill>
                  <a:srgbClr val="4D2C8A"/>
                </a:solidFill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sp>
        <p:nvSpPr>
          <p:cNvPr id="538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0215" y="3435890"/>
            <a:ext cx="8408266" cy="914400"/>
          </a:xfrm>
        </p:spPr>
        <p:txBody>
          <a:bodyPr/>
          <a:lstStyle>
            <a:lvl1pPr marL="0" indent="0" algn="ctr">
              <a:buFontTx/>
              <a:buNone/>
              <a:defRPr lang="en-AU" sz="3200" smtClean="0">
                <a:solidFill>
                  <a:srgbClr val="4D2C8A"/>
                </a:solidFill>
                <a:effectLst/>
              </a:defRPr>
            </a:lvl1pPr>
          </a:lstStyle>
          <a:p>
            <a:pPr lvl="0"/>
            <a:r>
              <a:rPr lang="en-AU" noProof="0" dirty="0" smtClean="0"/>
              <a:t>Click to edit Master subtitle style</a:t>
            </a:r>
          </a:p>
          <a:p>
            <a:endParaRPr lang="en-AU" sz="1000" kern="140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en-AU" sz="1000" kern="1400" dirty="0" smtClean="0">
                <a:solidFill>
                  <a:srgbClr val="000000"/>
                </a:solidFill>
                <a:effectLst/>
                <a:latin typeface="Calibri"/>
              </a:rPr>
              <a:t> </a:t>
            </a:r>
          </a:p>
          <a:p>
            <a:pPr lvl="0"/>
            <a:endParaRPr lang="en-AU" noProof="0" dirty="0" smtClean="0"/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4677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7696200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2013/50992v2 		  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2012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2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3508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138" y="1628775"/>
            <a:ext cx="4189412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628775"/>
            <a:ext cx="4189413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8138" y="4008438"/>
            <a:ext cx="4189412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4008438"/>
            <a:ext cx="4189413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678" y="1828800"/>
            <a:ext cx="8588376" cy="4408488"/>
          </a:xfrm>
        </p:spPr>
        <p:txBody>
          <a:bodyPr/>
          <a:lstStyle/>
          <a:p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363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43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24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136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81200"/>
            <a:ext cx="4189412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981200"/>
            <a:ext cx="4189413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94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44" y="1794442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71" y="2700128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5452" y="2710067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6"/>
          </p:nvPr>
        </p:nvSpPr>
        <p:spPr>
          <a:xfrm>
            <a:off x="4569300" y="1803149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25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28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88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930" y="1905000"/>
            <a:ext cx="3127583" cy="42211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65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844550"/>
            <a:ext cx="855027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138" y="1628775"/>
            <a:ext cx="85312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4D2C8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awa.org.a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sa.wa.edu.a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annette.moon@scsa.wa.edu.a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sa.wa.edu.a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990601"/>
            <a:ext cx="702626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0" y="1905000"/>
            <a:ext cx="8642350" cy="2209800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Modern History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Webinar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8991600" cy="278674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2014/14153			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2014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have examinations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>
                <a:ea typeface="Calibri"/>
                <a:cs typeface="Times New Roman"/>
              </a:rPr>
              <a:t>ATAR Year 12</a:t>
            </a:r>
          </a:p>
          <a:p>
            <a:pPr lvl="0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Document study has been renamed Source analysis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cs typeface="Times New Roman"/>
              </a:rPr>
              <a:t>There are four sources in each of the Source analysis questions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cs typeface="Times New Roman"/>
              </a:rPr>
              <a:t>There are five parts to the question for each Source analysis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3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1225550"/>
          </a:xfrm>
        </p:spPr>
        <p:txBody>
          <a:bodyPr/>
          <a:lstStyle/>
          <a:p>
            <a:r>
              <a:rPr lang="en-AU" dirty="0" smtClean="0"/>
              <a:t>SCSA support materials available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dirty="0" smtClean="0">
                <a:cs typeface="Times New Roman"/>
              </a:rPr>
              <a:t>The following support material is already available: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cs typeface="Times New Roman"/>
              </a:rPr>
              <a:t>Sample examination for the ATAR Year 12 course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cs typeface="Times New Roman"/>
              </a:rPr>
              <a:t>Sample externally set task for the General Year 12 course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cs typeface="Times New Roman"/>
              </a:rPr>
              <a:t>The following support material is under development both The ATAR and General courses: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cs typeface="Times New Roman"/>
              </a:rPr>
              <a:t>Sample </a:t>
            </a:r>
            <a:r>
              <a:rPr lang="en-US" dirty="0">
                <a:cs typeface="Times New Roman"/>
              </a:rPr>
              <a:t>course </a:t>
            </a:r>
            <a:r>
              <a:rPr lang="en-US" dirty="0" smtClean="0">
                <a:cs typeface="Times New Roman"/>
              </a:rPr>
              <a:t>outlines </a:t>
            </a:r>
            <a:r>
              <a:rPr lang="en-US" dirty="0">
                <a:cs typeface="Times New Roman"/>
              </a:rPr>
              <a:t>for </a:t>
            </a:r>
            <a:r>
              <a:rPr lang="en-US" dirty="0" smtClean="0">
                <a:cs typeface="Times New Roman"/>
              </a:rPr>
              <a:t>each pair of units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cs typeface="Times New Roman"/>
              </a:rPr>
              <a:t>Sample assessment </a:t>
            </a:r>
            <a:r>
              <a:rPr lang="en-US" dirty="0" smtClean="0">
                <a:cs typeface="Times New Roman"/>
              </a:rPr>
              <a:t>outlines for each pair of units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cs typeface="Times New Roman"/>
              </a:rPr>
              <a:t>One sample assessment task and marking key for each assessment type for each pair of units</a:t>
            </a:r>
          </a:p>
          <a:p>
            <a:pPr lvl="0">
              <a:spcAft>
                <a:spcPts val="600"/>
              </a:spcAft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1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Other support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/>
            <a:r>
              <a:rPr lang="en-AU" dirty="0"/>
              <a:t>History Teachers Association of Western Australia:</a:t>
            </a:r>
          </a:p>
          <a:p>
            <a:r>
              <a:rPr lang="en-AU" dirty="0" smtClean="0"/>
              <a:t>Contact HTAWA:</a:t>
            </a:r>
            <a:endParaRPr lang="en-AU" dirty="0"/>
          </a:p>
          <a:p>
            <a:pPr lvl="1"/>
            <a:r>
              <a:rPr lang="en-AU" dirty="0"/>
              <a:t>HTAWA   </a:t>
            </a:r>
            <a:r>
              <a:rPr lang="en-AU" u="sng" dirty="0">
                <a:hlinkClick r:id="rId3"/>
              </a:rPr>
              <a:t>http://www.htawa.org.au/</a:t>
            </a:r>
            <a:endParaRPr lang="en-AU" dirty="0"/>
          </a:p>
          <a:p>
            <a:pPr lvl="1"/>
            <a:r>
              <a:rPr lang="en-AU" dirty="0" smtClean="0"/>
              <a:t>Louise </a:t>
            </a:r>
            <a:r>
              <a:rPr lang="en-AU" dirty="0"/>
              <a:t>Secker </a:t>
            </a:r>
            <a:r>
              <a:rPr lang="en-AU" dirty="0" smtClean="0"/>
              <a:t>  </a:t>
            </a:r>
            <a:r>
              <a:rPr lang="en-AU" u="sng" dirty="0" smtClean="0"/>
              <a:t>louise.secker@education.wa.edu.au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051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general inquiries: </a:t>
            </a:r>
            <a:r>
              <a:rPr lang="en-US" dirty="0" smtClean="0">
                <a:solidFill>
                  <a:srgbClr val="00B0F0"/>
                </a:solidFill>
                <a:hlinkClick r:id="rId3"/>
              </a:rPr>
              <a:t>i</a:t>
            </a:r>
            <a:r>
              <a:rPr lang="en-US" dirty="0" smtClean="0">
                <a:solidFill>
                  <a:srgbClr val="33CCCC"/>
                </a:solidFill>
                <a:hlinkClick r:id="rId3"/>
              </a:rPr>
              <a:t>nfo@scsa.wa.</a:t>
            </a:r>
            <a:r>
              <a:rPr lang="en-US" dirty="0" smtClean="0">
                <a:solidFill>
                  <a:srgbClr val="00B0F0"/>
                </a:solidFill>
                <a:hlinkClick r:id="rId3"/>
              </a:rPr>
              <a:t>edu.au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dirty="0" smtClean="0"/>
              <a:t>For Course - specific inquiries:</a:t>
            </a:r>
          </a:p>
          <a:p>
            <a:pPr lvl="1"/>
            <a:r>
              <a:rPr lang="en-US" dirty="0" smtClean="0"/>
              <a:t>Annette Moon</a:t>
            </a:r>
          </a:p>
          <a:p>
            <a:pPr marL="914400" lvl="2" indent="0">
              <a:buNone/>
            </a:pPr>
            <a:r>
              <a:rPr lang="en-US" dirty="0" smtClean="0"/>
              <a:t>Phone: 92736789</a:t>
            </a:r>
          </a:p>
          <a:p>
            <a:pPr marL="914400" lvl="2" indent="0">
              <a:buNone/>
            </a:pPr>
            <a:r>
              <a:rPr lang="en-US" dirty="0" smtClean="0"/>
              <a:t>Email: </a:t>
            </a:r>
            <a:r>
              <a:rPr lang="en-US" u="sng" dirty="0" smtClean="0">
                <a:solidFill>
                  <a:srgbClr val="00ACA8"/>
                </a:solidFill>
                <a:ea typeface="+mn-ea"/>
                <a:cs typeface="+mn-cs"/>
                <a:hlinkClick r:id="rId4"/>
              </a:rPr>
              <a:t>annette.moon@scsa.wa.edu.au</a:t>
            </a:r>
            <a:endParaRPr lang="en-US" u="sng" dirty="0" smtClean="0">
              <a:solidFill>
                <a:srgbClr val="00ACA8"/>
              </a:solidFill>
              <a:ea typeface="+mn-ea"/>
              <a:cs typeface="+mn-cs"/>
            </a:endParaRPr>
          </a:p>
          <a:p>
            <a:pPr marL="914400" lvl="2" indent="0">
              <a:buNone/>
            </a:pPr>
            <a:endParaRPr lang="en-AU" u="sng" dirty="0">
              <a:solidFill>
                <a:srgbClr val="00ACA8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0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Webinar </a:t>
            </a:r>
            <a:r>
              <a:rPr lang="en-AU" dirty="0" smtClean="0"/>
              <a:t>protocols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</a:t>
            </a:r>
            <a:r>
              <a:rPr lang="en-AU" dirty="0"/>
              <a:t>webinar will cover changes to the content, assessment and examination in </a:t>
            </a:r>
            <a:r>
              <a:rPr lang="en-AU" dirty="0" smtClean="0"/>
              <a:t>Modern History</a:t>
            </a:r>
            <a:endParaRPr lang="en-AU" dirty="0"/>
          </a:p>
          <a:p>
            <a:r>
              <a:rPr lang="en-AU" dirty="0"/>
              <a:t>Questions of a general policy nature should be directed to </a:t>
            </a:r>
            <a:r>
              <a:rPr lang="en-AU" dirty="0">
                <a:hlinkClick r:id="rId3"/>
              </a:rPr>
              <a:t>info@scsa.wa.edu.au</a:t>
            </a:r>
            <a:r>
              <a:rPr lang="en-A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676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3021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>
                <a:ea typeface="Calibri"/>
                <a:cs typeface="Times New Roman"/>
              </a:rPr>
              <a:t>ATAR	Year 11 and Year 12</a:t>
            </a:r>
          </a:p>
          <a:p>
            <a:pPr lvl="0">
              <a:spcAft>
                <a:spcPts val="600"/>
              </a:spcAft>
            </a:pPr>
            <a:r>
              <a:rPr lang="en-US" dirty="0" smtClean="0"/>
              <a:t>Has been adapted from the Australian Curriculum</a:t>
            </a:r>
          </a:p>
          <a:p>
            <a:pPr lvl="0">
              <a:spcAft>
                <a:spcPts val="600"/>
              </a:spcAft>
            </a:pPr>
            <a:r>
              <a:rPr lang="en-US" dirty="0" smtClean="0"/>
              <a:t>Two interrelated strands: Historical Skills, and Historical Knowledge and Understanding</a:t>
            </a:r>
          </a:p>
          <a:p>
            <a:pPr lvl="0">
              <a:spcAft>
                <a:spcPts val="600"/>
              </a:spcAft>
            </a:pPr>
            <a:r>
              <a:rPr lang="en-US" dirty="0" smtClean="0"/>
              <a:t>Seven electives in Units 1 and 2</a:t>
            </a:r>
          </a:p>
          <a:p>
            <a:pPr lvl="0">
              <a:spcAft>
                <a:spcPts val="600"/>
              </a:spcAft>
            </a:pPr>
            <a:r>
              <a:rPr lang="en-US" dirty="0" smtClean="0"/>
              <a:t>Three electives in Units 3 and 4</a:t>
            </a:r>
          </a:p>
          <a:p>
            <a:pPr lvl="0">
              <a:spcAft>
                <a:spcPts val="600"/>
              </a:spcAft>
            </a:pPr>
            <a:r>
              <a:rPr lang="en-US" dirty="0" smtClean="0"/>
              <a:t>Each elective has specific content dot points</a:t>
            </a:r>
          </a:p>
        </p:txBody>
      </p:sp>
    </p:spTree>
    <p:extLst>
      <p:ext uri="{BB962C8B-B14F-4D97-AF65-F5344CB8AC3E}">
        <p14:creationId xmlns:p14="http://schemas.microsoft.com/office/powerpoint/2010/main" val="40943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the content changed?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4028" y="1752600"/>
            <a:ext cx="80772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2400" dirty="0" smtClean="0">
                <a:cs typeface="Times New Roman"/>
              </a:rPr>
              <a:t>General Y</a:t>
            </a:r>
            <a:r>
              <a:rPr lang="en-AU" sz="2400" dirty="0" smtClean="0">
                <a:ea typeface="Calibri"/>
                <a:cs typeface="Times New Roman"/>
              </a:rPr>
              <a:t>ear </a:t>
            </a:r>
            <a:r>
              <a:rPr lang="en-AU" sz="2400" dirty="0">
                <a:ea typeface="Calibri"/>
                <a:cs typeface="Times New Roman"/>
              </a:rPr>
              <a:t>11 and Year </a:t>
            </a:r>
            <a:r>
              <a:rPr lang="en-AU" sz="2400" dirty="0" smtClean="0">
                <a:ea typeface="Calibri"/>
                <a:cs typeface="Times New Roman"/>
              </a:rPr>
              <a:t>12</a:t>
            </a:r>
            <a:endParaRPr lang="en-US" sz="2400" dirty="0">
              <a:cs typeface="Times New Roman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Two interrelated strands: Historical Skills and </a:t>
            </a:r>
            <a:r>
              <a:rPr lang="en-US" sz="2400" dirty="0" smtClean="0"/>
              <a:t>Working with historical narrative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Times New Roman"/>
              </a:rPr>
              <a:t>The Historical Skills have been adopted from the Modern History Australian Curriculum to ensure continuity and clarity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Seven electives in Units 1 and </a:t>
            </a:r>
            <a:r>
              <a:rPr lang="en-US" sz="2400" dirty="0" smtClean="0"/>
              <a:t>2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Five electives </a:t>
            </a:r>
            <a:r>
              <a:rPr lang="en-US" sz="2400" dirty="0"/>
              <a:t>in Units 3 and </a:t>
            </a:r>
            <a:r>
              <a:rPr lang="en-US" sz="2400" dirty="0" smtClean="0"/>
              <a:t>4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cs typeface="Times New Roman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cs typeface="Times New Roman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cs typeface="Times New Roman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cs typeface="Times New Roman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31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For both ATAR and General:</a:t>
            </a:r>
          </a:p>
          <a:p>
            <a:pPr lvl="1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Document study has been renamed </a:t>
            </a:r>
            <a:r>
              <a:rPr lang="en-AU" dirty="0" smtClean="0">
                <a:ea typeface="Calibri"/>
                <a:cs typeface="Times New Roman"/>
              </a:rPr>
              <a:t>Source </a:t>
            </a:r>
            <a:r>
              <a:rPr lang="en-AU" dirty="0" smtClean="0">
                <a:ea typeface="Calibri"/>
                <a:cs typeface="Times New Roman"/>
              </a:rPr>
              <a:t>analysis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cs typeface="Times New Roman"/>
              </a:rPr>
              <a:t>m</a:t>
            </a:r>
            <a:r>
              <a:rPr lang="en-US" dirty="0" smtClean="0">
                <a:cs typeface="Times New Roman"/>
              </a:rPr>
              <a:t>inor changes have been made to the wording of assessment descriptions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dirty="0" smtClean="0">
                <a:cs typeface="Times New Roman"/>
              </a:rPr>
              <a:t>ATAR Year 11 weightings 2015</a:t>
            </a:r>
          </a:p>
          <a:p>
            <a:pPr lvl="0">
              <a:spcAft>
                <a:spcPts val="600"/>
              </a:spcAft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287638"/>
              </p:ext>
            </p:extLst>
          </p:nvPr>
        </p:nvGraphicFramePr>
        <p:xfrm>
          <a:off x="762000" y="4267200"/>
          <a:ext cx="6096000" cy="190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00600"/>
                <a:gridCol w="1295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assessment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Weighting</a:t>
                      </a:r>
                      <a:endParaRPr lang="en-A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inquiry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A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analysis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Examination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0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assessment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ATAR Year </a:t>
            </a:r>
            <a:r>
              <a:rPr lang="en-US" dirty="0" smtClean="0"/>
              <a:t>12 weightings 2016</a:t>
            </a:r>
          </a:p>
          <a:p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132469"/>
              </p:ext>
            </p:extLst>
          </p:nvPr>
        </p:nvGraphicFramePr>
        <p:xfrm>
          <a:off x="1524000" y="2590800"/>
          <a:ext cx="6096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482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assessment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weighting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inquiry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analysis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Examination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1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assessment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 Year </a:t>
            </a:r>
            <a:r>
              <a:rPr lang="en-US" dirty="0" smtClean="0"/>
              <a:t>11 weightings 2015</a:t>
            </a:r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518876"/>
              </p:ext>
            </p:extLst>
          </p:nvPr>
        </p:nvGraphicFramePr>
        <p:xfrm>
          <a:off x="1295400" y="2286000"/>
          <a:ext cx="6096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assessment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Weighting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inquiry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analysis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20-30%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5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has assessment changed?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 Year </a:t>
            </a:r>
            <a:r>
              <a:rPr lang="en-US" dirty="0" smtClean="0"/>
              <a:t>12 weightings 2016</a:t>
            </a:r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01008"/>
              </p:ext>
            </p:extLst>
          </p:nvPr>
        </p:nvGraphicFramePr>
        <p:xfrm>
          <a:off x="1371600" y="2286000"/>
          <a:ext cx="60960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assessment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Weighting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inquiry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analysis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Externally set task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role of the EST?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600200"/>
            <a:ext cx="8531225" cy="4800600"/>
          </a:xfrm>
        </p:spPr>
        <p:txBody>
          <a:bodyPr/>
          <a:lstStyle/>
          <a:p>
            <a:r>
              <a:rPr lang="en-AU" sz="2000" dirty="0"/>
              <a:t>a</a:t>
            </a:r>
            <a:r>
              <a:rPr lang="en-AU" sz="2000" dirty="0" smtClean="0"/>
              <a:t>n EST </a:t>
            </a:r>
            <a:r>
              <a:rPr lang="en-AU" sz="2000" dirty="0"/>
              <a:t>process will be introduced for General </a:t>
            </a:r>
            <a:r>
              <a:rPr lang="en-AU" sz="2000" dirty="0" smtClean="0"/>
              <a:t>and Foundation courses at </a:t>
            </a:r>
            <a:r>
              <a:rPr lang="en-AU" sz="2000" dirty="0"/>
              <a:t>Year </a:t>
            </a:r>
            <a:r>
              <a:rPr lang="en-AU" sz="2000" dirty="0" smtClean="0"/>
              <a:t>12 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the EST will be:</a:t>
            </a:r>
          </a:p>
          <a:p>
            <a:pPr lvl="1" indent="-342900">
              <a:spcAft>
                <a:spcPts val="0"/>
              </a:spcAft>
              <a:buFont typeface="Wingdings" pitchFamily="2" charset="2"/>
              <a:buChar char="§"/>
            </a:pPr>
            <a:r>
              <a:rPr lang="en-AU" sz="2200" dirty="0">
                <a:cs typeface="Times New Roman"/>
              </a:rPr>
              <a:t>60 minutes in duration</a:t>
            </a:r>
          </a:p>
          <a:p>
            <a:pPr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2200" dirty="0">
                <a:cs typeface="Times New Roman"/>
              </a:rPr>
              <a:t>completed individually by students under test conditions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a sample EST is available on the website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the weighting is 15% of the school mark for the pair of units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included in the student assessment file for consensus moderation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on a rotation basis, schools will submit marks and a sample of student scripts to the Authority for validation of marks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the process will inform future school moderation visits</a:t>
            </a:r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15792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9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007F90"/>
      </a:hlink>
      <a:folHlink>
        <a:srgbClr val="EAEAEA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007F9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C0C6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007F9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75501</TotalTime>
  <Words>495</Words>
  <Application>Microsoft Office PowerPoint</Application>
  <PresentationFormat>On-screen Show (4:3)</PresentationFormat>
  <Paragraphs>124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3_Default Design</vt:lpstr>
      <vt:lpstr> Modern History  Webinar </vt:lpstr>
      <vt:lpstr>Webinar protocols</vt:lpstr>
      <vt:lpstr>How has the content changed?</vt:lpstr>
      <vt:lpstr>How has the content changed?</vt:lpstr>
      <vt:lpstr>How has assessment changed?</vt:lpstr>
      <vt:lpstr>How has assessment changed?</vt:lpstr>
      <vt:lpstr>How has assessment changed?</vt:lpstr>
      <vt:lpstr>How has assessment changed?</vt:lpstr>
      <vt:lpstr>What is the role of the EST?</vt:lpstr>
      <vt:lpstr>How have examinations changed?</vt:lpstr>
      <vt:lpstr>SCSA support materials available</vt:lpstr>
      <vt:lpstr>Other support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Endorsed Programs and the WACE</dc:title>
  <dc:creator>Allan Blagaich</dc:creator>
  <cp:lastModifiedBy>Graeme Quelch</cp:lastModifiedBy>
  <cp:revision>475</cp:revision>
  <cp:lastPrinted>2014-05-05T08:47:25Z</cp:lastPrinted>
  <dcterms:created xsi:type="dcterms:W3CDTF">2006-08-16T00:00:00Z</dcterms:created>
  <dcterms:modified xsi:type="dcterms:W3CDTF">2014-10-10T07:28:10Z</dcterms:modified>
</cp:coreProperties>
</file>