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21"/>
  </p:notesMasterIdLst>
  <p:handoutMasterIdLst>
    <p:handoutMasterId r:id="rId22"/>
  </p:handoutMasterIdLst>
  <p:sldIdLst>
    <p:sldId id="256" r:id="rId2"/>
    <p:sldId id="259" r:id="rId3"/>
    <p:sldId id="293" r:id="rId4"/>
    <p:sldId id="294" r:id="rId5"/>
    <p:sldId id="289" r:id="rId6"/>
    <p:sldId id="283" r:id="rId7"/>
    <p:sldId id="288" r:id="rId8"/>
    <p:sldId id="285" r:id="rId9"/>
    <p:sldId id="290" r:id="rId10"/>
    <p:sldId id="291" r:id="rId11"/>
    <p:sldId id="282" r:id="rId12"/>
    <p:sldId id="286" r:id="rId13"/>
    <p:sldId id="287" r:id="rId14"/>
    <p:sldId id="280" r:id="rId15"/>
    <p:sldId id="267" r:id="rId16"/>
    <p:sldId id="281" r:id="rId17"/>
    <p:sldId id="279" r:id="rId18"/>
    <p:sldId id="295" r:id="rId19"/>
    <p:sldId id="296"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rick" initials="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CCFFCC"/>
    <a:srgbClr val="FFFF66"/>
    <a:srgbClr val="CCFFFF"/>
    <a:srgbClr val="99FF99"/>
    <a:srgbClr val="99FFCC"/>
    <a:srgbClr val="4D2C8A"/>
    <a:srgbClr val="008080"/>
    <a:srgbClr val="000000"/>
    <a:srgbClr val="00AC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37" autoAdjust="0"/>
    <p:restoredTop sz="92518" autoAdjust="0"/>
  </p:normalViewPr>
  <p:slideViewPr>
    <p:cSldViewPr>
      <p:cViewPr varScale="1">
        <p:scale>
          <a:sx n="75" d="100"/>
          <a:sy n="75" d="100"/>
        </p:scale>
        <p:origin x="-1560" y="-82"/>
      </p:cViewPr>
      <p:guideLst>
        <p:guide orient="horz" pos="67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22"/>
    </p:cViewPr>
  </p:sorterViewPr>
  <p:notesViewPr>
    <p:cSldViewPr>
      <p:cViewPr>
        <p:scale>
          <a:sx n="110" d="100"/>
          <a:sy n="110" d="100"/>
        </p:scale>
        <p:origin x="-1901" y="230"/>
      </p:cViewPr>
      <p:guideLst>
        <p:guide orient="horz" pos="3126"/>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7"/>
            <a:ext cx="2946400" cy="496411"/>
          </a:xfrm>
          <a:prstGeom prst="rect">
            <a:avLst/>
          </a:prstGeom>
        </p:spPr>
        <p:txBody>
          <a:bodyPr vert="horz" lIns="92428" tIns="46213" rIns="92428" bIns="46213" rtlCol="0"/>
          <a:lstStyle>
            <a:lvl1pPr algn="l">
              <a:defRPr sz="1200"/>
            </a:lvl1pPr>
          </a:lstStyle>
          <a:p>
            <a:endParaRPr lang="en-AU"/>
          </a:p>
        </p:txBody>
      </p:sp>
      <p:sp>
        <p:nvSpPr>
          <p:cNvPr id="3" name="Date Placeholder 2"/>
          <p:cNvSpPr>
            <a:spLocks noGrp="1"/>
          </p:cNvSpPr>
          <p:nvPr>
            <p:ph type="dt" sz="quarter" idx="1"/>
          </p:nvPr>
        </p:nvSpPr>
        <p:spPr>
          <a:xfrm>
            <a:off x="3849693" y="7"/>
            <a:ext cx="2946400" cy="496411"/>
          </a:xfrm>
          <a:prstGeom prst="rect">
            <a:avLst/>
          </a:prstGeom>
        </p:spPr>
        <p:txBody>
          <a:bodyPr vert="horz" lIns="92428" tIns="46213" rIns="92428" bIns="46213" rtlCol="0"/>
          <a:lstStyle>
            <a:lvl1pPr algn="r">
              <a:defRPr sz="1200"/>
            </a:lvl1pPr>
          </a:lstStyle>
          <a:p>
            <a:fld id="{7C2BB351-4CAE-4DA4-B844-62483EE55FBB}" type="datetimeFigureOut">
              <a:rPr lang="en-AU" smtClean="0"/>
              <a:t>10/10/2014</a:t>
            </a:fld>
            <a:endParaRPr lang="en-AU"/>
          </a:p>
        </p:txBody>
      </p:sp>
      <p:sp>
        <p:nvSpPr>
          <p:cNvPr id="4" name="Footer Placeholder 3"/>
          <p:cNvSpPr>
            <a:spLocks noGrp="1"/>
          </p:cNvSpPr>
          <p:nvPr>
            <p:ph type="ftr" sz="quarter" idx="2"/>
          </p:nvPr>
        </p:nvSpPr>
        <p:spPr>
          <a:xfrm>
            <a:off x="3" y="9428631"/>
            <a:ext cx="2946400" cy="496410"/>
          </a:xfrm>
          <a:prstGeom prst="rect">
            <a:avLst/>
          </a:prstGeom>
        </p:spPr>
        <p:txBody>
          <a:bodyPr vert="horz" lIns="92428" tIns="46213" rIns="92428" bIns="46213" rtlCol="0" anchor="b"/>
          <a:lstStyle>
            <a:lvl1pPr algn="l">
              <a:defRPr sz="1200"/>
            </a:lvl1pPr>
          </a:lstStyle>
          <a:p>
            <a:endParaRPr lang="en-AU"/>
          </a:p>
        </p:txBody>
      </p:sp>
      <p:sp>
        <p:nvSpPr>
          <p:cNvPr id="5" name="Slide Number Placeholder 4"/>
          <p:cNvSpPr>
            <a:spLocks noGrp="1"/>
          </p:cNvSpPr>
          <p:nvPr>
            <p:ph type="sldNum" sz="quarter" idx="3"/>
          </p:nvPr>
        </p:nvSpPr>
        <p:spPr>
          <a:xfrm>
            <a:off x="3849693" y="9428631"/>
            <a:ext cx="2946400" cy="496410"/>
          </a:xfrm>
          <a:prstGeom prst="rect">
            <a:avLst/>
          </a:prstGeom>
        </p:spPr>
        <p:txBody>
          <a:bodyPr vert="horz" lIns="92428" tIns="46213" rIns="92428" bIns="46213" rtlCol="0" anchor="b"/>
          <a:lstStyle>
            <a:lvl1pPr algn="r">
              <a:defRPr sz="1200"/>
            </a:lvl1pPr>
          </a:lstStyle>
          <a:p>
            <a:fld id="{1F14AB08-9F1E-4997-ABD5-64D33AD6677B}" type="slidenum">
              <a:rPr lang="en-AU" smtClean="0"/>
              <a:t>‹#›</a:t>
            </a:fld>
            <a:endParaRPr lang="en-AU"/>
          </a:p>
        </p:txBody>
      </p:sp>
    </p:spTree>
    <p:extLst>
      <p:ext uri="{BB962C8B-B14F-4D97-AF65-F5344CB8AC3E}">
        <p14:creationId xmlns:p14="http://schemas.microsoft.com/office/powerpoint/2010/main" val="1883321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2945659" cy="496332"/>
          </a:xfrm>
          <a:prstGeom prst="rect">
            <a:avLst/>
          </a:prstGeom>
        </p:spPr>
        <p:txBody>
          <a:bodyPr vert="horz" lIns="92428" tIns="46213" rIns="92428" bIns="46213" rtlCol="0"/>
          <a:lstStyle>
            <a:lvl1pPr algn="l">
              <a:defRPr sz="1200"/>
            </a:lvl1pPr>
          </a:lstStyle>
          <a:p>
            <a:endParaRPr lang="en-AU"/>
          </a:p>
        </p:txBody>
      </p:sp>
      <p:sp>
        <p:nvSpPr>
          <p:cNvPr id="3" name="Date Placeholder 2"/>
          <p:cNvSpPr>
            <a:spLocks noGrp="1"/>
          </p:cNvSpPr>
          <p:nvPr>
            <p:ph type="dt" idx="1"/>
          </p:nvPr>
        </p:nvSpPr>
        <p:spPr>
          <a:xfrm>
            <a:off x="3850447" y="1"/>
            <a:ext cx="2945659" cy="496332"/>
          </a:xfrm>
          <a:prstGeom prst="rect">
            <a:avLst/>
          </a:prstGeom>
        </p:spPr>
        <p:txBody>
          <a:bodyPr vert="horz" lIns="92428" tIns="46213" rIns="92428" bIns="46213" rtlCol="0"/>
          <a:lstStyle>
            <a:lvl1pPr algn="r">
              <a:defRPr sz="1200"/>
            </a:lvl1pPr>
          </a:lstStyle>
          <a:p>
            <a:fld id="{B70DFD44-E2AF-4CC2-9586-BA33A3F4E5B4}" type="datetimeFigureOut">
              <a:rPr lang="en-AU" smtClean="0"/>
              <a:t>10/10/2014</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428" tIns="46213" rIns="92428" bIns="46213" rtlCol="0" anchor="ctr"/>
          <a:lstStyle/>
          <a:p>
            <a:endParaRPr lang="en-AU"/>
          </a:p>
        </p:txBody>
      </p:sp>
      <p:sp>
        <p:nvSpPr>
          <p:cNvPr id="5" name="Notes Placeholder 4"/>
          <p:cNvSpPr>
            <a:spLocks noGrp="1"/>
          </p:cNvSpPr>
          <p:nvPr>
            <p:ph type="body" sz="quarter" idx="3"/>
          </p:nvPr>
        </p:nvSpPr>
        <p:spPr>
          <a:xfrm>
            <a:off x="679768" y="4715159"/>
            <a:ext cx="5438140" cy="4466987"/>
          </a:xfrm>
          <a:prstGeom prst="rect">
            <a:avLst/>
          </a:prstGeom>
        </p:spPr>
        <p:txBody>
          <a:bodyPr vert="horz" lIns="92428" tIns="46213" rIns="92428" bIns="462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5" y="9428586"/>
            <a:ext cx="2945659" cy="496332"/>
          </a:xfrm>
          <a:prstGeom prst="rect">
            <a:avLst/>
          </a:prstGeom>
        </p:spPr>
        <p:txBody>
          <a:bodyPr vert="horz" lIns="92428" tIns="46213" rIns="92428" bIns="46213" rtlCol="0" anchor="b"/>
          <a:lstStyle>
            <a:lvl1pPr algn="l">
              <a:defRPr sz="1200"/>
            </a:lvl1pPr>
          </a:lstStyle>
          <a:p>
            <a:endParaRPr lang="en-AU"/>
          </a:p>
        </p:txBody>
      </p:sp>
      <p:sp>
        <p:nvSpPr>
          <p:cNvPr id="7" name="Slide Number Placeholder 6"/>
          <p:cNvSpPr>
            <a:spLocks noGrp="1"/>
          </p:cNvSpPr>
          <p:nvPr>
            <p:ph type="sldNum" sz="quarter" idx="5"/>
          </p:nvPr>
        </p:nvSpPr>
        <p:spPr>
          <a:xfrm>
            <a:off x="3850447" y="9428586"/>
            <a:ext cx="2945659" cy="496332"/>
          </a:xfrm>
          <a:prstGeom prst="rect">
            <a:avLst/>
          </a:prstGeom>
        </p:spPr>
        <p:txBody>
          <a:bodyPr vert="horz" lIns="92428" tIns="46213" rIns="92428" bIns="46213" rtlCol="0" anchor="b"/>
          <a:lstStyle>
            <a:lvl1pPr algn="r">
              <a:defRPr sz="1200"/>
            </a:lvl1pPr>
          </a:lstStyle>
          <a:p>
            <a:fld id="{653D7307-CCBE-47CE-8C20-649F5569D8B8}" type="slidenum">
              <a:rPr lang="en-AU" smtClean="0"/>
              <a:t>‹#›</a:t>
            </a:fld>
            <a:endParaRPr lang="en-AU"/>
          </a:p>
        </p:txBody>
      </p:sp>
    </p:spTree>
    <p:extLst>
      <p:ext uri="{BB962C8B-B14F-4D97-AF65-F5344CB8AC3E}">
        <p14:creationId xmlns:p14="http://schemas.microsoft.com/office/powerpoint/2010/main" val="2070810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1</a:t>
            </a:fld>
            <a:endParaRPr lang="en-AU"/>
          </a:p>
        </p:txBody>
      </p:sp>
    </p:spTree>
    <p:extLst>
      <p:ext uri="{BB962C8B-B14F-4D97-AF65-F5344CB8AC3E}">
        <p14:creationId xmlns:p14="http://schemas.microsoft.com/office/powerpoint/2010/main" val="2879948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10</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p:txBody>
      </p:sp>
      <p:sp>
        <p:nvSpPr>
          <p:cNvPr id="4" name="Slide Number Placeholder 3"/>
          <p:cNvSpPr>
            <a:spLocks noGrp="1"/>
          </p:cNvSpPr>
          <p:nvPr>
            <p:ph type="sldNum" sz="quarter" idx="10"/>
          </p:nvPr>
        </p:nvSpPr>
        <p:spPr/>
        <p:txBody>
          <a:bodyPr/>
          <a:lstStyle/>
          <a:p>
            <a:fld id="{653D7307-CCBE-47CE-8C20-649F5569D8B8}" type="slidenum">
              <a:rPr lang="en-AU" smtClean="0"/>
              <a:t>11</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p:txBody>
      </p:sp>
      <p:sp>
        <p:nvSpPr>
          <p:cNvPr id="4" name="Slide Number Placeholder 3"/>
          <p:cNvSpPr>
            <a:spLocks noGrp="1"/>
          </p:cNvSpPr>
          <p:nvPr>
            <p:ph type="sldNum" sz="quarter" idx="10"/>
          </p:nvPr>
        </p:nvSpPr>
        <p:spPr/>
        <p:txBody>
          <a:bodyPr/>
          <a:lstStyle/>
          <a:p>
            <a:fld id="{653D7307-CCBE-47CE-8C20-649F5569D8B8}" type="slidenum">
              <a:rPr lang="en-AU" smtClean="0"/>
              <a:t>12</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p:txBody>
      </p:sp>
      <p:sp>
        <p:nvSpPr>
          <p:cNvPr id="4" name="Slide Number Placeholder 3"/>
          <p:cNvSpPr>
            <a:spLocks noGrp="1"/>
          </p:cNvSpPr>
          <p:nvPr>
            <p:ph type="sldNum" sz="quarter" idx="10"/>
          </p:nvPr>
        </p:nvSpPr>
        <p:spPr/>
        <p:txBody>
          <a:bodyPr/>
          <a:lstStyle/>
          <a:p>
            <a:fld id="{653D7307-CCBE-47CE-8C20-649F5569D8B8}" type="slidenum">
              <a:rPr lang="en-AU" smtClean="0"/>
              <a:t>13</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14</a:t>
            </a:fld>
            <a:endParaRPr lang="en-AU"/>
          </a:p>
        </p:txBody>
      </p:sp>
    </p:spTree>
    <p:extLst>
      <p:ext uri="{BB962C8B-B14F-4D97-AF65-F5344CB8AC3E}">
        <p14:creationId xmlns:p14="http://schemas.microsoft.com/office/powerpoint/2010/main" val="875769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15</a:t>
            </a:fld>
            <a:endParaRPr lang="en-AU"/>
          </a:p>
        </p:txBody>
      </p:sp>
    </p:spTree>
    <p:extLst>
      <p:ext uri="{BB962C8B-B14F-4D97-AF65-F5344CB8AC3E}">
        <p14:creationId xmlns:p14="http://schemas.microsoft.com/office/powerpoint/2010/main" val="875769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16</a:t>
            </a:fld>
            <a:endParaRPr lang="en-AU"/>
          </a:p>
        </p:txBody>
      </p:sp>
    </p:spTree>
    <p:extLst>
      <p:ext uri="{BB962C8B-B14F-4D97-AF65-F5344CB8AC3E}">
        <p14:creationId xmlns:p14="http://schemas.microsoft.com/office/powerpoint/2010/main" val="8757693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3D7307-CCBE-47CE-8C20-649F5569D8B8}" type="slidenum">
              <a:rPr lang="en-AU" smtClean="0"/>
              <a:t>17</a:t>
            </a:fld>
            <a:endParaRPr lang="en-AU"/>
          </a:p>
        </p:txBody>
      </p:sp>
    </p:spTree>
    <p:extLst>
      <p:ext uri="{BB962C8B-B14F-4D97-AF65-F5344CB8AC3E}">
        <p14:creationId xmlns:p14="http://schemas.microsoft.com/office/powerpoint/2010/main" val="875769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spcBef>
                <a:spcPts val="600"/>
              </a:spcBef>
              <a:spcAft>
                <a:spcPts val="600"/>
              </a:spcAft>
              <a:buFont typeface="Arial" pitchFamily="34" charset="0"/>
              <a:buNone/>
            </a:pPr>
            <a:endParaRPr lang="en-AU" dirty="0" smtClean="0"/>
          </a:p>
        </p:txBody>
      </p:sp>
      <p:sp>
        <p:nvSpPr>
          <p:cNvPr id="4" name="Slide Number Placeholder 3"/>
          <p:cNvSpPr>
            <a:spLocks noGrp="1"/>
          </p:cNvSpPr>
          <p:nvPr>
            <p:ph type="sldNum" sz="quarter" idx="10"/>
          </p:nvPr>
        </p:nvSpPr>
        <p:spPr/>
        <p:txBody>
          <a:bodyPr/>
          <a:lstStyle/>
          <a:p>
            <a:fld id="{653D7307-CCBE-47CE-8C20-649F5569D8B8}" type="slidenum">
              <a:rPr lang="en-AU" smtClean="0"/>
              <a:t>2</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ATAR Year 11 and 12 course</a:t>
            </a:r>
          </a:p>
          <a:p>
            <a:pPr marL="171450" indent="-171450">
              <a:buFont typeface="Arial" pitchFamily="34" charset="0"/>
              <a:buChar char="•"/>
            </a:pPr>
            <a:r>
              <a:rPr lang="en-AU" b="0" dirty="0" smtClean="0"/>
              <a:t>Has been adapted from the Australian Curriculum</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b="0" dirty="0" smtClean="0"/>
              <a:t>Three interrelated strands </a:t>
            </a:r>
            <a:r>
              <a:rPr lang="en-AU" b="1" dirty="0" smtClean="0"/>
              <a:t>have been adopted</a:t>
            </a:r>
            <a:r>
              <a:rPr lang="en-AU" b="0" baseline="0" dirty="0" smtClean="0"/>
              <a:t> </a:t>
            </a:r>
            <a:r>
              <a:rPr lang="en-AU" b="0" dirty="0" smtClean="0"/>
              <a:t>from the Australian Curriculum</a:t>
            </a:r>
          </a:p>
          <a:p>
            <a:pPr marL="628650" lvl="1" indent="-171450">
              <a:buFont typeface="Arial" pitchFamily="34" charset="0"/>
              <a:buChar char="•"/>
            </a:pPr>
            <a:r>
              <a:rPr lang="en-US" dirty="0" smtClean="0"/>
              <a:t>Science Inquiry Skills </a:t>
            </a:r>
          </a:p>
          <a:p>
            <a:pPr marL="628650" lvl="1" indent="-171450">
              <a:buFont typeface="Arial" pitchFamily="34" charset="0"/>
              <a:buChar char="•"/>
            </a:pPr>
            <a:r>
              <a:rPr lang="en-US" dirty="0" smtClean="0"/>
              <a:t>Science as a Human Endeavour is</a:t>
            </a:r>
            <a:r>
              <a:rPr lang="en-US" baseline="0" dirty="0" smtClean="0"/>
              <a:t> generally practical or historical applications of physics principles</a:t>
            </a:r>
          </a:p>
          <a:p>
            <a:pPr marL="628650" lvl="1" indent="-171450">
              <a:buFont typeface="Arial" pitchFamily="34" charset="0"/>
              <a:buChar char="•"/>
            </a:pPr>
            <a:r>
              <a:rPr lang="en-US" dirty="0" smtClean="0"/>
              <a:t>Science Understanding </a:t>
            </a:r>
            <a:endParaRPr lang="en-AU" b="0" dirty="0" smtClean="0"/>
          </a:p>
          <a:p>
            <a:pPr marL="171450" indent="-171450">
              <a:buFont typeface="Arial" pitchFamily="34" charset="0"/>
              <a:buChar char="•"/>
            </a:pPr>
            <a:r>
              <a:rPr lang="en-AU" b="0" dirty="0" smtClean="0"/>
              <a:t>The rationale, aims, unit structure, unit description, learning outcomes for each unit and the </a:t>
            </a:r>
            <a:r>
              <a:rPr lang="en-AU" b="0" i="1" dirty="0" smtClean="0"/>
              <a:t>Science Inquiry Skills </a:t>
            </a:r>
            <a:r>
              <a:rPr lang="en-AU" b="0" dirty="0" smtClean="0"/>
              <a:t>have all been </a:t>
            </a:r>
            <a:r>
              <a:rPr lang="en-AU" b="1" dirty="0" smtClean="0"/>
              <a:t>adopted</a:t>
            </a:r>
            <a:r>
              <a:rPr lang="en-AU" b="0" dirty="0" smtClean="0"/>
              <a:t> from the Australian Curriculum.</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The </a:t>
            </a:r>
            <a:r>
              <a:rPr lang="en-US" i="1" baseline="0" dirty="0" smtClean="0"/>
              <a:t>Science Understanding </a:t>
            </a:r>
            <a:r>
              <a:rPr lang="en-US" baseline="0" dirty="0" smtClean="0"/>
              <a:t>and </a:t>
            </a:r>
            <a:r>
              <a:rPr lang="en-US" i="1" baseline="0" dirty="0" smtClean="0"/>
              <a:t>Science as a Human Endeavour </a:t>
            </a:r>
            <a:r>
              <a:rPr lang="en-US" baseline="0" dirty="0" smtClean="0"/>
              <a:t>strands have been </a:t>
            </a:r>
            <a:r>
              <a:rPr lang="en-US" b="1" baseline="0" dirty="0" smtClean="0"/>
              <a:t>adapted</a:t>
            </a:r>
            <a:r>
              <a:rPr lang="en-US" baseline="0" dirty="0" smtClean="0"/>
              <a:t> from the Australian Curriculum to better reflect the current WACE Physics Stage 2 and Stage 3 syllabuses and to provide greater specificity for examination.</a:t>
            </a:r>
          </a:p>
          <a:p>
            <a:r>
              <a:rPr lang="en-AU" b="1" dirty="0" smtClean="0"/>
              <a:t>Changes from the current WACE</a:t>
            </a:r>
          </a:p>
          <a:p>
            <a:pPr marL="171450" indent="-171450">
              <a:buFont typeface="Arial" pitchFamily="34" charset="0"/>
              <a:buChar char="•"/>
            </a:pPr>
            <a:r>
              <a:rPr lang="en-AU" b="0" i="1" dirty="0" smtClean="0"/>
              <a:t>Science Inquiry Skills</a:t>
            </a:r>
            <a:r>
              <a:rPr lang="en-AU" b="0" i="1" baseline="0" dirty="0" smtClean="0"/>
              <a:t> </a:t>
            </a:r>
            <a:r>
              <a:rPr lang="en-US" i="0" baseline="0" dirty="0" smtClean="0"/>
              <a:t>continue from the Year 7-10 AC skills and provide continuity for students. </a:t>
            </a:r>
            <a:endParaRPr lang="en-AU" dirty="0" smtClean="0"/>
          </a:p>
          <a:p>
            <a:pPr marL="0" indent="0" eaLnBrk="1" hangingPunct="1">
              <a:buFont typeface="Arial" pitchFamily="34" charset="0"/>
              <a:buNone/>
            </a:pPr>
            <a:r>
              <a:rPr lang="en-AU" b="1" dirty="0" smtClean="0"/>
              <a:t>General capabilities and cross curriculum priorities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dirty="0" smtClean="0"/>
              <a:t>The syllabuses include, within the organisation section, the General Capabilities and Cross-curriculum priorities, which are embedded in all learning areas.</a:t>
            </a:r>
          </a:p>
          <a:p>
            <a:pPr marL="171450" indent="-171450" eaLnBrk="1" hangingPunct="1">
              <a:buFont typeface="Arial" pitchFamily="34" charset="0"/>
              <a:buChar char="•"/>
            </a:pPr>
            <a:r>
              <a:rPr lang="en-AU" dirty="0" smtClean="0"/>
              <a:t>The general capabilities and cross-curriculum priorities are </a:t>
            </a:r>
            <a:r>
              <a:rPr lang="en-AU" b="1" dirty="0" smtClean="0"/>
              <a:t>not assessed </a:t>
            </a:r>
            <a:r>
              <a:rPr lang="en-AU" dirty="0" smtClean="0"/>
              <a:t>unless they are identified within the specified unit content.</a:t>
            </a:r>
          </a:p>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3</a:t>
            </a:fld>
            <a:endParaRPr lang="en-AU"/>
          </a:p>
        </p:txBody>
      </p:sp>
    </p:spTree>
    <p:extLst>
      <p:ext uri="{BB962C8B-B14F-4D97-AF65-F5344CB8AC3E}">
        <p14:creationId xmlns:p14="http://schemas.microsoft.com/office/powerpoint/2010/main" val="1534259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4</a:t>
            </a:fld>
            <a:endParaRPr lang="en-AU"/>
          </a:p>
        </p:txBody>
      </p:sp>
    </p:spTree>
    <p:extLst>
      <p:ext uri="{BB962C8B-B14F-4D97-AF65-F5344CB8AC3E}">
        <p14:creationId xmlns:p14="http://schemas.microsoft.com/office/powerpoint/2010/main" val="1534259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5</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p:txBody>
      </p:sp>
      <p:sp>
        <p:nvSpPr>
          <p:cNvPr id="4" name="Slide Number Placeholder 3"/>
          <p:cNvSpPr>
            <a:spLocks noGrp="1"/>
          </p:cNvSpPr>
          <p:nvPr>
            <p:ph type="sldNum" sz="quarter" idx="10"/>
          </p:nvPr>
        </p:nvSpPr>
        <p:spPr/>
        <p:txBody>
          <a:bodyPr/>
          <a:lstStyle/>
          <a:p>
            <a:fld id="{653D7307-CCBE-47CE-8C20-649F5569D8B8}" type="slidenum">
              <a:rPr lang="en-AU" smtClean="0"/>
              <a:t>6</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p:txBody>
      </p:sp>
      <p:sp>
        <p:nvSpPr>
          <p:cNvPr id="4" name="Slide Number Placeholder 3"/>
          <p:cNvSpPr>
            <a:spLocks noGrp="1"/>
          </p:cNvSpPr>
          <p:nvPr>
            <p:ph type="sldNum" sz="quarter" idx="10"/>
          </p:nvPr>
        </p:nvSpPr>
        <p:spPr/>
        <p:txBody>
          <a:bodyPr/>
          <a:lstStyle/>
          <a:p>
            <a:fld id="{653D7307-CCBE-47CE-8C20-649F5569D8B8}" type="slidenum">
              <a:rPr lang="en-AU" smtClean="0"/>
              <a:t>7</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8</a:t>
            </a:fld>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a:p>
            <a:endParaRPr lang="en-AU" dirty="0"/>
          </a:p>
        </p:txBody>
      </p:sp>
      <p:sp>
        <p:nvSpPr>
          <p:cNvPr id="4" name="Slide Number Placeholder 3"/>
          <p:cNvSpPr>
            <a:spLocks noGrp="1"/>
          </p:cNvSpPr>
          <p:nvPr>
            <p:ph type="sldNum" sz="quarter" idx="10"/>
          </p:nvPr>
        </p:nvSpPr>
        <p:spPr/>
        <p:txBody>
          <a:bodyPr/>
          <a:lstStyle/>
          <a:p>
            <a:fld id="{653D7307-CCBE-47CE-8C20-649F5569D8B8}" type="slidenum">
              <a:rPr lang="en-AU" smtClean="0"/>
              <a:t>9</a:t>
            </a:fld>
            <a:endParaRPr lang="en-AU"/>
          </a:p>
        </p:txBody>
      </p:sp>
    </p:spTree>
    <p:extLst>
      <p:ext uri="{BB962C8B-B14F-4D97-AF65-F5344CB8AC3E}">
        <p14:creationId xmlns:p14="http://schemas.microsoft.com/office/powerpoint/2010/main" val="15606942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userDrawn="1"/>
        </p:nvSpPr>
        <p:spPr bwMode="auto">
          <a:xfrm>
            <a:off x="0" y="6553200"/>
            <a:ext cx="9144000" cy="304800"/>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3600" b="0" i="0" u="none" strike="noStrike" cap="none" normalizeH="0" baseline="0" smtClean="0">
              <a:ln>
                <a:noFill/>
              </a:ln>
              <a:solidFill>
                <a:srgbClr val="0099FF"/>
              </a:solidFill>
              <a:effectLst/>
              <a:latin typeface="Arial" charset="0"/>
            </a:endParaRPr>
          </a:p>
        </p:txBody>
      </p:sp>
      <p:sp>
        <p:nvSpPr>
          <p:cNvPr id="538629" name="Rectangle 5"/>
          <p:cNvSpPr>
            <a:spLocks noGrp="1" noChangeArrowheads="1"/>
          </p:cNvSpPr>
          <p:nvPr>
            <p:ph type="ctrTitle"/>
          </p:nvPr>
        </p:nvSpPr>
        <p:spPr>
          <a:xfrm>
            <a:off x="236970" y="1642650"/>
            <a:ext cx="8642350" cy="1470025"/>
          </a:xfrm>
        </p:spPr>
        <p:txBody>
          <a:bodyPr/>
          <a:lstStyle>
            <a:lvl1pPr algn="ctr">
              <a:defRPr sz="4000" b="1">
                <a:solidFill>
                  <a:srgbClr val="4D2C8A"/>
                </a:solidFill>
              </a:defRPr>
            </a:lvl1pPr>
          </a:lstStyle>
          <a:p>
            <a:pPr lvl="0"/>
            <a:r>
              <a:rPr lang="en-AU" noProof="0" dirty="0" smtClean="0"/>
              <a:t>Click to edit Master title style</a:t>
            </a:r>
          </a:p>
        </p:txBody>
      </p:sp>
      <p:sp>
        <p:nvSpPr>
          <p:cNvPr id="538630" name="Rectangle 6"/>
          <p:cNvSpPr>
            <a:spLocks noGrp="1" noChangeArrowheads="1"/>
          </p:cNvSpPr>
          <p:nvPr>
            <p:ph type="subTitle" idx="1"/>
          </p:nvPr>
        </p:nvSpPr>
        <p:spPr>
          <a:xfrm>
            <a:off x="360215" y="3435890"/>
            <a:ext cx="8408266" cy="914400"/>
          </a:xfrm>
        </p:spPr>
        <p:txBody>
          <a:bodyPr/>
          <a:lstStyle>
            <a:lvl1pPr marL="0" indent="0" algn="ctr">
              <a:buFontTx/>
              <a:buNone/>
              <a:defRPr lang="en-AU" sz="3200" smtClean="0">
                <a:solidFill>
                  <a:srgbClr val="4D2C8A"/>
                </a:solidFill>
                <a:effectLst/>
              </a:defRPr>
            </a:lvl1pPr>
          </a:lstStyle>
          <a:p>
            <a:pPr lvl="0"/>
            <a:r>
              <a:rPr lang="en-AU" noProof="0" dirty="0" smtClean="0"/>
              <a:t>Click to edit Master subtitle style</a:t>
            </a:r>
          </a:p>
          <a:p>
            <a:endParaRPr lang="en-AU" sz="1000" kern="1400" dirty="0" smtClean="0">
              <a:solidFill>
                <a:srgbClr val="000000"/>
              </a:solidFill>
              <a:effectLst/>
              <a:latin typeface="Calibri"/>
            </a:endParaRPr>
          </a:p>
          <a:p>
            <a:r>
              <a:rPr lang="en-AU" sz="1000" kern="1400" dirty="0" smtClean="0">
                <a:solidFill>
                  <a:srgbClr val="000000"/>
                </a:solidFill>
                <a:effectLst/>
                <a:latin typeface="Calibri"/>
              </a:rPr>
              <a:t> </a:t>
            </a:r>
          </a:p>
          <a:p>
            <a:pPr lvl="0"/>
            <a:endParaRPr lang="en-AU" noProof="0" dirty="0" smtClean="0"/>
          </a:p>
        </p:txBody>
      </p:sp>
      <p:sp>
        <p:nvSpPr>
          <p:cNvPr id="23" name="Rectangle 9"/>
          <p:cNvSpPr>
            <a:spLocks noGrp="1" noChangeArrowheads="1"/>
          </p:cNvSpPr>
          <p:nvPr>
            <p:ph type="sldNum" sz="quarter" idx="4"/>
          </p:nvPr>
        </p:nvSpPr>
        <p:spPr>
          <a:xfrm>
            <a:off x="6934200" y="6404677"/>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819727"/>
          </a:xfrm>
          <a:prstGeom prst="rect">
            <a:avLst/>
          </a:prstGeom>
        </p:spPr>
      </p:pic>
      <p:sp>
        <p:nvSpPr>
          <p:cNvPr id="10" name="Rectangle 7"/>
          <p:cNvSpPr>
            <a:spLocks noGrp="1" noChangeArrowheads="1"/>
          </p:cNvSpPr>
          <p:nvPr>
            <p:ph type="dt" sz="half" idx="2"/>
          </p:nvPr>
        </p:nvSpPr>
        <p:spPr>
          <a:xfrm>
            <a:off x="76200" y="6579326"/>
            <a:ext cx="7696200" cy="228600"/>
          </a:xfrm>
          <a:prstGeom prst="rect">
            <a:avLst/>
          </a:prstGeom>
        </p:spPr>
        <p:txBody>
          <a:bodyPr/>
          <a:lstStyle>
            <a:lvl1pPr>
              <a:defRPr sz="1100"/>
            </a:lvl1pPr>
          </a:lstStyle>
          <a:p>
            <a:r>
              <a:rPr lang="en-AU" dirty="0" smtClean="0">
                <a:solidFill>
                  <a:schemeClr val="bg1"/>
                </a:solidFill>
              </a:rPr>
              <a:t>2013/50992v2 		  </a:t>
            </a:r>
            <a:r>
              <a:rPr lang="en-US" dirty="0" smtClean="0">
                <a:solidFill>
                  <a:srgbClr val="FFFFFF"/>
                </a:solidFill>
                <a:latin typeface="Arial Unicode MS" pitchFamily="34" charset="-128"/>
              </a:rPr>
              <a:t>© 2012 School Curriculum and Standards Authority </a:t>
            </a:r>
            <a:endParaRPr lang="en-US" dirty="0">
              <a:solidFill>
                <a:srgbClr val="000000"/>
              </a:solidFill>
            </a:endParaRPr>
          </a:p>
        </p:txBody>
      </p:sp>
    </p:spTree>
    <p:extLst>
      <p:ext uri="{BB962C8B-B14F-4D97-AF65-F5344CB8AC3E}">
        <p14:creationId xmlns:p14="http://schemas.microsoft.com/office/powerpoint/2010/main" val="25485227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1219200"/>
            <a:ext cx="5486400" cy="35083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1400518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8138" y="1628775"/>
            <a:ext cx="4189412" cy="2227263"/>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quarter" idx="2"/>
          </p:nvPr>
        </p:nvSpPr>
        <p:spPr>
          <a:xfrm>
            <a:off x="4679950" y="1628775"/>
            <a:ext cx="4189413" cy="2227263"/>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Content Placeholder 4"/>
          <p:cNvSpPr>
            <a:spLocks noGrp="1"/>
          </p:cNvSpPr>
          <p:nvPr>
            <p:ph sz="quarter" idx="3"/>
          </p:nvPr>
        </p:nvSpPr>
        <p:spPr>
          <a:xfrm>
            <a:off x="338138" y="4008438"/>
            <a:ext cx="4189412" cy="2227262"/>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Content Placeholder 5"/>
          <p:cNvSpPr>
            <a:spLocks noGrp="1"/>
          </p:cNvSpPr>
          <p:nvPr>
            <p:ph sz="quarter" idx="4"/>
          </p:nvPr>
        </p:nvSpPr>
        <p:spPr>
          <a:xfrm>
            <a:off x="4679950" y="4008438"/>
            <a:ext cx="4189413" cy="2227262"/>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0"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3" name="Rectangle 9"/>
          <p:cNvSpPr>
            <a:spLocks noGrp="1" noChangeArrowheads="1"/>
          </p:cNvSpPr>
          <p:nvPr>
            <p:ph type="sldNum" sz="quarter" idx="12"/>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7312329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24678" y="1828800"/>
            <a:ext cx="8588376" cy="4408488"/>
          </a:xfrm>
        </p:spPr>
        <p:txBody>
          <a:bodyPr/>
          <a:lstStyle/>
          <a:p>
            <a:endParaRPr lang="en-AU"/>
          </a:p>
        </p:txBody>
      </p:sp>
      <p:sp>
        <p:nvSpPr>
          <p:cNvPr id="8"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0" name="Slide Number Placeholder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14636362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5" name="Slide Number Placeholder 4"/>
          <p:cNvSpPr>
            <a:spLocks noGrp="1"/>
          </p:cNvSpPr>
          <p:nvPr>
            <p:ph type="sldNum" sz="quarter" idx="12"/>
          </p:nvPr>
        </p:nvSpPr>
        <p:spPr/>
        <p:txBody>
          <a:body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7334350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6"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35602414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41613617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8138" y="1981200"/>
            <a:ext cx="4189412" cy="4254500"/>
          </a:xfrm>
        </p:spPr>
        <p:txBody>
          <a:bodyPr/>
          <a:lstStyle>
            <a:lvl1pPr>
              <a:defRPr sz="2400"/>
            </a:lvl1pPr>
            <a:lvl2pPr>
              <a:defRPr sz="24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79950" y="1981200"/>
            <a:ext cx="4189413" cy="4254500"/>
          </a:xfrm>
        </p:spPr>
        <p:txBody>
          <a:bodyPr/>
          <a:lstStyle>
            <a:lvl1pPr>
              <a:defRPr sz="2400"/>
            </a:lvl1pPr>
            <a:lvl2pPr>
              <a:defRPr sz="24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8"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1"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90294130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1244" y="1794442"/>
            <a:ext cx="4050127" cy="79635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47871" y="2700128"/>
            <a:ext cx="4040188" cy="3535363"/>
          </a:xfrm>
        </p:spPr>
        <p:txBody>
          <a:bodyPr/>
          <a:lstStyle>
            <a:lvl1pPr>
              <a:defRPr sz="2400"/>
            </a:lvl1pPr>
            <a:lvl2pPr>
              <a:defRPr sz="24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Content Placeholder 5"/>
          <p:cNvSpPr>
            <a:spLocks noGrp="1"/>
          </p:cNvSpPr>
          <p:nvPr>
            <p:ph sz="quarter" idx="4"/>
          </p:nvPr>
        </p:nvSpPr>
        <p:spPr>
          <a:xfrm>
            <a:off x="4575452" y="2710067"/>
            <a:ext cx="4041775" cy="3535363"/>
          </a:xfrm>
        </p:spPr>
        <p:txBody>
          <a:bodyPr/>
          <a:lstStyle>
            <a:lvl1pPr>
              <a:defRPr sz="2400"/>
            </a:lvl1pPr>
            <a:lvl2pPr>
              <a:defRPr sz="24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1"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5" name="Rectangle 9"/>
          <p:cNvSpPr>
            <a:spLocks noGrp="1" noChangeArrowheads="1"/>
          </p:cNvSpPr>
          <p:nvPr>
            <p:ph type="sldNum" sz="quarter" idx="15"/>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
        <p:nvSpPr>
          <p:cNvPr id="16" name="Text Placeholder 2"/>
          <p:cNvSpPr>
            <a:spLocks noGrp="1"/>
          </p:cNvSpPr>
          <p:nvPr>
            <p:ph type="body" idx="16"/>
          </p:nvPr>
        </p:nvSpPr>
        <p:spPr>
          <a:xfrm>
            <a:off x="4569300" y="1803149"/>
            <a:ext cx="4050127" cy="79635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35932526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2452840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8"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4568827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905000"/>
            <a:ext cx="5111750" cy="4221163"/>
          </a:xfrm>
        </p:spPr>
        <p:txBody>
          <a:bodyPr/>
          <a:lstStyle>
            <a:lvl1pPr>
              <a:defRPr sz="24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Text Placeholder 3"/>
          <p:cNvSpPr>
            <a:spLocks noGrp="1"/>
          </p:cNvSpPr>
          <p:nvPr>
            <p:ph type="body" sz="half" idx="2"/>
          </p:nvPr>
        </p:nvSpPr>
        <p:spPr>
          <a:xfrm>
            <a:off x="337930" y="1905000"/>
            <a:ext cx="3127583" cy="42211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1"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6936501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37605" name="Rectangle 5"/>
          <p:cNvSpPr>
            <a:spLocks noGrp="1" noChangeArrowheads="1"/>
          </p:cNvSpPr>
          <p:nvPr>
            <p:ph type="title"/>
          </p:nvPr>
        </p:nvSpPr>
        <p:spPr bwMode="auto">
          <a:xfrm>
            <a:off x="342900" y="844550"/>
            <a:ext cx="8550275" cy="84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537606" name="Rectangle 6"/>
          <p:cNvSpPr>
            <a:spLocks noGrp="1" noChangeArrowheads="1"/>
          </p:cNvSpPr>
          <p:nvPr>
            <p:ph type="body" idx="1"/>
          </p:nvPr>
        </p:nvSpPr>
        <p:spPr bwMode="auto">
          <a:xfrm>
            <a:off x="338138" y="1628775"/>
            <a:ext cx="8531225" cy="460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pic>
        <p:nvPicPr>
          <p:cNvPr id="4" name="Picture 3"/>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819727"/>
          </a:xfrm>
          <a:prstGeom prst="rect">
            <a:avLst/>
          </a:prstGeom>
        </p:spPr>
      </p:pic>
      <p:sp>
        <p:nvSpPr>
          <p:cNvPr id="5" name="Rectangle 4"/>
          <p:cNvSpPr/>
          <p:nvPr userDrawn="1"/>
        </p:nvSpPr>
        <p:spPr bwMode="auto">
          <a:xfrm>
            <a:off x="0" y="6553200"/>
            <a:ext cx="9144000" cy="304800"/>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3600" b="0" i="0" u="none" strike="noStrike" cap="none" normalizeH="0" baseline="0" smtClean="0">
              <a:ln>
                <a:noFill/>
              </a:ln>
              <a:solidFill>
                <a:srgbClr val="0099FF"/>
              </a:solidFill>
              <a:effectLst/>
              <a:latin typeface="Arial" charset="0"/>
            </a:endParaRPr>
          </a:p>
        </p:txBody>
      </p:sp>
    </p:spTree>
    <p:extLst>
      <p:ext uri="{BB962C8B-B14F-4D97-AF65-F5344CB8AC3E}">
        <p14:creationId xmlns:p14="http://schemas.microsoft.com/office/powerpoint/2010/main" val="1277743805"/>
      </p:ext>
    </p:extLst>
  </p:cSld>
  <p:clrMap bg1="lt1" tx1="dk1" bg2="lt2" tx2="dk2" accent1="accent1" accent2="accent2" accent3="accent3" accent4="accent4" accent5="accent5" accent6="accent6" hlink="hlink" folHlink="folHlink"/>
  <p:sldLayoutIdLst>
    <p:sldLayoutId id="2147483664" r:id="rId1"/>
    <p:sldLayoutId id="2147483677"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5" r:id="rId11"/>
    <p:sldLayoutId id="2147483676" r:id="rId12"/>
  </p:sldLayoutIdLst>
  <p:timing>
    <p:tnLst>
      <p:par>
        <p:cTn id="1" dur="indefinite" restart="never" nodeType="tmRoot"/>
      </p:par>
    </p:tnLst>
  </p:timing>
  <p:hf sldNum="0" hdr="0" dt="0"/>
  <p:txStyles>
    <p:titleStyle>
      <a:lvl1pPr algn="l" rtl="0" fontAlgn="base">
        <a:spcBef>
          <a:spcPct val="0"/>
        </a:spcBef>
        <a:spcAft>
          <a:spcPct val="0"/>
        </a:spcAft>
        <a:defRPr sz="3600">
          <a:solidFill>
            <a:srgbClr val="4D2C8A"/>
          </a:solidFill>
          <a:latin typeface="+mj-lt"/>
          <a:ea typeface="+mj-ea"/>
          <a:cs typeface="+mj-cs"/>
        </a:defRPr>
      </a:lvl1pPr>
      <a:lvl2pPr algn="l" rtl="0" fontAlgn="base">
        <a:spcBef>
          <a:spcPct val="0"/>
        </a:spcBef>
        <a:spcAft>
          <a:spcPct val="0"/>
        </a:spcAft>
        <a:defRPr sz="3600">
          <a:solidFill>
            <a:srgbClr val="008080"/>
          </a:solidFill>
          <a:latin typeface="Arial" charset="0"/>
        </a:defRPr>
      </a:lvl2pPr>
      <a:lvl3pPr algn="l" rtl="0" fontAlgn="base">
        <a:spcBef>
          <a:spcPct val="0"/>
        </a:spcBef>
        <a:spcAft>
          <a:spcPct val="0"/>
        </a:spcAft>
        <a:defRPr sz="3600">
          <a:solidFill>
            <a:srgbClr val="008080"/>
          </a:solidFill>
          <a:latin typeface="Arial" charset="0"/>
        </a:defRPr>
      </a:lvl3pPr>
      <a:lvl4pPr algn="l" rtl="0" fontAlgn="base">
        <a:spcBef>
          <a:spcPct val="0"/>
        </a:spcBef>
        <a:spcAft>
          <a:spcPct val="0"/>
        </a:spcAft>
        <a:defRPr sz="3600">
          <a:solidFill>
            <a:srgbClr val="008080"/>
          </a:solidFill>
          <a:latin typeface="Arial" charset="0"/>
        </a:defRPr>
      </a:lvl4pPr>
      <a:lvl5pPr algn="l" rtl="0" fontAlgn="base">
        <a:spcBef>
          <a:spcPct val="0"/>
        </a:spcBef>
        <a:spcAft>
          <a:spcPct val="0"/>
        </a:spcAft>
        <a:defRPr sz="3600">
          <a:solidFill>
            <a:srgbClr val="008080"/>
          </a:solidFill>
          <a:latin typeface="Arial" charset="0"/>
        </a:defRPr>
      </a:lvl5pPr>
      <a:lvl6pPr marL="457200" algn="l" rtl="0" fontAlgn="base">
        <a:spcBef>
          <a:spcPct val="0"/>
        </a:spcBef>
        <a:spcAft>
          <a:spcPct val="0"/>
        </a:spcAft>
        <a:defRPr sz="3600">
          <a:solidFill>
            <a:srgbClr val="008080"/>
          </a:solidFill>
          <a:latin typeface="Arial" charset="0"/>
        </a:defRPr>
      </a:lvl6pPr>
      <a:lvl7pPr marL="914400" algn="l" rtl="0" fontAlgn="base">
        <a:spcBef>
          <a:spcPct val="0"/>
        </a:spcBef>
        <a:spcAft>
          <a:spcPct val="0"/>
        </a:spcAft>
        <a:defRPr sz="3600">
          <a:solidFill>
            <a:srgbClr val="008080"/>
          </a:solidFill>
          <a:latin typeface="Arial" charset="0"/>
        </a:defRPr>
      </a:lvl7pPr>
      <a:lvl8pPr marL="1371600" algn="l" rtl="0" fontAlgn="base">
        <a:spcBef>
          <a:spcPct val="0"/>
        </a:spcBef>
        <a:spcAft>
          <a:spcPct val="0"/>
        </a:spcAft>
        <a:defRPr sz="3600">
          <a:solidFill>
            <a:srgbClr val="008080"/>
          </a:solidFill>
          <a:latin typeface="Arial" charset="0"/>
        </a:defRPr>
      </a:lvl8pPr>
      <a:lvl9pPr marL="1828800" algn="l" rtl="0" fontAlgn="base">
        <a:spcBef>
          <a:spcPct val="0"/>
        </a:spcBef>
        <a:spcAft>
          <a:spcPct val="0"/>
        </a:spcAft>
        <a:defRPr sz="3600">
          <a:solidFill>
            <a:srgbClr val="008080"/>
          </a:solidFill>
          <a:latin typeface="Arial"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csa.wa.edu.a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joy.cicchini@scsa.wa.edu.au"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868" y="776287"/>
            <a:ext cx="7026261" cy="531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914400" y="2133600"/>
            <a:ext cx="7620000" cy="3124200"/>
          </a:xfrm>
        </p:spPr>
        <p:txBody>
          <a:bodyPr/>
          <a:lstStyle/>
          <a:p>
            <a:r>
              <a:rPr lang="en-AU" dirty="0" smtClean="0"/>
              <a:t/>
            </a:r>
            <a:br>
              <a:rPr lang="en-AU" dirty="0" smtClean="0"/>
            </a:br>
            <a:r>
              <a:rPr lang="en-AU" dirty="0" smtClean="0"/>
              <a:t> </a:t>
            </a:r>
            <a:r>
              <a:rPr lang="en-AU" dirty="0"/>
              <a:t/>
            </a:r>
            <a:br>
              <a:rPr lang="en-AU" dirty="0"/>
            </a:br>
            <a:r>
              <a:rPr lang="en-AU" dirty="0"/>
              <a:t/>
            </a:r>
            <a:br>
              <a:rPr lang="en-AU" dirty="0"/>
            </a:br>
            <a:r>
              <a:rPr lang="en-AU" dirty="0" smtClean="0"/>
              <a:t>Physics</a:t>
            </a:r>
            <a:br>
              <a:rPr lang="en-AU" dirty="0" smtClean="0"/>
            </a:br>
            <a:r>
              <a:rPr lang="en-AU" dirty="0"/>
              <a:t/>
            </a:r>
            <a:br>
              <a:rPr lang="en-AU" dirty="0"/>
            </a:br>
            <a:r>
              <a:rPr lang="en-AU" dirty="0" smtClean="0"/>
              <a:t>Webinar</a:t>
            </a:r>
            <a:r>
              <a:rPr lang="en-AU" b="0" dirty="0"/>
              <a:t/>
            </a:r>
            <a:br>
              <a:rPr lang="en-AU" b="0" dirty="0"/>
            </a:br>
            <a:r>
              <a:rPr lang="en-AU" dirty="0" smtClean="0"/>
              <a:t/>
            </a:r>
            <a:br>
              <a:rPr lang="en-AU" dirty="0" smtClean="0"/>
            </a:br>
            <a:r>
              <a:rPr lang="en-AU" dirty="0" smtClean="0"/>
              <a:t/>
            </a:r>
            <a:br>
              <a:rPr lang="en-AU" dirty="0" smtClean="0"/>
            </a:br>
            <a:r>
              <a:rPr lang="en-AU" dirty="0"/>
              <a:t/>
            </a:r>
            <a:br>
              <a:rPr lang="en-AU" dirty="0"/>
            </a:br>
            <a:r>
              <a:rPr lang="en-AU" dirty="0" smtClean="0"/>
              <a:t/>
            </a:r>
            <a:br>
              <a:rPr lang="en-AU" dirty="0" smtClean="0"/>
            </a:br>
            <a:r>
              <a:rPr lang="en-AU" dirty="0"/>
              <a:t/>
            </a:r>
            <a:br>
              <a:rPr lang="en-AU" dirty="0"/>
            </a:br>
            <a:endParaRPr lang="en-AU" dirty="0"/>
          </a:p>
        </p:txBody>
      </p:sp>
      <p:sp>
        <p:nvSpPr>
          <p:cNvPr id="7" name="Rectangle 7"/>
          <p:cNvSpPr>
            <a:spLocks noGrp="1" noChangeArrowheads="1"/>
          </p:cNvSpPr>
          <p:nvPr>
            <p:ph type="dt" sz="half" idx="2"/>
          </p:nvPr>
        </p:nvSpPr>
        <p:spPr>
          <a:xfrm>
            <a:off x="76200" y="6579326"/>
            <a:ext cx="8991600" cy="278674"/>
          </a:xfrm>
          <a:prstGeom prst="rect">
            <a:avLst/>
          </a:prstGeom>
        </p:spPr>
        <p:txBody>
          <a:bodyPr/>
          <a:lstStyle>
            <a:lvl1pPr>
              <a:defRPr sz="1100"/>
            </a:lvl1pPr>
          </a:lstStyle>
          <a:p>
            <a:r>
              <a:rPr lang="en-AU" dirty="0" smtClean="0">
                <a:solidFill>
                  <a:schemeClr val="bg1"/>
                </a:solidFill>
              </a:rPr>
              <a:t>2014/#####			</a:t>
            </a:r>
            <a:r>
              <a:rPr lang="en-US" dirty="0" smtClean="0">
                <a:solidFill>
                  <a:srgbClr val="FFFFFF"/>
                </a:solidFill>
                <a:latin typeface="Arial Unicode MS" pitchFamily="34" charset="-128"/>
              </a:rPr>
              <a:t>© 2014 School Curriculum and Standards Authority </a:t>
            </a:r>
            <a:endParaRPr lang="en-US" dirty="0">
              <a:solidFill>
                <a:srgbClr val="000000"/>
              </a:solidFill>
            </a:endParaRPr>
          </a:p>
        </p:txBody>
      </p:sp>
      <p:sp>
        <p:nvSpPr>
          <p:cNvPr id="5" name="Title 1"/>
          <p:cNvSpPr txBox="1">
            <a:spLocks/>
          </p:cNvSpPr>
          <p:nvPr/>
        </p:nvSpPr>
        <p:spPr bwMode="auto">
          <a:xfrm>
            <a:off x="275091" y="914400"/>
            <a:ext cx="8550275" cy="84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000" b="1">
                <a:solidFill>
                  <a:srgbClr val="4D2C8A"/>
                </a:solidFill>
                <a:latin typeface="+mj-lt"/>
                <a:ea typeface="+mj-ea"/>
                <a:cs typeface="+mj-cs"/>
              </a:defRPr>
            </a:lvl1pPr>
            <a:lvl2pPr algn="l" rtl="0" fontAlgn="base">
              <a:spcBef>
                <a:spcPct val="0"/>
              </a:spcBef>
              <a:spcAft>
                <a:spcPct val="0"/>
              </a:spcAft>
              <a:defRPr sz="3600">
                <a:solidFill>
                  <a:srgbClr val="008080"/>
                </a:solidFill>
                <a:latin typeface="Arial" charset="0"/>
              </a:defRPr>
            </a:lvl2pPr>
            <a:lvl3pPr algn="l" rtl="0" fontAlgn="base">
              <a:spcBef>
                <a:spcPct val="0"/>
              </a:spcBef>
              <a:spcAft>
                <a:spcPct val="0"/>
              </a:spcAft>
              <a:defRPr sz="3600">
                <a:solidFill>
                  <a:srgbClr val="008080"/>
                </a:solidFill>
                <a:latin typeface="Arial" charset="0"/>
              </a:defRPr>
            </a:lvl3pPr>
            <a:lvl4pPr algn="l" rtl="0" fontAlgn="base">
              <a:spcBef>
                <a:spcPct val="0"/>
              </a:spcBef>
              <a:spcAft>
                <a:spcPct val="0"/>
              </a:spcAft>
              <a:defRPr sz="3600">
                <a:solidFill>
                  <a:srgbClr val="008080"/>
                </a:solidFill>
                <a:latin typeface="Arial" charset="0"/>
              </a:defRPr>
            </a:lvl4pPr>
            <a:lvl5pPr algn="l" rtl="0" fontAlgn="base">
              <a:spcBef>
                <a:spcPct val="0"/>
              </a:spcBef>
              <a:spcAft>
                <a:spcPct val="0"/>
              </a:spcAft>
              <a:defRPr sz="3600">
                <a:solidFill>
                  <a:srgbClr val="008080"/>
                </a:solidFill>
                <a:latin typeface="Arial" charset="0"/>
              </a:defRPr>
            </a:lvl5pPr>
            <a:lvl6pPr marL="457200" algn="l" rtl="0" fontAlgn="base">
              <a:spcBef>
                <a:spcPct val="0"/>
              </a:spcBef>
              <a:spcAft>
                <a:spcPct val="0"/>
              </a:spcAft>
              <a:defRPr sz="3600">
                <a:solidFill>
                  <a:srgbClr val="008080"/>
                </a:solidFill>
                <a:latin typeface="Arial" charset="0"/>
              </a:defRPr>
            </a:lvl6pPr>
            <a:lvl7pPr marL="914400" algn="l" rtl="0" fontAlgn="base">
              <a:spcBef>
                <a:spcPct val="0"/>
              </a:spcBef>
              <a:spcAft>
                <a:spcPct val="0"/>
              </a:spcAft>
              <a:defRPr sz="3600">
                <a:solidFill>
                  <a:srgbClr val="008080"/>
                </a:solidFill>
                <a:latin typeface="Arial" charset="0"/>
              </a:defRPr>
            </a:lvl7pPr>
            <a:lvl8pPr marL="1371600" algn="l" rtl="0" fontAlgn="base">
              <a:spcBef>
                <a:spcPct val="0"/>
              </a:spcBef>
              <a:spcAft>
                <a:spcPct val="0"/>
              </a:spcAft>
              <a:defRPr sz="3600">
                <a:solidFill>
                  <a:srgbClr val="008080"/>
                </a:solidFill>
                <a:latin typeface="Arial" charset="0"/>
              </a:defRPr>
            </a:lvl8pPr>
            <a:lvl9pPr marL="1828800" algn="l" rtl="0" fontAlgn="base">
              <a:spcBef>
                <a:spcPct val="0"/>
              </a:spcBef>
              <a:spcAft>
                <a:spcPct val="0"/>
              </a:spcAft>
              <a:defRPr sz="3600">
                <a:solidFill>
                  <a:srgbClr val="008080"/>
                </a:solidFill>
                <a:latin typeface="Arial" charset="0"/>
              </a:defRPr>
            </a:lvl9pPr>
          </a:lstStyle>
          <a:p>
            <a:endParaRPr lang="en-AU" sz="4400" dirty="0">
              <a:latin typeface="Cambria" pitchFamily="18" charset="0"/>
            </a:endParaRPr>
          </a:p>
        </p:txBody>
      </p:sp>
    </p:spTree>
    <p:extLst>
      <p:ext uri="{BB962C8B-B14F-4D97-AF65-F5344CB8AC3E}">
        <p14:creationId xmlns:p14="http://schemas.microsoft.com/office/powerpoint/2010/main" val="1819991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33600"/>
            <a:ext cx="8531225" cy="4606925"/>
          </a:xfrm>
        </p:spPr>
        <p:txBody>
          <a:bodyPr/>
          <a:lstStyle/>
          <a:p>
            <a:r>
              <a:rPr lang="en-US" dirty="0"/>
              <a:t>Three interrelated strands: Science Inquiry Skills, Science as a Human Endeavour and Science Understanding</a:t>
            </a:r>
          </a:p>
          <a:p>
            <a:r>
              <a:rPr lang="en-US" dirty="0"/>
              <a:t>The Science Inquiry Skills continue from the Year 7-10 AC Science Inquiry Skills and provide continuity for students</a:t>
            </a:r>
          </a:p>
          <a:p>
            <a:pPr lvl="0"/>
            <a:r>
              <a:rPr lang="en-AU" dirty="0" smtClean="0"/>
              <a:t>Less theoretical content which promotes a </a:t>
            </a:r>
            <a:r>
              <a:rPr lang="en-AU" dirty="0"/>
              <a:t>practical </a:t>
            </a:r>
            <a:r>
              <a:rPr lang="en-AU" dirty="0" smtClean="0"/>
              <a:t>approach to teaching </a:t>
            </a:r>
            <a:r>
              <a:rPr lang="en-AU" dirty="0"/>
              <a:t>the content</a:t>
            </a:r>
          </a:p>
          <a:p>
            <a:endParaRPr lang="en-US" dirty="0"/>
          </a:p>
          <a:p>
            <a:endParaRPr lang="en-AU" dirty="0"/>
          </a:p>
        </p:txBody>
      </p:sp>
      <p:sp>
        <p:nvSpPr>
          <p:cNvPr id="2" name="Title 1"/>
          <p:cNvSpPr>
            <a:spLocks noGrp="1"/>
          </p:cNvSpPr>
          <p:nvPr>
            <p:ph type="title"/>
          </p:nvPr>
        </p:nvSpPr>
        <p:spPr/>
        <p:txBody>
          <a:bodyPr/>
          <a:lstStyle/>
          <a:p>
            <a:pPr algn="ctr"/>
            <a:r>
              <a:rPr lang="en-AU" dirty="0" smtClean="0"/>
              <a:t>How has the content changed?</a:t>
            </a:r>
            <a:endParaRPr lang="en-AU" dirty="0"/>
          </a:p>
        </p:txBody>
      </p:sp>
    </p:spTree>
    <p:extLst>
      <p:ext uri="{BB962C8B-B14F-4D97-AF65-F5344CB8AC3E}">
        <p14:creationId xmlns:p14="http://schemas.microsoft.com/office/powerpoint/2010/main" val="1782172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10896" y="990600"/>
            <a:ext cx="8550275" cy="762000"/>
          </a:xfrm>
        </p:spPr>
        <p:txBody>
          <a:bodyPr/>
          <a:lstStyle/>
          <a:p>
            <a:pPr algn="ctr"/>
            <a:r>
              <a:rPr lang="en-AU" dirty="0" smtClean="0"/>
              <a:t/>
            </a:r>
            <a:br>
              <a:rPr lang="en-AU" dirty="0" smtClean="0"/>
            </a:br>
            <a:r>
              <a:rPr lang="en-AU" sz="2800" b="1" dirty="0" smtClean="0"/>
              <a:t>Physics General content</a:t>
            </a:r>
            <a:r>
              <a:rPr lang="en-AU" dirty="0" smtClean="0">
                <a:solidFill>
                  <a:srgbClr val="0099FF"/>
                </a:solidFill>
                <a:latin typeface="Arial" charset="0"/>
              </a:rPr>
              <a:t/>
            </a:r>
            <a:br>
              <a:rPr lang="en-AU" dirty="0" smtClean="0">
                <a:solidFill>
                  <a:srgbClr val="0099FF"/>
                </a:solidFill>
                <a:latin typeface="Arial" charset="0"/>
              </a:rPr>
            </a:br>
            <a:endParaRPr lang="en-AU" dirty="0"/>
          </a:p>
        </p:txBody>
      </p:sp>
      <p:graphicFrame>
        <p:nvGraphicFramePr>
          <p:cNvPr id="3" name="Table 2"/>
          <p:cNvGraphicFramePr>
            <a:graphicFrameLocks noGrp="1"/>
          </p:cNvGraphicFramePr>
          <p:nvPr>
            <p:extLst>
              <p:ext uri="{D42A27DB-BD31-4B8C-83A1-F6EECF244321}">
                <p14:modId xmlns:p14="http://schemas.microsoft.com/office/powerpoint/2010/main" val="1931218892"/>
              </p:ext>
            </p:extLst>
          </p:nvPr>
        </p:nvGraphicFramePr>
        <p:xfrm>
          <a:off x="1371600" y="2590800"/>
          <a:ext cx="6324600" cy="3092450"/>
        </p:xfrm>
        <a:graphic>
          <a:graphicData uri="http://schemas.openxmlformats.org/drawingml/2006/table">
            <a:tbl>
              <a:tblPr bandRow="1">
                <a:tableStyleId>{F5AB1C69-6EDB-4FF4-983F-18BD219EF322}</a:tableStyleId>
              </a:tblPr>
              <a:tblGrid>
                <a:gridCol w="3162300"/>
                <a:gridCol w="3162300"/>
              </a:tblGrid>
              <a:tr h="618490">
                <a:tc>
                  <a:txBody>
                    <a:bodyPr/>
                    <a:lstStyle/>
                    <a:p>
                      <a:r>
                        <a:rPr lang="en-AU" dirty="0" smtClean="0"/>
                        <a:t>Title</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AU" dirty="0" smtClean="0"/>
                        <a:t>Content </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r>
              <a:tr h="618490">
                <a:tc>
                  <a:txBody>
                    <a:bodyPr/>
                    <a:lstStyle/>
                    <a:p>
                      <a:r>
                        <a:rPr lang="en-AU" dirty="0" smtClean="0"/>
                        <a:t>Unit 1:</a:t>
                      </a:r>
                      <a:r>
                        <a:rPr lang="en-AU" baseline="0" dirty="0" smtClean="0"/>
                        <a:t> World of waves </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AU" dirty="0" smtClean="0"/>
                        <a:t>Sound and light</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r>
              <a:tr h="618490">
                <a:tc>
                  <a:txBody>
                    <a:bodyPr/>
                    <a:lstStyle/>
                    <a:p>
                      <a:r>
                        <a:rPr lang="en-AU" dirty="0" smtClean="0"/>
                        <a:t>Unit 2: Hot stuff</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AU" dirty="0" smtClean="0"/>
                        <a:t>Heat, nuclear energy</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r>
              <a:tr h="618490">
                <a:tc>
                  <a:txBody>
                    <a:bodyPr/>
                    <a:lstStyle/>
                    <a:p>
                      <a:r>
                        <a:rPr lang="en-AU" dirty="0" smtClean="0"/>
                        <a:t>Unit 3: Moving</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AU" dirty="0" smtClean="0"/>
                        <a:t>Linear motion</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r>
              <a:tr h="618490">
                <a:tc>
                  <a:txBody>
                    <a:bodyPr/>
                    <a:lstStyle/>
                    <a:p>
                      <a:r>
                        <a:rPr lang="en-AU" dirty="0" smtClean="0"/>
                        <a:t>Unit 4:</a:t>
                      </a:r>
                      <a:r>
                        <a:rPr lang="en-AU" baseline="0" dirty="0" smtClean="0"/>
                        <a:t> Electricity</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AU" dirty="0" smtClean="0"/>
                        <a:t>Electric circuits, Ohm’s Law</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r>
            </a:tbl>
          </a:graphicData>
        </a:graphic>
      </p:graphicFrame>
    </p:spTree>
    <p:extLst>
      <p:ext uri="{BB962C8B-B14F-4D97-AF65-F5344CB8AC3E}">
        <p14:creationId xmlns:p14="http://schemas.microsoft.com/office/powerpoint/2010/main" val="2857196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38770" y="838200"/>
            <a:ext cx="8550275" cy="762000"/>
          </a:xfrm>
        </p:spPr>
        <p:txBody>
          <a:bodyPr/>
          <a:lstStyle/>
          <a:p>
            <a:pPr algn="ctr"/>
            <a:r>
              <a:rPr lang="en-AU" dirty="0" smtClean="0"/>
              <a:t/>
            </a:r>
            <a:br>
              <a:rPr lang="en-AU" dirty="0" smtClean="0"/>
            </a:br>
            <a:r>
              <a:rPr lang="en-AU" dirty="0" smtClean="0"/>
              <a:t/>
            </a:r>
            <a:br>
              <a:rPr lang="en-AU" dirty="0" smtClean="0"/>
            </a:br>
            <a:r>
              <a:rPr lang="en-AU" sz="2800" dirty="0"/>
              <a:t>How has assessment changed?</a:t>
            </a:r>
            <a:r>
              <a:rPr lang="en-AU" dirty="0" smtClean="0">
                <a:solidFill>
                  <a:srgbClr val="0099FF"/>
                </a:solidFill>
                <a:latin typeface="Arial" charset="0"/>
              </a:rPr>
              <a:t/>
            </a:r>
            <a:br>
              <a:rPr lang="en-AU" dirty="0" smtClean="0">
                <a:solidFill>
                  <a:srgbClr val="0099FF"/>
                </a:solidFill>
                <a:latin typeface="Arial" charset="0"/>
              </a:rPr>
            </a:br>
            <a:endParaRPr lang="en-AU" dirty="0"/>
          </a:p>
        </p:txBody>
      </p:sp>
      <p:sp>
        <p:nvSpPr>
          <p:cNvPr id="3" name="TextBox 2"/>
          <p:cNvSpPr txBox="1"/>
          <p:nvPr/>
        </p:nvSpPr>
        <p:spPr>
          <a:xfrm>
            <a:off x="774192" y="1828800"/>
            <a:ext cx="8001000" cy="4801314"/>
          </a:xfrm>
          <a:prstGeom prst="rect">
            <a:avLst/>
          </a:prstGeom>
          <a:noFill/>
        </p:spPr>
        <p:txBody>
          <a:bodyPr wrap="square" rtlCol="0">
            <a:spAutoFit/>
          </a:bodyPr>
          <a:lstStyle/>
          <a:p>
            <a:pPr marL="342900" lvl="0" indent="-342900">
              <a:buFont typeface="Arial" pitchFamily="34" charset="0"/>
              <a:buChar char="•"/>
            </a:pPr>
            <a:r>
              <a:rPr lang="en-AU" sz="2400" dirty="0"/>
              <a:t>Investigation title changed to Science Inquiry for consistency with the syllabus content </a:t>
            </a:r>
          </a:p>
          <a:p>
            <a:pPr lvl="1">
              <a:buFont typeface="Courier New" pitchFamily="49" charset="0"/>
              <a:buChar char="o"/>
            </a:pPr>
            <a:r>
              <a:rPr lang="en-AU" sz="2400" dirty="0" smtClean="0"/>
              <a:t> Science </a:t>
            </a:r>
            <a:r>
              <a:rPr lang="en-AU" sz="2400" dirty="0"/>
              <a:t>inquiry: </a:t>
            </a:r>
            <a:r>
              <a:rPr lang="en-AU" sz="2400" dirty="0" smtClean="0"/>
              <a:t>experiment</a:t>
            </a:r>
            <a:endParaRPr lang="en-AU" sz="2400" dirty="0"/>
          </a:p>
          <a:p>
            <a:pPr lvl="1">
              <a:buFont typeface="Courier New" pitchFamily="49" charset="0"/>
              <a:buChar char="o"/>
            </a:pPr>
            <a:r>
              <a:rPr lang="en-AU" sz="2400" dirty="0" smtClean="0"/>
              <a:t> Science </a:t>
            </a:r>
            <a:r>
              <a:rPr lang="en-AU" sz="2400" dirty="0"/>
              <a:t>inquiry: </a:t>
            </a:r>
            <a:r>
              <a:rPr lang="en-AU" sz="2400" dirty="0" smtClean="0"/>
              <a:t>investigation</a:t>
            </a:r>
            <a:endParaRPr lang="en-AU" sz="2400" dirty="0"/>
          </a:p>
          <a:p>
            <a:pPr lvl="1"/>
            <a:endParaRPr lang="en-AU" sz="2400" dirty="0" smtClean="0"/>
          </a:p>
          <a:p>
            <a:pPr marL="342900" lvl="1" indent="-342900">
              <a:buFont typeface="Arial" pitchFamily="34" charset="0"/>
              <a:buChar char="•"/>
            </a:pPr>
            <a:r>
              <a:rPr lang="en-AU" sz="2400" dirty="0"/>
              <a:t>Extended response task </a:t>
            </a:r>
            <a:r>
              <a:rPr lang="en-AU" sz="2400" dirty="0" smtClean="0"/>
              <a:t>added</a:t>
            </a:r>
          </a:p>
          <a:p>
            <a:pPr marL="0" lvl="1"/>
            <a:endParaRPr lang="en-AU" sz="2400" dirty="0"/>
          </a:p>
          <a:p>
            <a:pPr marL="342900" indent="-342900">
              <a:buFont typeface="Arial" pitchFamily="34" charset="0"/>
              <a:buChar char="•"/>
            </a:pPr>
            <a:r>
              <a:rPr lang="en-AU" sz="2400" dirty="0"/>
              <a:t>Tests and examinations replaced by </a:t>
            </a:r>
            <a:r>
              <a:rPr lang="en-AU" sz="2400" dirty="0" smtClean="0"/>
              <a:t>Test</a:t>
            </a:r>
            <a:endParaRPr lang="en-AU" sz="2400" dirty="0"/>
          </a:p>
          <a:p>
            <a:pPr marL="342900" indent="-342900">
              <a:buFont typeface="Arial" pitchFamily="34" charset="0"/>
              <a:buChar char="•"/>
            </a:pPr>
            <a:r>
              <a:rPr lang="en-AU" sz="2400" dirty="0"/>
              <a:t>Externally set task added in Year 12</a:t>
            </a:r>
          </a:p>
          <a:p>
            <a:pPr marL="342900" lvl="0" indent="-342900">
              <a:buFont typeface="Arial" pitchFamily="34" charset="0"/>
              <a:buChar char="•"/>
            </a:pPr>
            <a:r>
              <a:rPr lang="en-AU" sz="2400" dirty="0"/>
              <a:t>Assessment type weightings are a fixed percentage rather than a range.</a:t>
            </a:r>
          </a:p>
          <a:p>
            <a:endParaRPr lang="en-AU" sz="2400" dirty="0"/>
          </a:p>
          <a:p>
            <a:endParaRPr lang="en-AU" dirty="0"/>
          </a:p>
        </p:txBody>
      </p:sp>
    </p:spTree>
    <p:extLst>
      <p:ext uri="{BB962C8B-B14F-4D97-AF65-F5344CB8AC3E}">
        <p14:creationId xmlns:p14="http://schemas.microsoft.com/office/powerpoint/2010/main" val="2804166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04800" y="762000"/>
            <a:ext cx="8550275" cy="762000"/>
          </a:xfrm>
        </p:spPr>
        <p:txBody>
          <a:bodyPr/>
          <a:lstStyle/>
          <a:p>
            <a:pPr algn="ctr"/>
            <a:r>
              <a:rPr lang="en-AU" dirty="0" smtClean="0"/>
              <a:t/>
            </a:r>
            <a:br>
              <a:rPr lang="en-AU" dirty="0" smtClean="0"/>
            </a:br>
            <a:r>
              <a:rPr lang="en-AU" sz="2800" b="1" dirty="0" smtClean="0"/>
              <a:t>Year 11 General Physics Assessment table</a:t>
            </a:r>
            <a:endParaRPr lang="en-AU" dirty="0"/>
          </a:p>
        </p:txBody>
      </p:sp>
      <p:sp>
        <p:nvSpPr>
          <p:cNvPr id="2" name="TextBox 1"/>
          <p:cNvSpPr txBox="1"/>
          <p:nvPr/>
        </p:nvSpPr>
        <p:spPr>
          <a:xfrm>
            <a:off x="838200" y="2286000"/>
            <a:ext cx="7696200" cy="369332"/>
          </a:xfrm>
          <a:prstGeom prst="rect">
            <a:avLst/>
          </a:prstGeom>
          <a:noFill/>
        </p:spPr>
        <p:txBody>
          <a:bodyPr wrap="square" rtlCol="0">
            <a:spAutoFit/>
          </a:bodyPr>
          <a:lstStyle/>
          <a:p>
            <a:endParaRPr lang="en-AU" dirty="0"/>
          </a:p>
        </p:txBody>
      </p:sp>
      <p:graphicFrame>
        <p:nvGraphicFramePr>
          <p:cNvPr id="3" name="Table 2"/>
          <p:cNvGraphicFramePr>
            <a:graphicFrameLocks noGrp="1"/>
          </p:cNvGraphicFramePr>
          <p:nvPr>
            <p:extLst>
              <p:ext uri="{D42A27DB-BD31-4B8C-83A1-F6EECF244321}">
                <p14:modId xmlns:p14="http://schemas.microsoft.com/office/powerpoint/2010/main" val="2625296251"/>
              </p:ext>
            </p:extLst>
          </p:nvPr>
        </p:nvGraphicFramePr>
        <p:xfrm>
          <a:off x="1143000" y="1828800"/>
          <a:ext cx="6705600" cy="3979473"/>
        </p:xfrm>
        <a:graphic>
          <a:graphicData uri="http://schemas.openxmlformats.org/drawingml/2006/table">
            <a:tbl>
              <a:tblPr firstRow="1">
                <a:tableStyleId>{5C22544A-7EE6-4342-B048-85BDC9FD1C3A}</a:tableStyleId>
              </a:tblPr>
              <a:tblGrid>
                <a:gridCol w="1676400"/>
                <a:gridCol w="1676400"/>
                <a:gridCol w="1676400"/>
                <a:gridCol w="1676400"/>
              </a:tblGrid>
              <a:tr h="365760">
                <a:tc gridSpan="2">
                  <a:txBody>
                    <a:bodyPr/>
                    <a:lstStyle/>
                    <a:p>
                      <a:pPr algn="ctr"/>
                      <a:r>
                        <a:rPr lang="en-AU" b="1" dirty="0" smtClean="0">
                          <a:solidFill>
                            <a:schemeClr val="tx1"/>
                          </a:solidFill>
                        </a:rPr>
                        <a:t>New for 2015/16</a:t>
                      </a:r>
                      <a:endParaRPr lang="en-AU"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AU" b="1" dirty="0" smtClean="0">
                          <a:solidFill>
                            <a:schemeClr val="tx1"/>
                          </a:solidFill>
                        </a:rPr>
                        <a:t>Current WACE (Stage 1)</a:t>
                      </a:r>
                      <a:endParaRPr lang="en-AU"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0344">
                <a:tc>
                  <a:txBody>
                    <a:bodyPr/>
                    <a:lstStyle/>
                    <a:p>
                      <a:pPr algn="ctr"/>
                      <a:r>
                        <a:rPr lang="en-AU" b="1" dirty="0" smtClean="0"/>
                        <a:t>Type</a:t>
                      </a:r>
                      <a:endParaRPr lang="en-AU"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a:r>
                        <a:rPr lang="en-AU" b="1" dirty="0" smtClean="0"/>
                        <a:t>Weighting</a:t>
                      </a:r>
                      <a:endParaRPr lang="en-AU"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a:r>
                        <a:rPr lang="en-AU" b="1" dirty="0" smtClean="0"/>
                        <a:t>Type </a:t>
                      </a:r>
                      <a:endParaRPr lang="en-AU"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a:r>
                        <a:rPr lang="en-AU" b="1" dirty="0" smtClean="0"/>
                        <a:t>Weighting</a:t>
                      </a:r>
                      <a:endParaRPr lang="en-AU"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r>
              <a:tr h="1379460">
                <a:tc>
                  <a:txBody>
                    <a:bodyPr/>
                    <a:lstStyle/>
                    <a:p>
                      <a:pPr algn="ctr"/>
                      <a:r>
                        <a:rPr lang="en-AU" dirty="0" smtClean="0"/>
                        <a:t>Science inquiry</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r>
                        <a:rPr lang="en-AU" dirty="0" smtClean="0"/>
                        <a:t>40%</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r>
                        <a:rPr lang="en-AU" dirty="0" smtClean="0"/>
                        <a:t>Experiments and investigations</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r>
                        <a:rPr lang="en-AU" dirty="0" smtClean="0"/>
                        <a:t>60-80%</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r>
              <a:tr h="742786">
                <a:tc>
                  <a:txBody>
                    <a:bodyPr/>
                    <a:lstStyle/>
                    <a:p>
                      <a:pPr algn="ctr"/>
                      <a:r>
                        <a:rPr lang="en-AU" dirty="0" smtClean="0"/>
                        <a:t>Extended</a:t>
                      </a:r>
                      <a:r>
                        <a:rPr lang="en-AU" baseline="0" dirty="0" smtClean="0"/>
                        <a:t> response</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r>
                        <a:rPr lang="en-AU" dirty="0" smtClean="0"/>
                        <a:t>30%</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endParaRPr lang="en-AU"/>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r>
              <a:tr h="1061123">
                <a:tc>
                  <a:txBody>
                    <a:bodyPr/>
                    <a:lstStyle/>
                    <a:p>
                      <a:pPr algn="ctr"/>
                      <a:r>
                        <a:rPr lang="en-AU" dirty="0" smtClean="0"/>
                        <a:t>Test</a:t>
                      </a:r>
                    </a:p>
                    <a:p>
                      <a:pPr algn="ct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r>
                        <a:rPr lang="en-AU" dirty="0" smtClean="0"/>
                        <a:t>30%</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r>
                        <a:rPr lang="en-AU" dirty="0" smtClean="0"/>
                        <a:t>Tests and examinations</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r>
                        <a:rPr lang="en-AU" dirty="0" smtClean="0"/>
                        <a:t>20-40%</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r>
            </a:tbl>
          </a:graphicData>
        </a:graphic>
      </p:graphicFrame>
    </p:spTree>
    <p:extLst>
      <p:ext uri="{BB962C8B-B14F-4D97-AF65-F5344CB8AC3E}">
        <p14:creationId xmlns:p14="http://schemas.microsoft.com/office/powerpoint/2010/main" val="378144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862" y="914400"/>
            <a:ext cx="8550275" cy="844550"/>
          </a:xfrm>
        </p:spPr>
        <p:txBody>
          <a:bodyPr/>
          <a:lstStyle/>
          <a:p>
            <a:pPr algn="ctr"/>
            <a:r>
              <a:rPr lang="en-AU" sz="2800" b="1" dirty="0" smtClean="0"/>
              <a:t>Year 12 General Physics Assessment table</a:t>
            </a:r>
            <a:endParaRPr lang="en-AU" b="1" dirty="0"/>
          </a:p>
        </p:txBody>
      </p:sp>
      <p:graphicFrame>
        <p:nvGraphicFramePr>
          <p:cNvPr id="4" name="Table 3"/>
          <p:cNvGraphicFramePr>
            <a:graphicFrameLocks noGrp="1"/>
          </p:cNvGraphicFramePr>
          <p:nvPr>
            <p:extLst>
              <p:ext uri="{D42A27DB-BD31-4B8C-83A1-F6EECF244321}">
                <p14:modId xmlns:p14="http://schemas.microsoft.com/office/powerpoint/2010/main" val="934225456"/>
              </p:ext>
            </p:extLst>
          </p:nvPr>
        </p:nvGraphicFramePr>
        <p:xfrm>
          <a:off x="1295400" y="1752600"/>
          <a:ext cx="6858000" cy="4267201"/>
        </p:xfrm>
        <a:graphic>
          <a:graphicData uri="http://schemas.openxmlformats.org/drawingml/2006/table">
            <a:tbl>
              <a:tblPr firstRow="1" bandRow="1">
                <a:tableStyleId>{F5AB1C69-6EDB-4FF4-983F-18BD219EF322}</a:tableStyleId>
              </a:tblPr>
              <a:tblGrid>
                <a:gridCol w="1714500"/>
                <a:gridCol w="1714500"/>
                <a:gridCol w="1714500"/>
                <a:gridCol w="1714500"/>
              </a:tblGrid>
              <a:tr h="383628">
                <a:tc gridSpan="2">
                  <a:txBody>
                    <a:bodyPr/>
                    <a:lstStyle/>
                    <a:p>
                      <a:pPr algn="ctr"/>
                      <a:r>
                        <a:rPr lang="en-AU" b="1" dirty="0" smtClean="0">
                          <a:solidFill>
                            <a:schemeClr val="tx1"/>
                          </a:solidFill>
                        </a:rPr>
                        <a:t>New for 2015/16</a:t>
                      </a:r>
                      <a:endParaRPr lang="en-AU"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AU" b="1" dirty="0" smtClean="0">
                          <a:solidFill>
                            <a:schemeClr val="tx1"/>
                          </a:solidFill>
                        </a:rPr>
                        <a:t>Current WACE (Stage 2)</a:t>
                      </a:r>
                      <a:endParaRPr lang="en-AU"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3628">
                <a:tc>
                  <a:txBody>
                    <a:bodyPr/>
                    <a:lstStyle/>
                    <a:p>
                      <a:pPr algn="ctr"/>
                      <a:r>
                        <a:rPr lang="en-AU" b="1" dirty="0" smtClean="0"/>
                        <a:t>Type</a:t>
                      </a:r>
                      <a:endParaRPr lang="en-AU"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r>
                        <a:rPr lang="en-AU" b="1" dirty="0" smtClean="0"/>
                        <a:t>Weighting</a:t>
                      </a:r>
                      <a:endParaRPr lang="en-AU"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r>
                        <a:rPr lang="en-AU" b="1" dirty="0" smtClean="0"/>
                        <a:t>Type </a:t>
                      </a:r>
                      <a:endParaRPr lang="en-AU"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r>
                        <a:rPr lang="en-AU" b="1" dirty="0" smtClean="0"/>
                        <a:t>Weighting</a:t>
                      </a:r>
                      <a:endParaRPr lang="en-AU"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r>
              <a:tr h="1229710">
                <a:tc>
                  <a:txBody>
                    <a:bodyPr/>
                    <a:lstStyle/>
                    <a:p>
                      <a:pPr algn="ctr"/>
                      <a:r>
                        <a:rPr lang="en-AU" dirty="0" smtClean="0"/>
                        <a:t>Science inquiry</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ctr"/>
                      <a:r>
                        <a:rPr lang="en-AU" dirty="0" smtClean="0"/>
                        <a:t>30%</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ctr"/>
                      <a:r>
                        <a:rPr lang="en-AU" dirty="0" smtClean="0"/>
                        <a:t>Experiments and investigations</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ctr"/>
                      <a:r>
                        <a:rPr lang="en-AU" dirty="0" smtClean="0"/>
                        <a:t>35-65%</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r>
              <a:tr h="662152">
                <a:tc>
                  <a:txBody>
                    <a:bodyPr/>
                    <a:lstStyle/>
                    <a:p>
                      <a:pPr algn="ctr"/>
                      <a:r>
                        <a:rPr lang="en-AU" dirty="0" smtClean="0"/>
                        <a:t>Extended</a:t>
                      </a:r>
                      <a:r>
                        <a:rPr lang="en-AU" baseline="0" dirty="0" smtClean="0"/>
                        <a:t> response</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ctr"/>
                      <a:r>
                        <a:rPr lang="en-AU" dirty="0" smtClean="0"/>
                        <a:t>20%</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r>
              <a:tr h="945931">
                <a:tc>
                  <a:txBody>
                    <a:bodyPr/>
                    <a:lstStyle/>
                    <a:p>
                      <a:pPr algn="ctr"/>
                      <a:r>
                        <a:rPr lang="en-AU" dirty="0" smtClean="0"/>
                        <a:t>Test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ctr"/>
                      <a:r>
                        <a:rPr lang="en-AU" dirty="0" smtClean="0"/>
                        <a:t>35%</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ctr"/>
                      <a:r>
                        <a:rPr lang="en-AU" dirty="0" smtClean="0"/>
                        <a:t>Tests and examinations</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ctr"/>
                      <a:r>
                        <a:rPr lang="en-AU" dirty="0" smtClean="0"/>
                        <a:t>35-65%</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r>
              <a:tr h="662152">
                <a:tc>
                  <a:txBody>
                    <a:bodyPr/>
                    <a:lstStyle/>
                    <a:p>
                      <a:pPr algn="ctr"/>
                      <a:r>
                        <a:rPr lang="en-AU" dirty="0" smtClean="0"/>
                        <a:t>Externally Set Task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ctr"/>
                      <a:r>
                        <a:rPr lang="en-AU" dirty="0" smtClean="0"/>
                        <a:t>15%</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r>
            </a:tbl>
          </a:graphicData>
        </a:graphic>
      </p:graphicFrame>
    </p:spTree>
    <p:extLst>
      <p:ext uri="{BB962C8B-B14F-4D97-AF65-F5344CB8AC3E}">
        <p14:creationId xmlns:p14="http://schemas.microsoft.com/office/powerpoint/2010/main" val="4243712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862" y="914400"/>
            <a:ext cx="8550275" cy="844550"/>
          </a:xfrm>
        </p:spPr>
        <p:txBody>
          <a:bodyPr/>
          <a:lstStyle/>
          <a:p>
            <a:pPr algn="ctr"/>
            <a:r>
              <a:rPr lang="en-AU" b="1" dirty="0" smtClean="0"/>
              <a:t>What is the role of the EST?</a:t>
            </a:r>
            <a:endParaRPr lang="en-AU" b="1" dirty="0"/>
          </a:p>
        </p:txBody>
      </p:sp>
      <p:sp>
        <p:nvSpPr>
          <p:cNvPr id="3" name="Rectangle 2"/>
          <p:cNvSpPr/>
          <p:nvPr/>
        </p:nvSpPr>
        <p:spPr>
          <a:xfrm>
            <a:off x="533400" y="1752600"/>
            <a:ext cx="8001000" cy="4832092"/>
          </a:xfrm>
          <a:prstGeom prst="rect">
            <a:avLst/>
          </a:prstGeom>
        </p:spPr>
        <p:txBody>
          <a:bodyPr wrap="square">
            <a:spAutoFit/>
          </a:bodyPr>
          <a:lstStyle/>
          <a:p>
            <a:pPr marL="285750" indent="-285750">
              <a:spcAft>
                <a:spcPts val="600"/>
              </a:spcAft>
              <a:buFont typeface="Arial" pitchFamily="34" charset="0"/>
              <a:buChar char="•"/>
            </a:pPr>
            <a:r>
              <a:rPr lang="en-AU" sz="2400" dirty="0"/>
              <a:t>Purpose - An Externally Set Task (EST) process will be introduced for General courses at Year 12 and the task will be used for consensus moderation. </a:t>
            </a:r>
            <a:endParaRPr lang="en-AU" sz="2400" dirty="0" smtClean="0"/>
          </a:p>
          <a:p>
            <a:pPr marL="285750" indent="-285750">
              <a:spcAft>
                <a:spcPts val="600"/>
              </a:spcAft>
              <a:buFont typeface="Arial" pitchFamily="34" charset="0"/>
              <a:buChar char="•"/>
            </a:pPr>
            <a:r>
              <a:rPr lang="en-AU" sz="2400" dirty="0" smtClean="0"/>
              <a:t>On </a:t>
            </a:r>
            <a:r>
              <a:rPr lang="en-AU" sz="2400" dirty="0"/>
              <a:t>a </a:t>
            </a:r>
            <a:r>
              <a:rPr lang="en-AU" sz="2400" dirty="0" smtClean="0"/>
              <a:t>rotational </a:t>
            </a:r>
            <a:r>
              <a:rPr lang="en-AU" sz="2400" dirty="0"/>
              <a:t>basis, schools will be required to submit marks and a sample of scripts to the Authority for validation of marks.</a:t>
            </a:r>
          </a:p>
          <a:p>
            <a:pPr marL="285750" indent="-285750">
              <a:spcAft>
                <a:spcPts val="600"/>
              </a:spcAft>
              <a:buFont typeface="Arial" pitchFamily="34" charset="0"/>
              <a:buChar char="•"/>
            </a:pPr>
            <a:r>
              <a:rPr lang="en-AU" sz="2400" dirty="0"/>
              <a:t>These processes will inform moderation visits the following year.</a:t>
            </a:r>
          </a:p>
          <a:p>
            <a:pPr marL="285750" indent="-285750">
              <a:spcAft>
                <a:spcPts val="600"/>
              </a:spcAft>
              <a:buFont typeface="Arial" pitchFamily="34" charset="0"/>
              <a:buChar char="•"/>
            </a:pPr>
            <a:r>
              <a:rPr lang="en-AU" sz="2400" dirty="0"/>
              <a:t>Administration – the task will be approximately 60 minutes in duration and be completed individually by students under test conditions.</a:t>
            </a:r>
          </a:p>
          <a:p>
            <a:pPr marL="285750" indent="-285750">
              <a:buFont typeface="Arial" pitchFamily="34" charset="0"/>
              <a:buChar char="•"/>
            </a:pPr>
            <a:r>
              <a:rPr lang="en-AU" sz="2400" dirty="0"/>
              <a:t>Sample - available on the website</a:t>
            </a:r>
          </a:p>
        </p:txBody>
      </p:sp>
    </p:spTree>
    <p:extLst>
      <p:ext uri="{BB962C8B-B14F-4D97-AF65-F5344CB8AC3E}">
        <p14:creationId xmlns:p14="http://schemas.microsoft.com/office/powerpoint/2010/main" val="40549486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862" y="914400"/>
            <a:ext cx="8550275" cy="844550"/>
          </a:xfrm>
        </p:spPr>
        <p:txBody>
          <a:bodyPr/>
          <a:lstStyle/>
          <a:p>
            <a:pPr algn="ctr"/>
            <a:r>
              <a:rPr lang="en-AU" sz="2800" b="1" dirty="0" smtClean="0"/>
              <a:t>SCSA support materials available</a:t>
            </a:r>
            <a:endParaRPr lang="en-AU" b="1" dirty="0"/>
          </a:p>
        </p:txBody>
      </p:sp>
      <p:sp>
        <p:nvSpPr>
          <p:cNvPr id="4" name="Rectangle 3"/>
          <p:cNvSpPr/>
          <p:nvPr/>
        </p:nvSpPr>
        <p:spPr>
          <a:xfrm>
            <a:off x="838200" y="1752600"/>
            <a:ext cx="7696200" cy="4755148"/>
          </a:xfrm>
          <a:prstGeom prst="rect">
            <a:avLst/>
          </a:prstGeom>
        </p:spPr>
        <p:txBody>
          <a:bodyPr wrap="square">
            <a:spAutoFit/>
          </a:bodyPr>
          <a:lstStyle/>
          <a:p>
            <a:pPr>
              <a:spcAft>
                <a:spcPts val="600"/>
              </a:spcAft>
            </a:pPr>
            <a:r>
              <a:rPr lang="en-AU" sz="2000" dirty="0">
                <a:ea typeface="Calibri"/>
                <a:cs typeface="Times New Roman"/>
              </a:rPr>
              <a:t>A range of support materials can be found on the Authority’s website: </a:t>
            </a:r>
            <a:r>
              <a:rPr lang="en-AU" sz="2000" dirty="0">
                <a:hlinkClick r:id="rId3"/>
              </a:rPr>
              <a:t>www.scsa.wa.edu.au</a:t>
            </a:r>
            <a:r>
              <a:rPr lang="en-AU" sz="2000" dirty="0"/>
              <a:t> </a:t>
            </a:r>
            <a:r>
              <a:rPr lang="en-AU" sz="2000" dirty="0" smtClean="0"/>
              <a:t>/WACE 2015-16</a:t>
            </a:r>
          </a:p>
          <a:p>
            <a:pPr marL="285750" indent="-285750">
              <a:spcAft>
                <a:spcPts val="600"/>
              </a:spcAft>
              <a:buFont typeface="Arial" pitchFamily="34" charset="0"/>
              <a:buChar char="•"/>
            </a:pPr>
            <a:r>
              <a:rPr lang="en-AU" sz="2000" dirty="0" smtClean="0"/>
              <a:t>Syllabuses</a:t>
            </a:r>
          </a:p>
          <a:p>
            <a:pPr marL="285750" indent="-285750">
              <a:spcAft>
                <a:spcPts val="600"/>
              </a:spcAft>
              <a:buFont typeface="Arial" pitchFamily="34" charset="0"/>
              <a:buChar char="•"/>
            </a:pPr>
            <a:r>
              <a:rPr lang="en-AU" sz="2000" dirty="0" smtClean="0"/>
              <a:t>Sample </a:t>
            </a:r>
            <a:r>
              <a:rPr lang="en-AU" sz="2000" dirty="0"/>
              <a:t>examination </a:t>
            </a:r>
            <a:r>
              <a:rPr lang="en-AU" sz="2000" dirty="0" smtClean="0"/>
              <a:t>for Year 12 ATAR course</a:t>
            </a:r>
            <a:endParaRPr lang="en-AU" sz="2000" dirty="0"/>
          </a:p>
          <a:p>
            <a:pPr marL="285750" indent="-285750">
              <a:spcAft>
                <a:spcPts val="0"/>
              </a:spcAft>
              <a:buFont typeface="Arial" pitchFamily="34" charset="0"/>
              <a:buChar char="•"/>
            </a:pPr>
            <a:r>
              <a:rPr lang="en-AU" sz="2000" dirty="0"/>
              <a:t>Sample </a:t>
            </a:r>
            <a:r>
              <a:rPr lang="en-AU" sz="2000" dirty="0" smtClean="0"/>
              <a:t>Externally Set Task for Year 12 General course</a:t>
            </a:r>
          </a:p>
          <a:p>
            <a:pPr>
              <a:spcAft>
                <a:spcPts val="0"/>
              </a:spcAft>
            </a:pPr>
            <a:endParaRPr lang="en-AU" sz="2000" dirty="0"/>
          </a:p>
          <a:p>
            <a:pPr>
              <a:spcAft>
                <a:spcPts val="600"/>
              </a:spcAft>
            </a:pPr>
            <a:r>
              <a:rPr lang="en-AU" sz="2000" dirty="0">
                <a:ea typeface="Calibri"/>
                <a:cs typeface="Times New Roman"/>
              </a:rPr>
              <a:t>Year 11 </a:t>
            </a:r>
            <a:r>
              <a:rPr lang="en-AU" sz="2000" dirty="0" smtClean="0">
                <a:ea typeface="Calibri"/>
                <a:cs typeface="Times New Roman"/>
              </a:rPr>
              <a:t>teacher support </a:t>
            </a:r>
            <a:r>
              <a:rPr lang="en-AU" sz="2000" dirty="0">
                <a:ea typeface="Calibri"/>
                <a:cs typeface="Times New Roman"/>
              </a:rPr>
              <a:t>materials will be released later in </a:t>
            </a:r>
            <a:r>
              <a:rPr lang="en-AU" sz="2000" dirty="0" smtClean="0">
                <a:ea typeface="Calibri"/>
                <a:cs typeface="Times New Roman"/>
              </a:rPr>
              <a:t>2014 and include:</a:t>
            </a:r>
            <a:endParaRPr lang="en-AU" sz="2000" dirty="0">
              <a:ea typeface="Calibri"/>
              <a:cs typeface="Times New Roman"/>
            </a:endParaRPr>
          </a:p>
          <a:p>
            <a:pPr marL="285750" lvl="0" indent="-285750">
              <a:spcAft>
                <a:spcPts val="0"/>
              </a:spcAft>
              <a:buFont typeface="Arial" pitchFamily="34" charset="0"/>
              <a:buChar char="•"/>
            </a:pPr>
            <a:r>
              <a:rPr lang="en-AU" sz="2000" dirty="0">
                <a:ea typeface="Calibri"/>
                <a:cs typeface="Times New Roman"/>
              </a:rPr>
              <a:t>Sample course outline </a:t>
            </a:r>
          </a:p>
          <a:p>
            <a:pPr marL="285750" lvl="0" indent="-285750">
              <a:spcAft>
                <a:spcPts val="0"/>
              </a:spcAft>
              <a:buFont typeface="Arial" pitchFamily="34" charset="0"/>
              <a:buChar char="•"/>
            </a:pPr>
            <a:r>
              <a:rPr lang="en-AU" sz="2000" dirty="0"/>
              <a:t>Sample assessment outline</a:t>
            </a:r>
            <a:endParaRPr lang="en-AU" sz="2000" dirty="0">
              <a:solidFill>
                <a:srgbClr val="00B0F0"/>
              </a:solidFill>
            </a:endParaRPr>
          </a:p>
          <a:p>
            <a:pPr marL="285750" indent="-285750">
              <a:spcAft>
                <a:spcPts val="0"/>
              </a:spcAft>
              <a:buFont typeface="Arial" pitchFamily="34" charset="0"/>
              <a:buChar char="•"/>
            </a:pPr>
            <a:r>
              <a:rPr lang="en-AU" sz="2000" dirty="0"/>
              <a:t>Sample assessment tasks (one for each assessment type</a:t>
            </a:r>
            <a:r>
              <a:rPr lang="en-AU" sz="2000" dirty="0" smtClean="0"/>
              <a:t>)</a:t>
            </a:r>
            <a:endParaRPr lang="en-AU" sz="2000" dirty="0">
              <a:solidFill>
                <a:srgbClr val="00B0F0"/>
              </a:solidFill>
            </a:endParaRPr>
          </a:p>
          <a:p>
            <a:pPr>
              <a:spcAft>
                <a:spcPts val="0"/>
              </a:spcAft>
            </a:pPr>
            <a:endParaRPr lang="en-AU" sz="2000" dirty="0" smtClean="0">
              <a:ea typeface="Calibri"/>
              <a:cs typeface="Times New Roman"/>
            </a:endParaRPr>
          </a:p>
          <a:p>
            <a:pPr>
              <a:spcAft>
                <a:spcPts val="600"/>
              </a:spcAft>
            </a:pPr>
            <a:r>
              <a:rPr lang="en-AU" sz="2000" dirty="0" smtClean="0">
                <a:ea typeface="Calibri"/>
                <a:cs typeface="Times New Roman"/>
              </a:rPr>
              <a:t>Year </a:t>
            </a:r>
            <a:r>
              <a:rPr lang="en-AU" sz="2000" dirty="0">
                <a:ea typeface="Calibri"/>
                <a:cs typeface="Times New Roman"/>
              </a:rPr>
              <a:t>12 support materials will be released in 2015</a:t>
            </a:r>
          </a:p>
          <a:p>
            <a:pPr lvl="0">
              <a:spcAft>
                <a:spcPts val="600"/>
              </a:spcAft>
            </a:pPr>
            <a:endParaRPr lang="en-AU" dirty="0">
              <a:solidFill>
                <a:srgbClr val="00B0F0"/>
              </a:solidFill>
            </a:endParaRPr>
          </a:p>
        </p:txBody>
      </p:sp>
    </p:spTree>
    <p:extLst>
      <p:ext uri="{BB962C8B-B14F-4D97-AF65-F5344CB8AC3E}">
        <p14:creationId xmlns:p14="http://schemas.microsoft.com/office/powerpoint/2010/main" val="3425198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862" y="914400"/>
            <a:ext cx="8550275" cy="844550"/>
          </a:xfrm>
        </p:spPr>
        <p:txBody>
          <a:bodyPr/>
          <a:lstStyle/>
          <a:p>
            <a:pPr algn="ctr"/>
            <a:r>
              <a:rPr lang="en-AU" sz="2800" b="1" dirty="0" smtClean="0"/>
              <a:t>Other support</a:t>
            </a:r>
            <a:endParaRPr lang="en-AU" b="1" dirty="0"/>
          </a:p>
        </p:txBody>
      </p:sp>
      <p:sp>
        <p:nvSpPr>
          <p:cNvPr id="3" name="TextBox 2"/>
          <p:cNvSpPr txBox="1"/>
          <p:nvPr/>
        </p:nvSpPr>
        <p:spPr>
          <a:xfrm>
            <a:off x="914400" y="2057400"/>
            <a:ext cx="7239000" cy="3693319"/>
          </a:xfrm>
          <a:prstGeom prst="rect">
            <a:avLst/>
          </a:prstGeom>
          <a:noFill/>
        </p:spPr>
        <p:txBody>
          <a:bodyPr wrap="square" rtlCol="0">
            <a:spAutoFit/>
          </a:bodyPr>
          <a:lstStyle/>
          <a:p>
            <a:pPr marL="285750" indent="-285750">
              <a:buFont typeface="Arial" pitchFamily="34" charset="0"/>
              <a:buChar char="•"/>
            </a:pPr>
            <a:r>
              <a:rPr lang="en-AU" dirty="0" smtClean="0"/>
              <a:t>Systems and sectors</a:t>
            </a:r>
          </a:p>
          <a:p>
            <a:pPr marL="285750" indent="-285750">
              <a:buFont typeface="Arial" pitchFamily="34" charset="0"/>
              <a:buChar char="•"/>
            </a:pPr>
            <a:endParaRPr lang="en-AU" dirty="0"/>
          </a:p>
          <a:p>
            <a:pPr marL="285750" indent="-285750">
              <a:buFont typeface="Arial" pitchFamily="34" charset="0"/>
              <a:buChar char="•"/>
            </a:pPr>
            <a:r>
              <a:rPr lang="en-AU" dirty="0" smtClean="0"/>
              <a:t>STAWA</a:t>
            </a:r>
          </a:p>
          <a:p>
            <a:pPr marL="285750" indent="-285750">
              <a:buFont typeface="Arial" pitchFamily="34" charset="0"/>
              <a:buChar char="•"/>
            </a:pPr>
            <a:endParaRPr lang="en-AU" dirty="0"/>
          </a:p>
          <a:p>
            <a:pPr marL="285750" indent="-285750">
              <a:buFont typeface="Arial" pitchFamily="34" charset="0"/>
              <a:buChar char="•"/>
            </a:pPr>
            <a:r>
              <a:rPr lang="en-AU" dirty="0" smtClean="0"/>
              <a:t>SPICE</a:t>
            </a:r>
          </a:p>
          <a:p>
            <a:endParaRPr lang="en-AU" dirty="0"/>
          </a:p>
          <a:p>
            <a:r>
              <a:rPr lang="en-AU" dirty="0" smtClean="0"/>
              <a:t>SCSA contact:</a:t>
            </a:r>
          </a:p>
          <a:p>
            <a:endParaRPr lang="en-AU" dirty="0" smtClean="0"/>
          </a:p>
          <a:p>
            <a:r>
              <a:rPr lang="en-AU" dirty="0" smtClean="0"/>
              <a:t>Joy Cicchini</a:t>
            </a:r>
          </a:p>
          <a:p>
            <a:r>
              <a:rPr lang="en-AU" dirty="0" smtClean="0"/>
              <a:t>Principal Consultant – Curriculum</a:t>
            </a:r>
          </a:p>
          <a:p>
            <a:r>
              <a:rPr lang="en-AU" dirty="0" err="1" smtClean="0"/>
              <a:t>Ph</a:t>
            </a:r>
            <a:r>
              <a:rPr lang="en-AU" dirty="0" smtClean="0"/>
              <a:t>: 9273 6788</a:t>
            </a:r>
          </a:p>
          <a:p>
            <a:r>
              <a:rPr lang="en-AU" dirty="0" smtClean="0"/>
              <a:t>Email: </a:t>
            </a:r>
            <a:r>
              <a:rPr lang="en-AU" dirty="0" smtClean="0">
                <a:hlinkClick r:id="rId3"/>
              </a:rPr>
              <a:t>joy.cicchini@scsa.wa.edu.au</a:t>
            </a:r>
            <a:r>
              <a:rPr lang="en-AU" dirty="0" smtClean="0"/>
              <a:t> </a:t>
            </a:r>
          </a:p>
          <a:p>
            <a:endParaRPr lang="en-AU" dirty="0"/>
          </a:p>
        </p:txBody>
      </p:sp>
    </p:spTree>
    <p:extLst>
      <p:ext uri="{BB962C8B-B14F-4D97-AF65-F5344CB8AC3E}">
        <p14:creationId xmlns:p14="http://schemas.microsoft.com/office/powerpoint/2010/main" val="32459733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WEBINAR Questions and Answers</a:t>
            </a:r>
          </a:p>
        </p:txBody>
      </p:sp>
      <p:sp>
        <p:nvSpPr>
          <p:cNvPr id="5" name="Rectangle 4"/>
          <p:cNvSpPr/>
          <p:nvPr/>
        </p:nvSpPr>
        <p:spPr>
          <a:xfrm>
            <a:off x="304800" y="1615244"/>
            <a:ext cx="8381999" cy="4251164"/>
          </a:xfrm>
          <a:prstGeom prst="rect">
            <a:avLst/>
          </a:prstGeom>
        </p:spPr>
        <p:txBody>
          <a:bodyPr wrap="square">
            <a:spAutoFit/>
          </a:bodyPr>
          <a:lstStyle/>
          <a:p>
            <a:pPr>
              <a:lnSpc>
                <a:spcPct val="115000"/>
              </a:lnSpc>
              <a:spcAft>
                <a:spcPts val="0"/>
              </a:spcAft>
            </a:pPr>
            <a:r>
              <a:rPr lang="en-AU" sz="1600" b="1" dirty="0" smtClean="0">
                <a:solidFill>
                  <a:srgbClr val="7030A0"/>
                </a:solidFill>
                <a:ea typeface="Calibri"/>
                <a:cs typeface="Calibri"/>
              </a:rPr>
              <a:t>EXAM</a:t>
            </a:r>
          </a:p>
          <a:p>
            <a:pPr>
              <a:lnSpc>
                <a:spcPct val="115000"/>
              </a:lnSpc>
              <a:spcAft>
                <a:spcPts val="0"/>
              </a:spcAft>
            </a:pPr>
            <a:endParaRPr lang="en-AU" sz="1100" dirty="0">
              <a:latin typeface="Calibri"/>
              <a:ea typeface="Calibri"/>
              <a:cs typeface="Calibri"/>
            </a:endParaRPr>
          </a:p>
          <a:p>
            <a:pPr marL="363538" indent="-363538">
              <a:lnSpc>
                <a:spcPct val="115000"/>
              </a:lnSpc>
              <a:spcAft>
                <a:spcPts val="0"/>
              </a:spcAft>
            </a:pPr>
            <a:endParaRPr lang="en-AU" sz="1600" dirty="0" smtClean="0">
              <a:latin typeface="Calibri"/>
              <a:ea typeface="Calibri"/>
              <a:cs typeface="Calibri"/>
            </a:endParaRPr>
          </a:p>
          <a:p>
            <a:pPr marL="363538" indent="-363538">
              <a:lnSpc>
                <a:spcPct val="115000"/>
              </a:lnSpc>
              <a:spcAft>
                <a:spcPts val="0"/>
              </a:spcAft>
            </a:pPr>
            <a:r>
              <a:rPr lang="en-AU" sz="1600" dirty="0" smtClean="0">
                <a:latin typeface="Calibri"/>
                <a:ea typeface="Calibri"/>
                <a:cs typeface="Calibri"/>
              </a:rPr>
              <a:t>Q</a:t>
            </a:r>
            <a:r>
              <a:rPr lang="en-AU" sz="1600" dirty="0">
                <a:latin typeface="Calibri"/>
                <a:ea typeface="Calibri"/>
                <a:cs typeface="Calibri"/>
              </a:rPr>
              <a:t>: </a:t>
            </a:r>
            <a:r>
              <a:rPr lang="en-AU" sz="1600" dirty="0" smtClean="0">
                <a:latin typeface="Calibri"/>
                <a:ea typeface="Calibri"/>
                <a:cs typeface="Calibri"/>
              </a:rPr>
              <a:t>	</a:t>
            </a:r>
            <a:r>
              <a:rPr lang="en-AU" sz="1600" dirty="0" smtClean="0">
                <a:solidFill>
                  <a:srgbClr val="000000"/>
                </a:solidFill>
                <a:latin typeface="Calibri"/>
                <a:ea typeface="Calibri"/>
                <a:cs typeface="MS Shell Dlg"/>
              </a:rPr>
              <a:t>Is </a:t>
            </a:r>
            <a:r>
              <a:rPr lang="en-AU" sz="1600" dirty="0">
                <a:solidFill>
                  <a:srgbClr val="000000"/>
                </a:solidFill>
                <a:latin typeface="Calibri"/>
                <a:ea typeface="Calibri"/>
                <a:cs typeface="MS Shell Dlg"/>
              </a:rPr>
              <a:t>the Semester One exam to Mock exam weighting up to the school?</a:t>
            </a:r>
            <a:endParaRPr lang="en-AU" sz="1600" dirty="0">
              <a:latin typeface="Calibri"/>
              <a:ea typeface="Calibri"/>
              <a:cs typeface="Times New Roman"/>
            </a:endParaRPr>
          </a:p>
          <a:p>
            <a:pPr marL="363538" indent="-363538">
              <a:lnSpc>
                <a:spcPct val="115000"/>
              </a:lnSpc>
              <a:spcAft>
                <a:spcPts val="0"/>
              </a:spcAft>
            </a:pPr>
            <a:r>
              <a:rPr lang="en-AU" sz="1600" dirty="0">
                <a:latin typeface="Calibri"/>
                <a:ea typeface="Calibri"/>
                <a:cs typeface="Calibri"/>
              </a:rPr>
              <a:t> </a:t>
            </a:r>
            <a:r>
              <a:rPr lang="en-AU" sz="1600" dirty="0" smtClean="0">
                <a:latin typeface="Calibri"/>
                <a:ea typeface="Calibri"/>
                <a:cs typeface="Calibri"/>
              </a:rPr>
              <a:t>A</a:t>
            </a:r>
            <a:r>
              <a:rPr lang="en-AU" sz="1600" dirty="0">
                <a:latin typeface="Calibri"/>
                <a:ea typeface="Calibri"/>
                <a:cs typeface="Calibri"/>
              </a:rPr>
              <a:t>:</a:t>
            </a:r>
            <a:r>
              <a:rPr lang="en-AU" sz="1600" dirty="0">
                <a:solidFill>
                  <a:srgbClr val="000000"/>
                </a:solidFill>
                <a:latin typeface="Calibri"/>
                <a:ea typeface="Calibri"/>
                <a:cs typeface="MS Shell Dlg"/>
              </a:rPr>
              <a:t> </a:t>
            </a:r>
            <a:r>
              <a:rPr lang="en-AU" sz="1600" dirty="0" smtClean="0">
                <a:solidFill>
                  <a:srgbClr val="000000"/>
                </a:solidFill>
                <a:latin typeface="Calibri"/>
                <a:ea typeface="Calibri"/>
                <a:cs typeface="MS Shell Dlg"/>
              </a:rPr>
              <a:t>	In </a:t>
            </a:r>
            <a:r>
              <a:rPr lang="en-AU" sz="1600" dirty="0">
                <a:solidFill>
                  <a:srgbClr val="000000"/>
                </a:solidFill>
                <a:latin typeface="Calibri"/>
                <a:ea typeface="Calibri"/>
                <a:cs typeface="MS Shell Dlg"/>
              </a:rPr>
              <a:t>general, the weighting for school based exams provided in the assessment table in the syllabus is for the year, so the weighting for semester one exam is up to the school to determine</a:t>
            </a:r>
            <a:r>
              <a:rPr lang="en-AU" sz="1600" dirty="0" smtClean="0">
                <a:solidFill>
                  <a:srgbClr val="000000"/>
                </a:solidFill>
                <a:latin typeface="Calibri"/>
                <a:ea typeface="Calibri"/>
                <a:cs typeface="MS Shell Dlg"/>
              </a:rPr>
              <a:t>.</a:t>
            </a:r>
          </a:p>
          <a:p>
            <a:pPr marL="363538" indent="-363538">
              <a:lnSpc>
                <a:spcPct val="115000"/>
              </a:lnSpc>
              <a:spcAft>
                <a:spcPts val="0"/>
              </a:spcAft>
            </a:pPr>
            <a:endParaRPr lang="en-AU" sz="1600" dirty="0">
              <a:solidFill>
                <a:srgbClr val="000000"/>
              </a:solidFill>
              <a:latin typeface="Calibri"/>
              <a:ea typeface="Calibri"/>
              <a:cs typeface="MS Shell Dlg"/>
            </a:endParaRPr>
          </a:p>
          <a:p>
            <a:pPr marL="363538" indent="-363538">
              <a:lnSpc>
                <a:spcPct val="115000"/>
              </a:lnSpc>
              <a:spcAft>
                <a:spcPts val="0"/>
              </a:spcAft>
            </a:pPr>
            <a:endParaRPr lang="en-AU" sz="1600" dirty="0" smtClean="0">
              <a:solidFill>
                <a:srgbClr val="000000"/>
              </a:solidFill>
              <a:latin typeface="Calibri"/>
              <a:ea typeface="Calibri"/>
              <a:cs typeface="MS Shell Dlg"/>
            </a:endParaRPr>
          </a:p>
          <a:p>
            <a:pPr marL="363538" indent="-363538">
              <a:lnSpc>
                <a:spcPct val="115000"/>
              </a:lnSpc>
              <a:spcAft>
                <a:spcPts val="0"/>
              </a:spcAft>
            </a:pPr>
            <a:endParaRPr lang="en-AU" sz="1600" dirty="0">
              <a:solidFill>
                <a:srgbClr val="000000"/>
              </a:solidFill>
              <a:latin typeface="Calibri"/>
              <a:ea typeface="Calibri"/>
              <a:cs typeface="MS Shell Dlg"/>
            </a:endParaRPr>
          </a:p>
          <a:p>
            <a:pPr marL="363538" indent="-363538">
              <a:lnSpc>
                <a:spcPct val="115000"/>
              </a:lnSpc>
              <a:spcAft>
                <a:spcPts val="0"/>
              </a:spcAft>
            </a:pPr>
            <a:endParaRPr lang="en-AU" sz="1600" dirty="0" smtClean="0">
              <a:solidFill>
                <a:srgbClr val="000000"/>
              </a:solidFill>
              <a:latin typeface="Calibri"/>
              <a:ea typeface="Calibri"/>
              <a:cs typeface="MS Shell Dlg"/>
            </a:endParaRPr>
          </a:p>
          <a:p>
            <a:pPr marL="363538" indent="-363538">
              <a:lnSpc>
                <a:spcPct val="115000"/>
              </a:lnSpc>
              <a:spcAft>
                <a:spcPts val="0"/>
              </a:spcAft>
            </a:pPr>
            <a:endParaRPr lang="en-AU" sz="1600" dirty="0">
              <a:solidFill>
                <a:srgbClr val="000000"/>
              </a:solidFill>
              <a:latin typeface="Calibri"/>
              <a:ea typeface="Calibri"/>
              <a:cs typeface="MS Shell Dlg"/>
            </a:endParaRPr>
          </a:p>
          <a:p>
            <a:pPr marL="363538" indent="-363538">
              <a:lnSpc>
                <a:spcPct val="115000"/>
              </a:lnSpc>
              <a:spcAft>
                <a:spcPts val="0"/>
              </a:spcAft>
            </a:pPr>
            <a:endParaRPr lang="en-AU" sz="1600" dirty="0" smtClean="0">
              <a:solidFill>
                <a:srgbClr val="000000"/>
              </a:solidFill>
              <a:latin typeface="Calibri"/>
              <a:ea typeface="Calibri"/>
              <a:cs typeface="MS Shell Dlg"/>
            </a:endParaRPr>
          </a:p>
          <a:p>
            <a:pPr marL="363538" indent="-363538">
              <a:lnSpc>
                <a:spcPct val="115000"/>
              </a:lnSpc>
              <a:spcAft>
                <a:spcPts val="0"/>
              </a:spcAft>
            </a:pPr>
            <a:endParaRPr lang="en-AU" sz="1600" dirty="0">
              <a:latin typeface="Calibri"/>
              <a:ea typeface="Calibri"/>
              <a:cs typeface="Times New Roman"/>
            </a:endParaRPr>
          </a:p>
          <a:p>
            <a:pPr>
              <a:lnSpc>
                <a:spcPct val="115000"/>
              </a:lnSpc>
              <a:spcAft>
                <a:spcPts val="0"/>
              </a:spcAft>
            </a:pPr>
            <a:r>
              <a:rPr lang="en-AU" sz="1600" dirty="0">
                <a:latin typeface="Calibri"/>
                <a:ea typeface="Calibri"/>
                <a:cs typeface="Calibri"/>
              </a:rPr>
              <a:t> </a:t>
            </a:r>
            <a:endParaRPr lang="en-AU" sz="1600" dirty="0">
              <a:effectLst/>
              <a:latin typeface="Calibri"/>
              <a:ea typeface="Calibri"/>
              <a:cs typeface="Times New Roman"/>
            </a:endParaRPr>
          </a:p>
        </p:txBody>
      </p:sp>
    </p:spTree>
    <p:extLst>
      <p:ext uri="{BB962C8B-B14F-4D97-AF65-F5344CB8AC3E}">
        <p14:creationId xmlns:p14="http://schemas.microsoft.com/office/powerpoint/2010/main" val="13085395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WEBINAR Questions and Answers</a:t>
            </a:r>
          </a:p>
        </p:txBody>
      </p:sp>
      <p:sp>
        <p:nvSpPr>
          <p:cNvPr id="5" name="Rectangle 4"/>
          <p:cNvSpPr/>
          <p:nvPr/>
        </p:nvSpPr>
        <p:spPr>
          <a:xfrm>
            <a:off x="457200" y="1600200"/>
            <a:ext cx="8077200" cy="4421210"/>
          </a:xfrm>
          <a:prstGeom prst="rect">
            <a:avLst/>
          </a:prstGeom>
        </p:spPr>
        <p:txBody>
          <a:bodyPr wrap="square">
            <a:spAutoFit/>
          </a:bodyPr>
          <a:lstStyle/>
          <a:p>
            <a:pPr>
              <a:lnSpc>
                <a:spcPct val="115000"/>
              </a:lnSpc>
              <a:spcAft>
                <a:spcPts val="0"/>
              </a:spcAft>
            </a:pPr>
            <a:r>
              <a:rPr lang="en-AU" sz="1100" b="1" dirty="0">
                <a:solidFill>
                  <a:srgbClr val="7030A0"/>
                </a:solidFill>
              </a:rPr>
              <a:t>SUPPORT MATERIALS</a:t>
            </a:r>
            <a:endParaRPr lang="en-AU" sz="1100" b="1" dirty="0" smtClean="0">
              <a:solidFill>
                <a:srgbClr val="7030A0"/>
              </a:solidFill>
              <a:latin typeface="Calibri"/>
              <a:ea typeface="Calibri"/>
              <a:cs typeface="Calibri"/>
            </a:endParaRPr>
          </a:p>
          <a:p>
            <a:pPr>
              <a:lnSpc>
                <a:spcPct val="115000"/>
              </a:lnSpc>
              <a:spcAft>
                <a:spcPts val="0"/>
              </a:spcAft>
            </a:pPr>
            <a:endParaRPr lang="en-AU" sz="1100" dirty="0" smtClean="0">
              <a:latin typeface="Calibri"/>
              <a:ea typeface="Calibri"/>
              <a:cs typeface="Calibri"/>
            </a:endParaRPr>
          </a:p>
          <a:p>
            <a:pPr marL="363538" indent="-363538">
              <a:spcAft>
                <a:spcPts val="0"/>
              </a:spcAft>
            </a:pPr>
            <a:r>
              <a:rPr lang="en-AU" sz="1600" dirty="0" smtClean="0">
                <a:latin typeface="Calibri"/>
                <a:ea typeface="Calibri"/>
                <a:cs typeface="Calibri"/>
              </a:rPr>
              <a:t>Q</a:t>
            </a:r>
            <a:r>
              <a:rPr lang="en-AU" sz="1600" dirty="0">
                <a:latin typeface="Calibri"/>
                <a:ea typeface="Calibri"/>
                <a:cs typeface="Calibri"/>
              </a:rPr>
              <a:t>: </a:t>
            </a:r>
            <a:r>
              <a:rPr lang="en-AU" sz="1600" dirty="0" smtClean="0">
                <a:latin typeface="Calibri"/>
                <a:ea typeface="Calibri"/>
                <a:cs typeface="Calibri"/>
              </a:rPr>
              <a:t>	</a:t>
            </a:r>
            <a:r>
              <a:rPr lang="en-AU" sz="1600" dirty="0" smtClean="0">
                <a:latin typeface="Calibri"/>
                <a:ea typeface="Calibri"/>
                <a:cs typeface="MS Shell Dlg"/>
              </a:rPr>
              <a:t>When </a:t>
            </a:r>
            <a:r>
              <a:rPr lang="en-AU" sz="1600" dirty="0">
                <a:latin typeface="Calibri"/>
                <a:ea typeface="Calibri"/>
                <a:cs typeface="MS Shell Dlg"/>
              </a:rPr>
              <a:t>are the program and resources for units 1 and 2 available?</a:t>
            </a:r>
            <a:endParaRPr lang="en-AU" sz="1600" dirty="0">
              <a:latin typeface="Calibri"/>
              <a:ea typeface="Calibri"/>
              <a:cs typeface="Times New Roman"/>
            </a:endParaRPr>
          </a:p>
          <a:p>
            <a:pPr marL="363538" indent="-363538">
              <a:spcAft>
                <a:spcPts val="0"/>
              </a:spcAft>
            </a:pPr>
            <a:r>
              <a:rPr lang="en-AU" sz="1600" dirty="0">
                <a:latin typeface="Calibri"/>
                <a:ea typeface="Calibri"/>
                <a:cs typeface="Calibri"/>
              </a:rPr>
              <a:t>A: </a:t>
            </a:r>
            <a:r>
              <a:rPr lang="en-AU" sz="1600" dirty="0" smtClean="0">
                <a:latin typeface="Calibri"/>
                <a:ea typeface="Calibri"/>
                <a:cs typeface="Calibri"/>
              </a:rPr>
              <a:t>	</a:t>
            </a:r>
            <a:r>
              <a:rPr lang="en-AU" sz="1600" dirty="0" smtClean="0">
                <a:latin typeface="Calibri"/>
                <a:ea typeface="Calibri"/>
                <a:cs typeface="MS Shell Dlg"/>
              </a:rPr>
              <a:t>Teacher </a:t>
            </a:r>
            <a:r>
              <a:rPr lang="en-AU" sz="1600" dirty="0">
                <a:latin typeface="Calibri"/>
                <a:ea typeface="Calibri"/>
                <a:cs typeface="MS Shell Dlg"/>
              </a:rPr>
              <a:t>support materials for year 11 are planned for release later this year</a:t>
            </a:r>
            <a:endParaRPr lang="en-AU" sz="1600" dirty="0">
              <a:latin typeface="Calibri"/>
              <a:ea typeface="Calibri"/>
              <a:cs typeface="Times New Roman"/>
            </a:endParaRPr>
          </a:p>
          <a:p>
            <a:pPr marL="363538" indent="-363538">
              <a:spcAft>
                <a:spcPts val="0"/>
              </a:spcAft>
            </a:pPr>
            <a:endParaRPr lang="en-AU" sz="1600" dirty="0" smtClean="0">
              <a:latin typeface="Calibri"/>
              <a:ea typeface="Calibri"/>
              <a:cs typeface="Calibri"/>
            </a:endParaRPr>
          </a:p>
          <a:p>
            <a:pPr marL="363538" indent="-363538">
              <a:spcAft>
                <a:spcPts val="0"/>
              </a:spcAft>
            </a:pPr>
            <a:r>
              <a:rPr lang="en-AU" sz="1600" dirty="0" smtClean="0">
                <a:latin typeface="Calibri"/>
                <a:ea typeface="Calibri"/>
                <a:cs typeface="Calibri"/>
              </a:rPr>
              <a:t>Q</a:t>
            </a:r>
            <a:r>
              <a:rPr lang="en-AU" sz="1600" dirty="0">
                <a:latin typeface="Calibri"/>
                <a:ea typeface="Calibri"/>
                <a:cs typeface="Calibri"/>
              </a:rPr>
              <a:t>: </a:t>
            </a:r>
            <a:r>
              <a:rPr lang="en-AU" sz="1600" dirty="0" smtClean="0">
                <a:latin typeface="Calibri"/>
                <a:ea typeface="Calibri"/>
                <a:cs typeface="Calibri"/>
              </a:rPr>
              <a:t>	W</a:t>
            </a:r>
            <a:r>
              <a:rPr lang="en-AU" sz="1600" dirty="0" smtClean="0">
                <a:latin typeface="Calibri"/>
                <a:ea typeface="Calibri"/>
                <a:cs typeface="MS Shell Dlg"/>
              </a:rPr>
              <a:t>ill </a:t>
            </a:r>
            <a:r>
              <a:rPr lang="en-AU" sz="1600" dirty="0">
                <a:latin typeface="Calibri"/>
                <a:ea typeface="Calibri"/>
                <a:cs typeface="MS Shell Dlg"/>
              </a:rPr>
              <a:t>we get solutions to sample tasks?</a:t>
            </a:r>
            <a:endParaRPr lang="en-AU" sz="1600" dirty="0">
              <a:latin typeface="Calibri"/>
              <a:ea typeface="Calibri"/>
              <a:cs typeface="Times New Roman"/>
            </a:endParaRPr>
          </a:p>
          <a:p>
            <a:pPr marL="363538" indent="-363538">
              <a:spcAft>
                <a:spcPts val="0"/>
              </a:spcAft>
            </a:pPr>
            <a:r>
              <a:rPr lang="en-AU" sz="1600" dirty="0">
                <a:latin typeface="Calibri"/>
                <a:ea typeface="Calibri"/>
                <a:cs typeface="Calibri"/>
              </a:rPr>
              <a:t>A: </a:t>
            </a:r>
            <a:r>
              <a:rPr lang="en-AU" sz="1600" dirty="0" smtClean="0">
                <a:latin typeface="Calibri"/>
                <a:ea typeface="Calibri"/>
                <a:cs typeface="Calibri"/>
              </a:rPr>
              <a:t>	</a:t>
            </a:r>
            <a:r>
              <a:rPr lang="en-AU" sz="1600" dirty="0" smtClean="0">
                <a:latin typeface="Calibri"/>
                <a:ea typeface="Calibri"/>
                <a:cs typeface="MS Shell Dlg"/>
              </a:rPr>
              <a:t>Yes </a:t>
            </a:r>
            <a:r>
              <a:rPr lang="en-AU" sz="1600" dirty="0">
                <a:latin typeface="Calibri"/>
                <a:ea typeface="Calibri"/>
                <a:cs typeface="MS Shell Dlg"/>
              </a:rPr>
              <a:t>marking keys will be included with the sample assessment tasks.</a:t>
            </a:r>
            <a:endParaRPr lang="en-AU" sz="1600" dirty="0">
              <a:latin typeface="Calibri"/>
              <a:ea typeface="Calibri"/>
              <a:cs typeface="Times New Roman"/>
            </a:endParaRPr>
          </a:p>
          <a:p>
            <a:pPr marL="363538" indent="-363538">
              <a:spcAft>
                <a:spcPts val="0"/>
              </a:spcAft>
            </a:pPr>
            <a:endParaRPr lang="en-AU" sz="1600" dirty="0" smtClean="0">
              <a:latin typeface="Calibri"/>
              <a:ea typeface="Calibri"/>
              <a:cs typeface="Calibri"/>
            </a:endParaRPr>
          </a:p>
          <a:p>
            <a:pPr marL="363538" indent="-363538">
              <a:spcAft>
                <a:spcPts val="0"/>
              </a:spcAft>
            </a:pPr>
            <a:r>
              <a:rPr lang="en-AU" sz="1600" dirty="0" smtClean="0">
                <a:latin typeface="Calibri"/>
                <a:ea typeface="Calibri"/>
                <a:cs typeface="Calibri"/>
              </a:rPr>
              <a:t>Q</a:t>
            </a:r>
            <a:r>
              <a:rPr lang="en-AU" sz="1600" dirty="0">
                <a:latin typeface="Calibri"/>
                <a:ea typeface="Calibri"/>
                <a:cs typeface="Calibri"/>
              </a:rPr>
              <a:t>:</a:t>
            </a:r>
            <a:r>
              <a:rPr lang="en-AU" sz="1600" dirty="0">
                <a:latin typeface="Calibri"/>
                <a:ea typeface="Calibri"/>
                <a:cs typeface="MS Shell Dlg"/>
              </a:rPr>
              <a:t> </a:t>
            </a:r>
            <a:r>
              <a:rPr lang="en-AU" sz="1600" dirty="0" smtClean="0">
                <a:latin typeface="Calibri"/>
                <a:ea typeface="Calibri"/>
                <a:cs typeface="MS Shell Dlg"/>
              </a:rPr>
              <a:t>	When </a:t>
            </a:r>
            <a:r>
              <a:rPr lang="en-AU" sz="1600" dirty="0">
                <a:latin typeface="Calibri"/>
                <a:ea typeface="Calibri"/>
                <a:cs typeface="MS Shell Dlg"/>
              </a:rPr>
              <a:t>will there be a text book?</a:t>
            </a:r>
            <a:endParaRPr lang="en-AU" sz="1600" dirty="0">
              <a:latin typeface="Calibri"/>
              <a:ea typeface="Calibri"/>
              <a:cs typeface="Times New Roman"/>
            </a:endParaRPr>
          </a:p>
          <a:p>
            <a:pPr marL="363538" indent="-363538">
              <a:spcAft>
                <a:spcPts val="0"/>
              </a:spcAft>
            </a:pPr>
            <a:r>
              <a:rPr lang="en-AU" sz="1600" dirty="0">
                <a:latin typeface="Calibri"/>
                <a:ea typeface="Calibri"/>
                <a:cs typeface="Calibri"/>
              </a:rPr>
              <a:t>A: </a:t>
            </a:r>
            <a:r>
              <a:rPr lang="en-AU" sz="1600" dirty="0">
                <a:latin typeface="Calibri"/>
                <a:ea typeface="Calibri"/>
                <a:cs typeface="MS Shell Dlg"/>
              </a:rPr>
              <a:t> </a:t>
            </a:r>
            <a:r>
              <a:rPr lang="en-AU" sz="1600" dirty="0" smtClean="0">
                <a:latin typeface="Calibri"/>
                <a:ea typeface="Calibri"/>
                <a:cs typeface="MS Shell Dlg"/>
              </a:rPr>
              <a:t>	The </a:t>
            </a:r>
            <a:r>
              <a:rPr lang="en-AU" sz="1600" dirty="0">
                <a:latin typeface="Calibri"/>
                <a:ea typeface="Calibri"/>
                <a:cs typeface="MS Shell Dlg"/>
              </a:rPr>
              <a:t>SCSA does not produce textbooks. STAWA and other publishers are producing textbooks relevant either to the Australian Curriculum (AC) or to the WA adaptation of the AC.</a:t>
            </a:r>
            <a:endParaRPr lang="en-AU" sz="1600" dirty="0">
              <a:latin typeface="Calibri"/>
              <a:ea typeface="Calibri"/>
              <a:cs typeface="Times New Roman"/>
            </a:endParaRPr>
          </a:p>
          <a:p>
            <a:pPr marL="363538" indent="-363538">
              <a:spcAft>
                <a:spcPts val="0"/>
              </a:spcAft>
            </a:pPr>
            <a:endParaRPr lang="en-AU" sz="1600" dirty="0" smtClean="0">
              <a:latin typeface="Calibri"/>
              <a:ea typeface="Calibri"/>
              <a:cs typeface="Calibri"/>
            </a:endParaRPr>
          </a:p>
          <a:p>
            <a:pPr marL="363538" indent="-363538">
              <a:spcAft>
                <a:spcPts val="0"/>
              </a:spcAft>
            </a:pPr>
            <a:r>
              <a:rPr lang="en-AU" sz="1600" dirty="0" smtClean="0">
                <a:latin typeface="Calibri"/>
                <a:ea typeface="Calibri"/>
                <a:cs typeface="Calibri"/>
              </a:rPr>
              <a:t>Q</a:t>
            </a:r>
            <a:r>
              <a:rPr lang="en-AU" sz="1600" dirty="0">
                <a:latin typeface="Calibri"/>
                <a:ea typeface="Calibri"/>
                <a:cs typeface="Calibri"/>
              </a:rPr>
              <a:t>: </a:t>
            </a:r>
            <a:r>
              <a:rPr lang="en-AU" sz="1600" dirty="0" smtClean="0">
                <a:latin typeface="Calibri"/>
                <a:ea typeface="Calibri"/>
                <a:cs typeface="Calibri"/>
              </a:rPr>
              <a:t>	</a:t>
            </a:r>
            <a:r>
              <a:rPr lang="en-AU" sz="1600" dirty="0" smtClean="0">
                <a:latin typeface="Calibri"/>
                <a:ea typeface="Calibri"/>
                <a:cs typeface="MS Shell Dlg"/>
              </a:rPr>
              <a:t>Will </a:t>
            </a:r>
            <a:r>
              <a:rPr lang="en-AU" sz="1600" dirty="0">
                <a:latin typeface="Calibri"/>
                <a:ea typeface="Calibri"/>
                <a:cs typeface="MS Shell Dlg"/>
              </a:rPr>
              <a:t>there be PD opportunities in regional WA?</a:t>
            </a:r>
            <a:endParaRPr lang="en-AU" sz="1600" dirty="0">
              <a:latin typeface="Calibri"/>
              <a:ea typeface="Calibri"/>
              <a:cs typeface="Times New Roman"/>
            </a:endParaRPr>
          </a:p>
          <a:p>
            <a:pPr marL="363538" indent="-363538">
              <a:spcAft>
                <a:spcPts val="0"/>
              </a:spcAft>
            </a:pPr>
            <a:r>
              <a:rPr lang="en-AU" sz="1600" dirty="0">
                <a:latin typeface="Calibri"/>
                <a:ea typeface="Calibri"/>
                <a:cs typeface="Calibri"/>
              </a:rPr>
              <a:t>A: </a:t>
            </a:r>
            <a:r>
              <a:rPr lang="en-AU" sz="1600" dirty="0" smtClean="0">
                <a:latin typeface="Calibri"/>
                <a:ea typeface="Calibri"/>
                <a:cs typeface="Calibri"/>
              </a:rPr>
              <a:t>	The SCSA is not responsible for professional learning. </a:t>
            </a:r>
            <a:r>
              <a:rPr lang="en-AU" sz="1600" dirty="0" smtClean="0">
                <a:latin typeface="Calibri"/>
                <a:ea typeface="Calibri"/>
                <a:cs typeface="MS Shell Dlg"/>
              </a:rPr>
              <a:t>Please contact your employer or STAWA regarding planned professional learning. </a:t>
            </a:r>
          </a:p>
          <a:p>
            <a:pPr marL="363538" indent="-363538">
              <a:spcAft>
                <a:spcPts val="0"/>
              </a:spcAft>
            </a:pPr>
            <a:endParaRPr lang="en-AU" sz="1600" dirty="0">
              <a:effectLst/>
              <a:latin typeface="Calibri"/>
              <a:ea typeface="Calibri"/>
              <a:cs typeface="MS Shell Dlg"/>
            </a:endParaRPr>
          </a:p>
          <a:p>
            <a:pPr marL="363538" indent="-363538">
              <a:spcAft>
                <a:spcPts val="0"/>
              </a:spcAft>
            </a:pPr>
            <a:endParaRPr lang="en-AU" sz="1600" dirty="0">
              <a:effectLst/>
              <a:latin typeface="Calibri"/>
              <a:ea typeface="Calibri"/>
              <a:cs typeface="Times New Roman"/>
            </a:endParaRPr>
          </a:p>
        </p:txBody>
      </p:sp>
    </p:spTree>
    <p:extLst>
      <p:ext uri="{BB962C8B-B14F-4D97-AF65-F5344CB8AC3E}">
        <p14:creationId xmlns:p14="http://schemas.microsoft.com/office/powerpoint/2010/main" val="3415253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531225" cy="2667000"/>
          </a:xfrm>
        </p:spPr>
        <p:txBody>
          <a:bodyPr/>
          <a:lstStyle/>
          <a:p>
            <a:pPr marL="0" lvl="0" indent="0" algn="ctr">
              <a:spcAft>
                <a:spcPts val="600"/>
              </a:spcAft>
              <a:buNone/>
            </a:pPr>
            <a:r>
              <a:rPr lang="en-AU" sz="4000" b="1" dirty="0" smtClean="0"/>
              <a:t>Physics</a:t>
            </a:r>
          </a:p>
          <a:p>
            <a:pPr marL="0" lvl="0" indent="0" algn="ctr">
              <a:spcAft>
                <a:spcPts val="600"/>
              </a:spcAft>
              <a:buNone/>
            </a:pPr>
            <a:r>
              <a:rPr lang="en-AU" sz="4000" b="1" dirty="0" smtClean="0"/>
              <a:t>ATAR course</a:t>
            </a:r>
            <a:endParaRPr lang="en-AU" sz="4000" b="1" dirty="0"/>
          </a:p>
        </p:txBody>
      </p:sp>
      <p:sp>
        <p:nvSpPr>
          <p:cNvPr id="6" name="Title 1"/>
          <p:cNvSpPr>
            <a:spLocks noGrp="1"/>
          </p:cNvSpPr>
          <p:nvPr>
            <p:ph type="title"/>
          </p:nvPr>
        </p:nvSpPr>
        <p:spPr>
          <a:xfrm>
            <a:off x="304800" y="762000"/>
            <a:ext cx="8550275" cy="762000"/>
          </a:xfrm>
        </p:spPr>
        <p:txBody>
          <a:bodyPr/>
          <a:lstStyle/>
          <a:p>
            <a:r>
              <a:rPr lang="en-AU" dirty="0" smtClean="0"/>
              <a:t/>
            </a:r>
            <a:br>
              <a:rPr lang="en-AU" dirty="0" smtClean="0"/>
            </a:br>
            <a:r>
              <a:rPr lang="en-AU" dirty="0" smtClean="0"/>
              <a:t/>
            </a:r>
            <a:br>
              <a:rPr lang="en-AU" dirty="0" smtClean="0"/>
            </a:br>
            <a:r>
              <a:rPr lang="en-AU" dirty="0">
                <a:solidFill>
                  <a:srgbClr val="0099FF"/>
                </a:solidFill>
                <a:latin typeface="Arial" charset="0"/>
              </a:rPr>
              <a:t/>
            </a:r>
            <a:br>
              <a:rPr lang="en-AU" dirty="0">
                <a:solidFill>
                  <a:srgbClr val="0099FF"/>
                </a:solidFill>
                <a:latin typeface="Arial" charset="0"/>
              </a:rPr>
            </a:br>
            <a:endParaRPr lang="en-AU" dirty="0"/>
          </a:p>
        </p:txBody>
      </p:sp>
    </p:spTree>
    <p:extLst>
      <p:ext uri="{BB962C8B-B14F-4D97-AF65-F5344CB8AC3E}">
        <p14:creationId xmlns:p14="http://schemas.microsoft.com/office/powerpoint/2010/main" val="4094398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765" y="1066800"/>
            <a:ext cx="8550275" cy="844550"/>
          </a:xfrm>
        </p:spPr>
        <p:txBody>
          <a:bodyPr/>
          <a:lstStyle/>
          <a:p>
            <a:pPr algn="ctr"/>
            <a:r>
              <a:rPr lang="en-AU" sz="2800" dirty="0" smtClean="0"/>
              <a:t>How has the content changed?</a:t>
            </a:r>
            <a:endParaRPr lang="en-AU" sz="2800" dirty="0"/>
          </a:p>
        </p:txBody>
      </p:sp>
      <p:sp>
        <p:nvSpPr>
          <p:cNvPr id="3" name="Content Placeholder 2"/>
          <p:cNvSpPr>
            <a:spLocks noGrp="1"/>
          </p:cNvSpPr>
          <p:nvPr>
            <p:ph idx="1"/>
          </p:nvPr>
        </p:nvSpPr>
        <p:spPr>
          <a:xfrm>
            <a:off x="306387" y="1219201"/>
            <a:ext cx="8531225" cy="533400"/>
          </a:xfrm>
        </p:spPr>
        <p:txBody>
          <a:bodyPr/>
          <a:lstStyle/>
          <a:p>
            <a:endParaRPr lang="en-AU" dirty="0" smtClean="0"/>
          </a:p>
          <a:p>
            <a:pPr marL="0" indent="0">
              <a:buNone/>
            </a:pPr>
            <a:endParaRPr lang="en-AU" dirty="0"/>
          </a:p>
          <a:p>
            <a:pPr marL="0" indent="0">
              <a:buNone/>
            </a:pPr>
            <a:endParaRPr lang="en-AU" dirty="0"/>
          </a:p>
          <a:p>
            <a:pPr marL="0" indent="0">
              <a:buNone/>
            </a:pPr>
            <a:endParaRPr lang="en-AU" dirty="0"/>
          </a:p>
        </p:txBody>
      </p:sp>
      <p:sp>
        <p:nvSpPr>
          <p:cNvPr id="4" name="TextBox 3"/>
          <p:cNvSpPr txBox="1"/>
          <p:nvPr/>
        </p:nvSpPr>
        <p:spPr>
          <a:xfrm>
            <a:off x="558800" y="2209800"/>
            <a:ext cx="8382000" cy="3677930"/>
          </a:xfrm>
          <a:prstGeom prst="rect">
            <a:avLst/>
          </a:prstGeom>
          <a:noFill/>
        </p:spPr>
        <p:txBody>
          <a:bodyPr wrap="square" rtlCol="0">
            <a:spAutoFit/>
          </a:bodyPr>
          <a:lstStyle/>
          <a:p>
            <a:pPr>
              <a:spcAft>
                <a:spcPts val="600"/>
              </a:spcAft>
            </a:pPr>
            <a:r>
              <a:rPr lang="en-US" sz="2000" dirty="0"/>
              <a:t>Adopted from the Australian Curriculum</a:t>
            </a:r>
          </a:p>
          <a:p>
            <a:pPr lvl="1">
              <a:spcAft>
                <a:spcPts val="600"/>
              </a:spcAft>
            </a:pPr>
            <a:r>
              <a:rPr lang="en-US" sz="2000" dirty="0"/>
              <a:t>Three interrelated strands: </a:t>
            </a:r>
            <a:r>
              <a:rPr lang="en-US" sz="2000" i="1" dirty="0"/>
              <a:t>Science Inquiry Skills, Science as a Human Endeavour </a:t>
            </a:r>
            <a:r>
              <a:rPr lang="en-US" sz="2000" dirty="0"/>
              <a:t>and </a:t>
            </a:r>
            <a:r>
              <a:rPr lang="en-US" sz="2000" i="1" dirty="0"/>
              <a:t>Science Understanding</a:t>
            </a:r>
          </a:p>
          <a:p>
            <a:pPr lvl="1">
              <a:spcAft>
                <a:spcPts val="600"/>
              </a:spcAft>
            </a:pPr>
            <a:r>
              <a:rPr lang="en-US" sz="2000" dirty="0"/>
              <a:t>Structure of the course (rationale, aims, unit structure, unit description, unit learning outcomes)</a:t>
            </a:r>
          </a:p>
          <a:p>
            <a:pPr lvl="1">
              <a:spcAft>
                <a:spcPts val="600"/>
              </a:spcAft>
            </a:pPr>
            <a:r>
              <a:rPr lang="en-US" sz="2000" i="1" dirty="0"/>
              <a:t>Science Inquiry Skills</a:t>
            </a:r>
          </a:p>
          <a:p>
            <a:pPr>
              <a:spcAft>
                <a:spcPts val="600"/>
              </a:spcAft>
            </a:pPr>
            <a:r>
              <a:rPr lang="en-US" sz="2000" dirty="0"/>
              <a:t>Adapted from the Australian Curriculum</a:t>
            </a:r>
          </a:p>
          <a:p>
            <a:pPr lvl="1">
              <a:spcAft>
                <a:spcPts val="600"/>
              </a:spcAft>
            </a:pPr>
            <a:r>
              <a:rPr lang="en-US" sz="2000" i="1" dirty="0"/>
              <a:t>Science Understanding</a:t>
            </a:r>
          </a:p>
          <a:p>
            <a:pPr lvl="1">
              <a:spcAft>
                <a:spcPts val="600"/>
              </a:spcAft>
            </a:pPr>
            <a:r>
              <a:rPr lang="en-US" sz="2000" i="1" dirty="0"/>
              <a:t>Science as a Human Endeavour</a:t>
            </a:r>
          </a:p>
          <a:p>
            <a:endParaRPr lang="en-AU" dirty="0"/>
          </a:p>
        </p:txBody>
      </p:sp>
    </p:spTree>
    <p:extLst>
      <p:ext uri="{BB962C8B-B14F-4D97-AF65-F5344CB8AC3E}">
        <p14:creationId xmlns:p14="http://schemas.microsoft.com/office/powerpoint/2010/main" val="3449641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550275" cy="844550"/>
          </a:xfrm>
        </p:spPr>
        <p:txBody>
          <a:bodyPr/>
          <a:lstStyle/>
          <a:p>
            <a:pPr algn="ctr"/>
            <a:r>
              <a:rPr lang="en-AU" sz="2800" dirty="0" smtClean="0"/>
              <a:t>ATAR Physics content</a:t>
            </a:r>
            <a:endParaRPr lang="en-AU" sz="2800" dirty="0"/>
          </a:p>
        </p:txBody>
      </p:sp>
      <p:sp>
        <p:nvSpPr>
          <p:cNvPr id="3" name="Content Placeholder 2"/>
          <p:cNvSpPr>
            <a:spLocks noGrp="1"/>
          </p:cNvSpPr>
          <p:nvPr>
            <p:ph idx="1"/>
          </p:nvPr>
        </p:nvSpPr>
        <p:spPr>
          <a:xfrm>
            <a:off x="306387" y="1524000"/>
            <a:ext cx="8531225" cy="4606925"/>
          </a:xfrm>
        </p:spPr>
        <p:txBody>
          <a:bodyPr/>
          <a:lstStyle/>
          <a:p>
            <a:pPr marL="0" indent="0">
              <a:buNone/>
            </a:pPr>
            <a:endParaRPr lang="en-AU" dirty="0" smtClean="0"/>
          </a:p>
          <a:p>
            <a:pPr marL="0" indent="0">
              <a:buNone/>
            </a:pPr>
            <a:endParaRPr lang="en-AU" dirty="0"/>
          </a:p>
          <a:p>
            <a:pPr marL="0" indent="0">
              <a:buNone/>
            </a:pPr>
            <a:endParaRPr lang="en-AU" dirty="0"/>
          </a:p>
          <a:p>
            <a:pPr marL="0" indent="0">
              <a:buNone/>
            </a:pPr>
            <a:endParaRPr lang="en-AU" dirty="0"/>
          </a:p>
        </p:txBody>
      </p:sp>
      <p:sp>
        <p:nvSpPr>
          <p:cNvPr id="4" name="TextBox 3"/>
          <p:cNvSpPr txBox="1"/>
          <p:nvPr/>
        </p:nvSpPr>
        <p:spPr>
          <a:xfrm>
            <a:off x="457200" y="2286000"/>
            <a:ext cx="8534400" cy="369332"/>
          </a:xfrm>
          <a:prstGeom prst="rect">
            <a:avLst/>
          </a:prstGeom>
          <a:noFill/>
        </p:spPr>
        <p:txBody>
          <a:bodyPr wrap="square" rtlCol="0">
            <a:spAutoFit/>
          </a:bodyPr>
          <a:lstStyle/>
          <a:p>
            <a:endParaRPr lang="en-AU" dirty="0"/>
          </a:p>
        </p:txBody>
      </p:sp>
      <p:graphicFrame>
        <p:nvGraphicFramePr>
          <p:cNvPr id="5" name="Table 4"/>
          <p:cNvGraphicFramePr>
            <a:graphicFrameLocks noGrp="1"/>
          </p:cNvGraphicFramePr>
          <p:nvPr>
            <p:extLst>
              <p:ext uri="{D42A27DB-BD31-4B8C-83A1-F6EECF244321}">
                <p14:modId xmlns:p14="http://schemas.microsoft.com/office/powerpoint/2010/main" val="892448143"/>
              </p:ext>
            </p:extLst>
          </p:nvPr>
        </p:nvGraphicFramePr>
        <p:xfrm>
          <a:off x="1524000" y="1447800"/>
          <a:ext cx="6705600" cy="4876801"/>
        </p:xfrm>
        <a:graphic>
          <a:graphicData uri="http://schemas.openxmlformats.org/drawingml/2006/table">
            <a:tbl>
              <a:tblPr>
                <a:tableStyleId>{5C22544A-7EE6-4342-B048-85BDC9FD1C3A}</a:tableStyleId>
              </a:tblPr>
              <a:tblGrid>
                <a:gridCol w="3352800"/>
                <a:gridCol w="3352800"/>
              </a:tblGrid>
              <a:tr h="420315">
                <a:tc>
                  <a:txBody>
                    <a:bodyPr/>
                    <a:lstStyle/>
                    <a:p>
                      <a:pPr algn="ctr"/>
                      <a:r>
                        <a:rPr lang="en-AU" dirty="0" smtClean="0">
                          <a:solidFill>
                            <a:schemeClr val="tx1"/>
                          </a:solidFill>
                        </a:rPr>
                        <a:t>ATAR Physics 2015-2016</a:t>
                      </a:r>
                      <a:endParaRPr lang="en-AU"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AU" dirty="0" smtClean="0">
                          <a:solidFill>
                            <a:schemeClr val="tx1"/>
                          </a:solidFill>
                        </a:rPr>
                        <a:t>WACE Course</a:t>
                      </a:r>
                      <a:endParaRPr lang="en-AU"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347310">
                <a:tc>
                  <a:txBody>
                    <a:bodyPr/>
                    <a:lstStyle/>
                    <a:p>
                      <a:r>
                        <a:rPr lang="en-AU" dirty="0" smtClean="0"/>
                        <a:t>Unit 1: Thermal, nuclear and electrical physics</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AU" dirty="0" smtClean="0"/>
                        <a:t>Heating and cooling (Unit 2B), nuclear</a:t>
                      </a:r>
                      <a:r>
                        <a:rPr lang="en-AU" baseline="0" dirty="0" smtClean="0"/>
                        <a:t> physics (Unit 2A), electrical fundamentals (Unit 2B)</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5474">
                <a:tc>
                  <a:txBody>
                    <a:bodyPr/>
                    <a:lstStyle/>
                    <a:p>
                      <a:r>
                        <a:rPr lang="en-AU" dirty="0" smtClean="0"/>
                        <a:t>Unit 2: Linear motion and waves</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AU" dirty="0" smtClean="0"/>
                        <a:t>Motion and</a:t>
                      </a:r>
                      <a:r>
                        <a:rPr lang="en-AU" baseline="0" dirty="0" smtClean="0"/>
                        <a:t> forces (Unit 2A)</a:t>
                      </a:r>
                    </a:p>
                    <a:p>
                      <a:r>
                        <a:rPr lang="en-AU" baseline="0" dirty="0" smtClean="0"/>
                        <a:t>Waves (Unit 3B)</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036392">
                <a:tc>
                  <a:txBody>
                    <a:bodyPr/>
                    <a:lstStyle/>
                    <a:p>
                      <a:r>
                        <a:rPr lang="en-AU" dirty="0" smtClean="0"/>
                        <a:t>Unit 3: Gravity and electromagnetism</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Motion and forces in a gravitational</a:t>
                      </a:r>
                      <a:r>
                        <a:rPr lang="en-AU" baseline="0" dirty="0" smtClean="0"/>
                        <a:t> field, electricity and magnetism (Unit 3A)</a:t>
                      </a:r>
                      <a:endParaRPr lang="en-AU"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347310">
                <a:tc>
                  <a:txBody>
                    <a:bodyPr/>
                    <a:lstStyle/>
                    <a:p>
                      <a:r>
                        <a:rPr lang="en-AU" dirty="0" smtClean="0"/>
                        <a:t>Unit 4: Revolutions in modern physics</a:t>
                      </a:r>
                      <a:endParaRPr lang="en-A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AU" dirty="0" smtClean="0"/>
                        <a:t>Particles</a:t>
                      </a:r>
                      <a:r>
                        <a:rPr lang="en-AU" baseline="0" dirty="0" smtClean="0"/>
                        <a:t>, waves and quanta (Unit 3B)</a:t>
                      </a:r>
                    </a:p>
                    <a:p>
                      <a:r>
                        <a:rPr lang="en-AU" baseline="0" dirty="0" smtClean="0"/>
                        <a:t>No match for Standard Model</a:t>
                      </a:r>
                      <a:endParaRPr lang="en-AU"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858470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AU" dirty="0"/>
              <a:t>How has assessment changed?</a:t>
            </a:r>
          </a:p>
        </p:txBody>
      </p:sp>
      <p:sp>
        <p:nvSpPr>
          <p:cNvPr id="4" name="Content Placeholder 3"/>
          <p:cNvSpPr>
            <a:spLocks noGrp="1"/>
          </p:cNvSpPr>
          <p:nvPr>
            <p:ph idx="1"/>
          </p:nvPr>
        </p:nvSpPr>
        <p:spPr/>
        <p:txBody>
          <a:bodyPr/>
          <a:lstStyle/>
          <a:p>
            <a:pPr lvl="0"/>
            <a:r>
              <a:rPr lang="en-AU" dirty="0"/>
              <a:t>Investigation title changed to Science Inquiry for consistency with the syllabus content </a:t>
            </a:r>
          </a:p>
          <a:p>
            <a:pPr lvl="1">
              <a:buFont typeface="Courier New" pitchFamily="49" charset="0"/>
              <a:buChar char="o"/>
            </a:pPr>
            <a:r>
              <a:rPr lang="en-AU" dirty="0"/>
              <a:t>Science inquiry</a:t>
            </a:r>
            <a:r>
              <a:rPr lang="en-AU" dirty="0" smtClean="0"/>
              <a:t>: experiment</a:t>
            </a:r>
            <a:endParaRPr lang="en-AU" dirty="0"/>
          </a:p>
          <a:p>
            <a:pPr lvl="1">
              <a:buFont typeface="Courier New" pitchFamily="49" charset="0"/>
              <a:buChar char="o"/>
            </a:pPr>
            <a:r>
              <a:rPr lang="en-AU" dirty="0"/>
              <a:t>Science inquiry: </a:t>
            </a:r>
            <a:r>
              <a:rPr lang="en-AU" dirty="0" smtClean="0"/>
              <a:t>investigation</a:t>
            </a:r>
          </a:p>
          <a:p>
            <a:pPr lvl="1">
              <a:buFont typeface="Courier New" pitchFamily="49" charset="0"/>
              <a:buChar char="o"/>
            </a:pPr>
            <a:r>
              <a:rPr lang="en-AU" dirty="0" smtClean="0"/>
              <a:t>Science Inquiry: evaluation and analysis</a:t>
            </a:r>
            <a:endParaRPr lang="en-AU" dirty="0"/>
          </a:p>
          <a:p>
            <a:r>
              <a:rPr lang="en-AU" dirty="0"/>
              <a:t>Tests and examinations separated as types of assessment.</a:t>
            </a:r>
          </a:p>
          <a:p>
            <a:pPr lvl="0"/>
            <a:r>
              <a:rPr lang="en-AU" dirty="0"/>
              <a:t>Assessment type weightings are a fixed percentage rather than a range.</a:t>
            </a:r>
          </a:p>
          <a:p>
            <a:r>
              <a:rPr lang="en-AU" dirty="0"/>
              <a:t>Refined </a:t>
            </a:r>
            <a:r>
              <a:rPr lang="en-AU" dirty="0" smtClean="0"/>
              <a:t>descriptions</a:t>
            </a:r>
            <a:endParaRPr lang="en-AU" dirty="0"/>
          </a:p>
        </p:txBody>
      </p:sp>
    </p:spTree>
    <p:extLst>
      <p:ext uri="{BB962C8B-B14F-4D97-AF65-F5344CB8AC3E}">
        <p14:creationId xmlns:p14="http://schemas.microsoft.com/office/powerpoint/2010/main" val="1766588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9405" y="1066800"/>
            <a:ext cx="8550275" cy="844550"/>
          </a:xfrm>
        </p:spPr>
        <p:txBody>
          <a:bodyPr/>
          <a:lstStyle/>
          <a:p>
            <a:pPr algn="ctr"/>
            <a:r>
              <a:rPr lang="en-AU" dirty="0"/>
              <a:t>Year 11 ATAR </a:t>
            </a:r>
            <a:r>
              <a:rPr lang="en-AU" dirty="0" smtClean="0"/>
              <a:t>Assessment </a:t>
            </a:r>
            <a:r>
              <a:rPr lang="en-AU" dirty="0"/>
              <a:t>table</a:t>
            </a:r>
          </a:p>
        </p:txBody>
      </p:sp>
      <p:sp>
        <p:nvSpPr>
          <p:cNvPr id="4" name="TextBox 3"/>
          <p:cNvSpPr txBox="1"/>
          <p:nvPr/>
        </p:nvSpPr>
        <p:spPr>
          <a:xfrm>
            <a:off x="381000" y="2033540"/>
            <a:ext cx="8458200" cy="369332"/>
          </a:xfrm>
          <a:prstGeom prst="rect">
            <a:avLst/>
          </a:prstGeom>
          <a:noFill/>
        </p:spPr>
        <p:txBody>
          <a:bodyPr wrap="square" rtlCol="0">
            <a:spAutoFit/>
          </a:bodyPr>
          <a:lstStyle/>
          <a:p>
            <a:endParaRPr lang="en-AU" dirty="0"/>
          </a:p>
        </p:txBody>
      </p:sp>
      <p:graphicFrame>
        <p:nvGraphicFramePr>
          <p:cNvPr id="2" name="Table 1"/>
          <p:cNvGraphicFramePr>
            <a:graphicFrameLocks noGrp="1"/>
          </p:cNvGraphicFramePr>
          <p:nvPr>
            <p:extLst>
              <p:ext uri="{D42A27DB-BD31-4B8C-83A1-F6EECF244321}">
                <p14:modId xmlns:p14="http://schemas.microsoft.com/office/powerpoint/2010/main" val="3899380857"/>
              </p:ext>
            </p:extLst>
          </p:nvPr>
        </p:nvGraphicFramePr>
        <p:xfrm>
          <a:off x="457200" y="2033540"/>
          <a:ext cx="8305799" cy="3810716"/>
        </p:xfrm>
        <a:graphic>
          <a:graphicData uri="http://schemas.openxmlformats.org/drawingml/2006/table">
            <a:tbl>
              <a:tblPr firstRow="1" firstCol="1" bandRow="1">
                <a:tableStyleId>{5C22544A-7EE6-4342-B048-85BDC9FD1C3A}</a:tableStyleId>
              </a:tblPr>
              <a:tblGrid>
                <a:gridCol w="2075624"/>
                <a:gridCol w="2076725"/>
                <a:gridCol w="2076725"/>
                <a:gridCol w="2076725"/>
              </a:tblGrid>
              <a:tr h="650276">
                <a:tc gridSpan="2">
                  <a:txBody>
                    <a:bodyPr/>
                    <a:lstStyle/>
                    <a:p>
                      <a:pPr algn="ctr">
                        <a:lnSpc>
                          <a:spcPct val="115000"/>
                        </a:lnSpc>
                        <a:spcAft>
                          <a:spcPts val="0"/>
                        </a:spcAft>
                      </a:pPr>
                      <a:r>
                        <a:rPr lang="en-AU" sz="1800" dirty="0">
                          <a:solidFill>
                            <a:schemeClr val="tx1"/>
                          </a:solidFill>
                          <a:effectLst/>
                        </a:rPr>
                        <a:t>New for 2015/16</a:t>
                      </a:r>
                      <a:endParaRPr lang="en-AU" sz="1800" dirty="0">
                        <a:solidFill>
                          <a:schemeClr val="tx1"/>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n-AU"/>
                    </a:p>
                  </a:txBody>
                  <a:tcPr/>
                </a:tc>
                <a:tc gridSpan="2">
                  <a:txBody>
                    <a:bodyPr/>
                    <a:lstStyle/>
                    <a:p>
                      <a:pPr marL="0" algn="ctr" defTabSz="914400" rtl="0" eaLnBrk="1" latinLnBrk="0" hangingPunct="1">
                        <a:lnSpc>
                          <a:spcPct val="115000"/>
                        </a:lnSpc>
                        <a:spcAft>
                          <a:spcPts val="0"/>
                        </a:spcAft>
                      </a:pPr>
                      <a:r>
                        <a:rPr lang="en-AU" sz="1800" b="1" kern="1200" dirty="0" smtClean="0">
                          <a:solidFill>
                            <a:schemeClr val="tx1"/>
                          </a:solidFill>
                          <a:effectLst/>
                          <a:latin typeface="+mn-lt"/>
                          <a:ea typeface="+mn-ea"/>
                          <a:cs typeface="+mn-cs"/>
                        </a:rPr>
                        <a:t>Existing (Stage 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a:lnSpc>
                          <a:spcPct val="115000"/>
                        </a:lnSpc>
                        <a:spcAft>
                          <a:spcPts val="0"/>
                        </a:spcAft>
                      </a:pPr>
                      <a:endParaRPr lang="en-AU" sz="1800" dirty="0">
                        <a:solidFill>
                          <a:schemeClr val="tx1"/>
                        </a:solidFill>
                        <a:effectLst/>
                        <a:latin typeface="Calibri"/>
                        <a:ea typeface="Times New Roman"/>
                        <a:cs typeface="Times New Roman"/>
                      </a:endParaRPr>
                    </a:p>
                  </a:txBody>
                  <a:tcPr marL="68580" marR="68580" marT="0" marB="0" anchor="ctr">
                    <a:solidFill>
                      <a:srgbClr val="00FFFF"/>
                    </a:solidFill>
                  </a:tcPr>
                </a:tc>
              </a:tr>
              <a:tr h="574436">
                <a:tc>
                  <a:txBody>
                    <a:bodyPr/>
                    <a:lstStyle/>
                    <a:p>
                      <a:pPr algn="ctr">
                        <a:lnSpc>
                          <a:spcPct val="115000"/>
                        </a:lnSpc>
                        <a:spcAft>
                          <a:spcPts val="0"/>
                        </a:spcAft>
                      </a:pPr>
                      <a:r>
                        <a:rPr lang="en-AU" sz="1800" b="1" dirty="0">
                          <a:solidFill>
                            <a:schemeClr val="tx1"/>
                          </a:solidFill>
                          <a:effectLst/>
                        </a:rPr>
                        <a:t>Type</a:t>
                      </a:r>
                      <a:endParaRPr lang="en-AU" sz="1800" b="1" dirty="0">
                        <a:solidFill>
                          <a:schemeClr val="tx1"/>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15000"/>
                        </a:lnSpc>
                        <a:spcAft>
                          <a:spcPts val="0"/>
                        </a:spcAft>
                      </a:pPr>
                      <a:r>
                        <a:rPr lang="en-AU" sz="1800" b="1" dirty="0">
                          <a:effectLst/>
                        </a:rPr>
                        <a:t>Weighting</a:t>
                      </a:r>
                      <a:endParaRPr lang="en-AU" sz="1800" b="1"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15000"/>
                        </a:lnSpc>
                        <a:spcAft>
                          <a:spcPts val="0"/>
                        </a:spcAft>
                      </a:pPr>
                      <a:r>
                        <a:rPr lang="en-AU" sz="1800" b="1" dirty="0">
                          <a:solidFill>
                            <a:schemeClr val="tx1"/>
                          </a:solidFill>
                          <a:effectLst/>
                        </a:rPr>
                        <a:t>Type</a:t>
                      </a:r>
                      <a:endParaRPr lang="en-AU" sz="1800" b="1" dirty="0">
                        <a:solidFill>
                          <a:schemeClr val="tx1"/>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15000"/>
                        </a:lnSpc>
                        <a:spcAft>
                          <a:spcPts val="0"/>
                        </a:spcAft>
                      </a:pPr>
                      <a:r>
                        <a:rPr lang="en-AU" sz="1800" b="1" dirty="0">
                          <a:effectLst/>
                        </a:rPr>
                        <a:t>Weighting</a:t>
                      </a:r>
                      <a:endParaRPr lang="en-AU" sz="1800" b="1"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574436">
                <a:tc>
                  <a:txBody>
                    <a:bodyPr/>
                    <a:lstStyle/>
                    <a:p>
                      <a:pPr algn="ctr">
                        <a:lnSpc>
                          <a:spcPct val="115000"/>
                        </a:lnSpc>
                        <a:spcAft>
                          <a:spcPts val="0"/>
                        </a:spcAft>
                      </a:pPr>
                      <a:r>
                        <a:rPr lang="en-AU" sz="1800" b="0" dirty="0">
                          <a:solidFill>
                            <a:schemeClr val="tx1"/>
                          </a:solidFill>
                          <a:effectLst/>
                        </a:rPr>
                        <a:t>Science </a:t>
                      </a:r>
                      <a:r>
                        <a:rPr lang="en-AU" sz="1800" b="0" dirty="0" smtClean="0">
                          <a:solidFill>
                            <a:schemeClr val="tx1"/>
                          </a:solidFill>
                          <a:effectLst/>
                        </a:rPr>
                        <a:t>inquiry</a:t>
                      </a:r>
                    </a:p>
                    <a:p>
                      <a:pPr marL="285750" indent="-285750" algn="l">
                        <a:lnSpc>
                          <a:spcPct val="115000"/>
                        </a:lnSpc>
                        <a:spcAft>
                          <a:spcPts val="0"/>
                        </a:spcAft>
                        <a:buFont typeface="Arial" pitchFamily="34" charset="0"/>
                        <a:buChar char="•"/>
                      </a:pPr>
                      <a:r>
                        <a:rPr lang="en-AU" sz="1600" b="0" dirty="0" smtClean="0">
                          <a:solidFill>
                            <a:schemeClr val="tx1"/>
                          </a:solidFill>
                          <a:effectLst/>
                          <a:latin typeface="Calibri" pitchFamily="34" charset="0"/>
                          <a:ea typeface="Times New Roman"/>
                          <a:cs typeface="Calibri" pitchFamily="34" charset="0"/>
                        </a:rPr>
                        <a:t>Experiment</a:t>
                      </a:r>
                    </a:p>
                    <a:p>
                      <a:pPr marL="285750" indent="-285750" algn="l">
                        <a:lnSpc>
                          <a:spcPct val="115000"/>
                        </a:lnSpc>
                        <a:spcAft>
                          <a:spcPts val="0"/>
                        </a:spcAft>
                        <a:buFont typeface="Arial" pitchFamily="34" charset="0"/>
                        <a:buChar char="•"/>
                      </a:pPr>
                      <a:r>
                        <a:rPr lang="en-AU" sz="1600" b="0" dirty="0" smtClean="0">
                          <a:solidFill>
                            <a:schemeClr val="tx1"/>
                          </a:solidFill>
                          <a:effectLst/>
                          <a:latin typeface="Calibri" pitchFamily="34" charset="0"/>
                          <a:ea typeface="Times New Roman"/>
                          <a:cs typeface="Calibri" pitchFamily="34" charset="0"/>
                        </a:rPr>
                        <a:t>Investigation</a:t>
                      </a:r>
                    </a:p>
                    <a:p>
                      <a:pPr marL="285750" indent="-285750" algn="l">
                        <a:lnSpc>
                          <a:spcPct val="115000"/>
                        </a:lnSpc>
                        <a:spcAft>
                          <a:spcPts val="0"/>
                        </a:spcAft>
                        <a:buFont typeface="Arial" pitchFamily="34" charset="0"/>
                        <a:buChar char="•"/>
                      </a:pPr>
                      <a:r>
                        <a:rPr lang="en-AU" sz="1600" b="0" dirty="0" smtClean="0">
                          <a:solidFill>
                            <a:schemeClr val="tx1"/>
                          </a:solidFill>
                          <a:effectLst/>
                          <a:latin typeface="Calibri" pitchFamily="34" charset="0"/>
                          <a:ea typeface="Times New Roman"/>
                          <a:cs typeface="Calibri" pitchFamily="34" charset="0"/>
                        </a:rPr>
                        <a:t>Analysis and evaluation</a:t>
                      </a:r>
                      <a:endParaRPr lang="en-AU" sz="1600" b="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15000"/>
                        </a:lnSpc>
                        <a:spcAft>
                          <a:spcPts val="0"/>
                        </a:spcAft>
                      </a:pPr>
                      <a:r>
                        <a:rPr lang="en-AU" sz="1800" dirty="0">
                          <a:effectLst/>
                        </a:rPr>
                        <a:t>30%</a:t>
                      </a:r>
                      <a:endParaRPr lang="en-AU"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15000"/>
                        </a:lnSpc>
                        <a:spcAft>
                          <a:spcPts val="0"/>
                        </a:spcAft>
                      </a:pPr>
                      <a:r>
                        <a:rPr lang="en-AU" sz="1800" dirty="0" smtClean="0">
                          <a:solidFill>
                            <a:schemeClr val="tx1"/>
                          </a:solidFill>
                          <a:effectLst/>
                        </a:rPr>
                        <a:t>Investigation</a:t>
                      </a:r>
                    </a:p>
                    <a:p>
                      <a:pPr marL="285750" indent="-285750" algn="l">
                        <a:lnSpc>
                          <a:spcPct val="115000"/>
                        </a:lnSpc>
                        <a:spcAft>
                          <a:spcPts val="0"/>
                        </a:spcAft>
                        <a:buFont typeface="Arial" pitchFamily="34" charset="0"/>
                        <a:buChar char="•"/>
                      </a:pPr>
                      <a:r>
                        <a:rPr lang="en-AU" sz="1800" dirty="0" smtClean="0">
                          <a:solidFill>
                            <a:schemeClr val="tx1"/>
                          </a:solidFill>
                          <a:effectLst/>
                          <a:latin typeface="Calibri"/>
                          <a:ea typeface="Times New Roman"/>
                          <a:cs typeface="Times New Roman"/>
                        </a:rPr>
                        <a:t>Experiment</a:t>
                      </a:r>
                    </a:p>
                    <a:p>
                      <a:pPr marL="285750" indent="-285750" algn="l">
                        <a:lnSpc>
                          <a:spcPct val="115000"/>
                        </a:lnSpc>
                        <a:spcAft>
                          <a:spcPts val="0"/>
                        </a:spcAft>
                        <a:buFont typeface="Arial" pitchFamily="34" charset="0"/>
                        <a:buChar char="•"/>
                      </a:pPr>
                      <a:r>
                        <a:rPr lang="en-AU" sz="1800" dirty="0" smtClean="0">
                          <a:solidFill>
                            <a:schemeClr val="tx1"/>
                          </a:solidFill>
                          <a:effectLst/>
                          <a:latin typeface="Calibri"/>
                          <a:ea typeface="Times New Roman"/>
                          <a:cs typeface="Times New Roman"/>
                        </a:rPr>
                        <a:t>Investigation</a:t>
                      </a:r>
                      <a:endParaRPr lang="en-AU" sz="1800" dirty="0">
                        <a:solidFill>
                          <a:schemeClr val="tx1"/>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15000"/>
                        </a:lnSpc>
                        <a:spcAft>
                          <a:spcPts val="0"/>
                        </a:spcAft>
                      </a:pPr>
                      <a:r>
                        <a:rPr lang="en-AU" sz="1800" dirty="0" smtClean="0">
                          <a:effectLst/>
                        </a:rPr>
                        <a:t>35-65%</a:t>
                      </a:r>
                      <a:endParaRPr lang="en-AU"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574436">
                <a:tc>
                  <a:txBody>
                    <a:bodyPr/>
                    <a:lstStyle/>
                    <a:p>
                      <a:pPr algn="ctr">
                        <a:lnSpc>
                          <a:spcPct val="115000"/>
                        </a:lnSpc>
                        <a:spcAft>
                          <a:spcPts val="0"/>
                        </a:spcAft>
                      </a:pPr>
                      <a:r>
                        <a:rPr lang="en-AU" sz="1800" b="0" dirty="0">
                          <a:solidFill>
                            <a:schemeClr val="tx1"/>
                          </a:solidFill>
                          <a:effectLst/>
                        </a:rPr>
                        <a:t>Test</a:t>
                      </a:r>
                      <a:endParaRPr lang="en-AU" sz="1800" b="0" dirty="0">
                        <a:solidFill>
                          <a:schemeClr val="tx1"/>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15000"/>
                        </a:lnSpc>
                        <a:spcAft>
                          <a:spcPts val="0"/>
                        </a:spcAft>
                      </a:pPr>
                      <a:r>
                        <a:rPr lang="en-AU" sz="1800" dirty="0">
                          <a:effectLst/>
                        </a:rPr>
                        <a:t>3</a:t>
                      </a:r>
                      <a:r>
                        <a:rPr lang="en-AU" sz="1800" dirty="0" smtClean="0">
                          <a:effectLst/>
                        </a:rPr>
                        <a:t>0</a:t>
                      </a:r>
                      <a:r>
                        <a:rPr lang="en-AU" sz="1800" dirty="0">
                          <a:effectLst/>
                        </a:rPr>
                        <a:t>%</a:t>
                      </a:r>
                      <a:endParaRPr lang="en-AU"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15000"/>
                        </a:lnSpc>
                        <a:spcAft>
                          <a:spcPts val="0"/>
                        </a:spcAft>
                      </a:pPr>
                      <a:r>
                        <a:rPr lang="en-AU" sz="1800" dirty="0">
                          <a:solidFill>
                            <a:schemeClr val="tx1"/>
                          </a:solidFill>
                          <a:effectLst/>
                        </a:rPr>
                        <a:t>Tests and exams</a:t>
                      </a:r>
                      <a:endParaRPr lang="en-AU" sz="1800" dirty="0">
                        <a:solidFill>
                          <a:schemeClr val="tx1"/>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15000"/>
                        </a:lnSpc>
                        <a:spcAft>
                          <a:spcPts val="0"/>
                        </a:spcAft>
                      </a:pPr>
                      <a:r>
                        <a:rPr lang="en-AU" sz="1800" dirty="0" smtClean="0">
                          <a:effectLst/>
                        </a:rPr>
                        <a:t>35-65%</a:t>
                      </a:r>
                      <a:endParaRPr lang="en-AU"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574436">
                <a:tc>
                  <a:txBody>
                    <a:bodyPr/>
                    <a:lstStyle/>
                    <a:p>
                      <a:pPr algn="ctr">
                        <a:lnSpc>
                          <a:spcPct val="115000"/>
                        </a:lnSpc>
                        <a:spcAft>
                          <a:spcPts val="0"/>
                        </a:spcAft>
                      </a:pPr>
                      <a:r>
                        <a:rPr lang="en-AU" sz="1800" b="0" dirty="0">
                          <a:solidFill>
                            <a:schemeClr val="tx1"/>
                          </a:solidFill>
                          <a:effectLst/>
                        </a:rPr>
                        <a:t>Examination</a:t>
                      </a:r>
                      <a:endParaRPr lang="en-AU" sz="1800" b="0" dirty="0">
                        <a:solidFill>
                          <a:schemeClr val="tx1"/>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15000"/>
                        </a:lnSpc>
                        <a:spcAft>
                          <a:spcPts val="0"/>
                        </a:spcAft>
                      </a:pPr>
                      <a:r>
                        <a:rPr lang="en-AU" sz="1800" dirty="0">
                          <a:effectLst/>
                        </a:rPr>
                        <a:t>40%</a:t>
                      </a:r>
                      <a:endParaRPr lang="en-AU"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15000"/>
                        </a:lnSpc>
                        <a:spcAft>
                          <a:spcPts val="0"/>
                        </a:spcAft>
                      </a:pPr>
                      <a:endParaRPr lang="en-AU"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15000"/>
                        </a:lnSpc>
                        <a:spcAft>
                          <a:spcPts val="0"/>
                        </a:spcAft>
                      </a:pPr>
                      <a:endParaRPr lang="en-AU"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1100891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04800" y="1066800"/>
            <a:ext cx="8550275" cy="762000"/>
          </a:xfrm>
        </p:spPr>
        <p:txBody>
          <a:bodyPr/>
          <a:lstStyle/>
          <a:p>
            <a:pPr algn="ctr"/>
            <a:r>
              <a:rPr lang="en-AU" dirty="0"/>
              <a:t/>
            </a:r>
            <a:br>
              <a:rPr lang="en-AU" dirty="0"/>
            </a:br>
            <a:r>
              <a:rPr lang="en-AU" dirty="0"/>
              <a:t>Year </a:t>
            </a:r>
            <a:r>
              <a:rPr lang="en-AU" dirty="0" smtClean="0"/>
              <a:t>12 </a:t>
            </a:r>
            <a:r>
              <a:rPr lang="en-AU" dirty="0"/>
              <a:t>ATAR </a:t>
            </a:r>
            <a:r>
              <a:rPr lang="en-AU" dirty="0" smtClean="0"/>
              <a:t>Assessment </a:t>
            </a:r>
            <a:r>
              <a:rPr lang="en-AU" dirty="0"/>
              <a:t>table</a:t>
            </a:r>
            <a:r>
              <a:rPr lang="en-AU" dirty="0" smtClean="0"/>
              <a:t/>
            </a:r>
            <a:br>
              <a:rPr lang="en-AU" dirty="0" smtClean="0"/>
            </a:br>
            <a:endParaRPr lang="en-AU" dirty="0"/>
          </a:p>
        </p:txBody>
      </p:sp>
      <p:graphicFrame>
        <p:nvGraphicFramePr>
          <p:cNvPr id="8" name="Table 7"/>
          <p:cNvGraphicFramePr>
            <a:graphicFrameLocks noGrp="1"/>
          </p:cNvGraphicFramePr>
          <p:nvPr>
            <p:extLst>
              <p:ext uri="{D42A27DB-BD31-4B8C-83A1-F6EECF244321}">
                <p14:modId xmlns:p14="http://schemas.microsoft.com/office/powerpoint/2010/main" val="1314476131"/>
              </p:ext>
            </p:extLst>
          </p:nvPr>
        </p:nvGraphicFramePr>
        <p:xfrm>
          <a:off x="533400" y="1981200"/>
          <a:ext cx="8077201" cy="4172661"/>
        </p:xfrm>
        <a:graphic>
          <a:graphicData uri="http://schemas.openxmlformats.org/drawingml/2006/table">
            <a:tbl>
              <a:tblPr firstRow="1" firstCol="1" bandRow="1">
                <a:tableStyleId>{5C22544A-7EE6-4342-B048-85BDC9FD1C3A}</a:tableStyleId>
              </a:tblPr>
              <a:tblGrid>
                <a:gridCol w="2018497"/>
                <a:gridCol w="2019568"/>
                <a:gridCol w="2019568"/>
                <a:gridCol w="2019568"/>
              </a:tblGrid>
              <a:tr h="711024">
                <a:tc gridSpan="2">
                  <a:txBody>
                    <a:bodyPr/>
                    <a:lstStyle/>
                    <a:p>
                      <a:pPr algn="ctr">
                        <a:lnSpc>
                          <a:spcPct val="115000"/>
                        </a:lnSpc>
                        <a:spcAft>
                          <a:spcPts val="0"/>
                        </a:spcAft>
                      </a:pPr>
                      <a:r>
                        <a:rPr lang="en-AU" sz="1800" dirty="0">
                          <a:solidFill>
                            <a:schemeClr val="tx1"/>
                          </a:solidFill>
                          <a:effectLst/>
                        </a:rPr>
                        <a:t>New for 2015/16</a:t>
                      </a:r>
                      <a:endParaRPr lang="en-AU" sz="1800" dirty="0">
                        <a:solidFill>
                          <a:schemeClr val="tx1"/>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n-AU"/>
                    </a:p>
                  </a:txBody>
                  <a:tcPr/>
                </a:tc>
                <a:tc gridSpan="2">
                  <a:txBody>
                    <a:bodyPr/>
                    <a:lstStyle/>
                    <a:p>
                      <a:pPr marL="0" algn="ctr" defTabSz="914400" rtl="0" eaLnBrk="1" latinLnBrk="0" hangingPunct="1">
                        <a:lnSpc>
                          <a:spcPct val="115000"/>
                        </a:lnSpc>
                        <a:spcAft>
                          <a:spcPts val="0"/>
                        </a:spcAft>
                      </a:pPr>
                      <a:r>
                        <a:rPr lang="en-AU" sz="1800" b="1" kern="1200" dirty="0" smtClean="0">
                          <a:solidFill>
                            <a:schemeClr val="tx1"/>
                          </a:solidFill>
                          <a:effectLst/>
                          <a:latin typeface="+mn-lt"/>
                          <a:ea typeface="+mn-ea"/>
                          <a:cs typeface="+mn-cs"/>
                        </a:rPr>
                        <a:t>Existing (Stage 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a:lnSpc>
                          <a:spcPct val="115000"/>
                        </a:lnSpc>
                        <a:spcAft>
                          <a:spcPts val="0"/>
                        </a:spcAft>
                      </a:pPr>
                      <a:endParaRPr lang="en-AU" sz="1800" dirty="0">
                        <a:solidFill>
                          <a:schemeClr val="tx1"/>
                        </a:solidFill>
                        <a:effectLst/>
                        <a:latin typeface="Calibri"/>
                        <a:ea typeface="Times New Roman"/>
                        <a:cs typeface="Times New Roman"/>
                      </a:endParaRPr>
                    </a:p>
                  </a:txBody>
                  <a:tcPr marL="68580" marR="68580" marT="0" marB="0" anchor="ctr">
                    <a:solidFill>
                      <a:srgbClr val="00FFFF"/>
                    </a:solidFill>
                  </a:tcPr>
                </a:tc>
              </a:tr>
              <a:tr h="628099">
                <a:tc>
                  <a:txBody>
                    <a:bodyPr/>
                    <a:lstStyle/>
                    <a:p>
                      <a:pPr algn="ctr">
                        <a:lnSpc>
                          <a:spcPct val="115000"/>
                        </a:lnSpc>
                        <a:spcAft>
                          <a:spcPts val="0"/>
                        </a:spcAft>
                      </a:pPr>
                      <a:r>
                        <a:rPr lang="en-AU" sz="1800" b="1" dirty="0">
                          <a:solidFill>
                            <a:schemeClr val="tx1"/>
                          </a:solidFill>
                          <a:effectLst/>
                        </a:rPr>
                        <a:t>Type</a:t>
                      </a:r>
                      <a:endParaRPr lang="en-AU" sz="1800" b="1" dirty="0">
                        <a:solidFill>
                          <a:schemeClr val="tx1"/>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15000"/>
                        </a:lnSpc>
                        <a:spcAft>
                          <a:spcPts val="0"/>
                        </a:spcAft>
                      </a:pPr>
                      <a:r>
                        <a:rPr lang="en-AU" sz="1800" b="1" dirty="0">
                          <a:effectLst/>
                        </a:rPr>
                        <a:t>Weighting</a:t>
                      </a:r>
                      <a:endParaRPr lang="en-AU" sz="1800" b="1"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15000"/>
                        </a:lnSpc>
                        <a:spcAft>
                          <a:spcPts val="0"/>
                        </a:spcAft>
                      </a:pPr>
                      <a:r>
                        <a:rPr lang="en-AU" sz="1800" b="1" dirty="0">
                          <a:solidFill>
                            <a:schemeClr val="tx1"/>
                          </a:solidFill>
                          <a:effectLst/>
                        </a:rPr>
                        <a:t>Type</a:t>
                      </a:r>
                      <a:endParaRPr lang="en-AU" sz="1800" b="1" dirty="0">
                        <a:solidFill>
                          <a:schemeClr val="tx1"/>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15000"/>
                        </a:lnSpc>
                        <a:spcAft>
                          <a:spcPts val="0"/>
                        </a:spcAft>
                      </a:pPr>
                      <a:r>
                        <a:rPr lang="en-AU" sz="1800" b="1" dirty="0">
                          <a:effectLst/>
                        </a:rPr>
                        <a:t>Weighting</a:t>
                      </a:r>
                      <a:endParaRPr lang="en-AU" sz="1800" b="1"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443279">
                <a:tc>
                  <a:txBody>
                    <a:bodyPr/>
                    <a:lstStyle/>
                    <a:p>
                      <a:pPr algn="ctr">
                        <a:lnSpc>
                          <a:spcPct val="115000"/>
                        </a:lnSpc>
                        <a:spcAft>
                          <a:spcPts val="0"/>
                        </a:spcAft>
                      </a:pPr>
                      <a:r>
                        <a:rPr lang="en-AU" sz="1800" b="0" dirty="0">
                          <a:solidFill>
                            <a:schemeClr val="tx1"/>
                          </a:solidFill>
                          <a:effectLst/>
                        </a:rPr>
                        <a:t>Science </a:t>
                      </a:r>
                      <a:r>
                        <a:rPr lang="en-AU" sz="1800" b="0" dirty="0" smtClean="0">
                          <a:solidFill>
                            <a:schemeClr val="tx1"/>
                          </a:solidFill>
                          <a:effectLst/>
                        </a:rPr>
                        <a:t>inquiry</a:t>
                      </a:r>
                    </a:p>
                    <a:p>
                      <a:pPr marL="285750" indent="-285750" algn="l">
                        <a:lnSpc>
                          <a:spcPct val="115000"/>
                        </a:lnSpc>
                        <a:spcAft>
                          <a:spcPts val="0"/>
                        </a:spcAft>
                        <a:buFont typeface="Arial" pitchFamily="34" charset="0"/>
                        <a:buChar char="•"/>
                      </a:pPr>
                      <a:r>
                        <a:rPr lang="en-AU" sz="1800" b="0" dirty="0" smtClean="0">
                          <a:solidFill>
                            <a:schemeClr val="tx1"/>
                          </a:solidFill>
                          <a:effectLst/>
                          <a:latin typeface="Calibri"/>
                          <a:ea typeface="Times New Roman"/>
                          <a:cs typeface="Times New Roman"/>
                        </a:rPr>
                        <a:t>Experiment</a:t>
                      </a:r>
                    </a:p>
                    <a:p>
                      <a:pPr marL="285750" indent="-285750" algn="l">
                        <a:lnSpc>
                          <a:spcPct val="115000"/>
                        </a:lnSpc>
                        <a:spcAft>
                          <a:spcPts val="0"/>
                        </a:spcAft>
                        <a:buFont typeface="Arial" pitchFamily="34" charset="0"/>
                        <a:buChar char="•"/>
                      </a:pPr>
                      <a:r>
                        <a:rPr lang="en-AU" sz="1800" b="0" dirty="0" smtClean="0">
                          <a:solidFill>
                            <a:schemeClr val="tx1"/>
                          </a:solidFill>
                          <a:effectLst/>
                          <a:latin typeface="Calibri"/>
                          <a:ea typeface="Times New Roman"/>
                          <a:cs typeface="Times New Roman"/>
                        </a:rPr>
                        <a:t>Investigation</a:t>
                      </a:r>
                    </a:p>
                    <a:p>
                      <a:pPr marL="285750" indent="-285750" algn="l">
                        <a:lnSpc>
                          <a:spcPct val="115000"/>
                        </a:lnSpc>
                        <a:spcAft>
                          <a:spcPts val="0"/>
                        </a:spcAft>
                        <a:buFont typeface="Arial" pitchFamily="34" charset="0"/>
                        <a:buChar char="•"/>
                      </a:pPr>
                      <a:r>
                        <a:rPr lang="en-AU" sz="1800" b="0" dirty="0" smtClean="0">
                          <a:solidFill>
                            <a:schemeClr val="tx1"/>
                          </a:solidFill>
                          <a:effectLst/>
                          <a:latin typeface="Calibri"/>
                          <a:ea typeface="Times New Roman"/>
                          <a:cs typeface="Times New Roman"/>
                        </a:rPr>
                        <a:t>Evaluation and analysis</a:t>
                      </a:r>
                      <a:endParaRPr lang="en-AU" sz="1800" b="0" dirty="0">
                        <a:solidFill>
                          <a:schemeClr val="tx1"/>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15000"/>
                        </a:lnSpc>
                        <a:spcAft>
                          <a:spcPts val="0"/>
                        </a:spcAft>
                      </a:pPr>
                      <a:r>
                        <a:rPr lang="en-AU" sz="1800" dirty="0">
                          <a:effectLst/>
                        </a:rPr>
                        <a:t>2</a:t>
                      </a:r>
                      <a:r>
                        <a:rPr lang="en-AU" sz="1800" dirty="0" smtClean="0">
                          <a:effectLst/>
                        </a:rPr>
                        <a:t>0</a:t>
                      </a:r>
                      <a:r>
                        <a:rPr lang="en-AU" sz="1800" dirty="0">
                          <a:effectLst/>
                        </a:rPr>
                        <a:t>%</a:t>
                      </a:r>
                      <a:endParaRPr lang="en-AU"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15000"/>
                        </a:lnSpc>
                        <a:spcAft>
                          <a:spcPts val="0"/>
                        </a:spcAft>
                      </a:pPr>
                      <a:r>
                        <a:rPr lang="en-AU" sz="1800" dirty="0" smtClean="0">
                          <a:solidFill>
                            <a:schemeClr val="tx1"/>
                          </a:solidFill>
                          <a:effectLst/>
                        </a:rPr>
                        <a:t>Investigation</a:t>
                      </a:r>
                    </a:p>
                    <a:p>
                      <a:pPr marL="285750" indent="-285750" algn="l">
                        <a:lnSpc>
                          <a:spcPct val="115000"/>
                        </a:lnSpc>
                        <a:spcAft>
                          <a:spcPts val="0"/>
                        </a:spcAft>
                        <a:buFont typeface="Arial" pitchFamily="34" charset="0"/>
                        <a:buChar char="•"/>
                      </a:pPr>
                      <a:r>
                        <a:rPr lang="en-AU" sz="1800" dirty="0" smtClean="0">
                          <a:solidFill>
                            <a:schemeClr val="tx1"/>
                          </a:solidFill>
                          <a:effectLst/>
                          <a:latin typeface="Calibri"/>
                          <a:ea typeface="Times New Roman"/>
                          <a:cs typeface="Times New Roman"/>
                        </a:rPr>
                        <a:t>Experiments</a:t>
                      </a:r>
                    </a:p>
                    <a:p>
                      <a:pPr marL="285750" indent="-285750" algn="l">
                        <a:lnSpc>
                          <a:spcPct val="115000"/>
                        </a:lnSpc>
                        <a:spcAft>
                          <a:spcPts val="0"/>
                        </a:spcAft>
                        <a:buFont typeface="Arial" pitchFamily="34" charset="0"/>
                        <a:buChar char="•"/>
                      </a:pPr>
                      <a:r>
                        <a:rPr lang="en-AU" sz="1800" dirty="0" smtClean="0">
                          <a:solidFill>
                            <a:schemeClr val="tx1"/>
                          </a:solidFill>
                          <a:effectLst/>
                          <a:latin typeface="Calibri"/>
                          <a:ea typeface="Times New Roman"/>
                          <a:cs typeface="Times New Roman"/>
                        </a:rPr>
                        <a:t>investigations</a:t>
                      </a:r>
                      <a:endParaRPr lang="en-AU" sz="1800" dirty="0">
                        <a:solidFill>
                          <a:schemeClr val="tx1"/>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15000"/>
                        </a:lnSpc>
                        <a:spcAft>
                          <a:spcPts val="0"/>
                        </a:spcAft>
                      </a:pPr>
                      <a:r>
                        <a:rPr lang="en-AU" sz="1800" dirty="0" smtClean="0">
                          <a:effectLst/>
                        </a:rPr>
                        <a:t>20-40%</a:t>
                      </a:r>
                      <a:endParaRPr lang="en-AU"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628099">
                <a:tc>
                  <a:txBody>
                    <a:bodyPr/>
                    <a:lstStyle/>
                    <a:p>
                      <a:pPr algn="ctr">
                        <a:lnSpc>
                          <a:spcPct val="115000"/>
                        </a:lnSpc>
                        <a:spcAft>
                          <a:spcPts val="0"/>
                        </a:spcAft>
                      </a:pPr>
                      <a:r>
                        <a:rPr lang="en-AU" sz="1800" b="0" dirty="0">
                          <a:solidFill>
                            <a:schemeClr val="tx1"/>
                          </a:solidFill>
                          <a:effectLst/>
                        </a:rPr>
                        <a:t>Test</a:t>
                      </a:r>
                      <a:endParaRPr lang="en-AU" sz="1800" b="0" dirty="0">
                        <a:solidFill>
                          <a:schemeClr val="tx1"/>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15000"/>
                        </a:lnSpc>
                        <a:spcAft>
                          <a:spcPts val="0"/>
                        </a:spcAft>
                      </a:pPr>
                      <a:r>
                        <a:rPr lang="en-AU" sz="1800" dirty="0">
                          <a:effectLst/>
                        </a:rPr>
                        <a:t>3</a:t>
                      </a:r>
                      <a:r>
                        <a:rPr lang="en-AU" sz="1800" dirty="0" smtClean="0">
                          <a:effectLst/>
                        </a:rPr>
                        <a:t>0</a:t>
                      </a:r>
                      <a:r>
                        <a:rPr lang="en-AU" sz="1800" dirty="0">
                          <a:effectLst/>
                        </a:rPr>
                        <a:t>%</a:t>
                      </a:r>
                      <a:endParaRPr lang="en-AU"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15000"/>
                        </a:lnSpc>
                        <a:spcAft>
                          <a:spcPts val="0"/>
                        </a:spcAft>
                      </a:pPr>
                      <a:r>
                        <a:rPr lang="en-AU" sz="1800" dirty="0">
                          <a:solidFill>
                            <a:schemeClr val="tx1"/>
                          </a:solidFill>
                          <a:effectLst/>
                        </a:rPr>
                        <a:t>Tests and exams</a:t>
                      </a:r>
                      <a:endParaRPr lang="en-AU" sz="1800" dirty="0">
                        <a:solidFill>
                          <a:schemeClr val="tx1"/>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15000"/>
                        </a:lnSpc>
                        <a:spcAft>
                          <a:spcPts val="0"/>
                        </a:spcAft>
                      </a:pPr>
                      <a:r>
                        <a:rPr lang="en-AU" sz="1800" dirty="0" smtClean="0">
                          <a:effectLst/>
                        </a:rPr>
                        <a:t>60-80%</a:t>
                      </a:r>
                      <a:endParaRPr lang="en-AU"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628099">
                <a:tc>
                  <a:txBody>
                    <a:bodyPr/>
                    <a:lstStyle/>
                    <a:p>
                      <a:pPr algn="ctr">
                        <a:lnSpc>
                          <a:spcPct val="115000"/>
                        </a:lnSpc>
                        <a:spcAft>
                          <a:spcPts val="0"/>
                        </a:spcAft>
                      </a:pPr>
                      <a:r>
                        <a:rPr lang="en-AU" sz="1800" b="0" dirty="0">
                          <a:solidFill>
                            <a:schemeClr val="tx1"/>
                          </a:solidFill>
                          <a:effectLst/>
                        </a:rPr>
                        <a:t>Examination</a:t>
                      </a:r>
                      <a:endParaRPr lang="en-AU" sz="1800" b="0" dirty="0">
                        <a:solidFill>
                          <a:schemeClr val="tx1"/>
                        </a:solidFill>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15000"/>
                        </a:lnSpc>
                        <a:spcAft>
                          <a:spcPts val="0"/>
                        </a:spcAft>
                      </a:pPr>
                      <a:r>
                        <a:rPr lang="en-AU" sz="1800" dirty="0">
                          <a:effectLst/>
                        </a:rPr>
                        <a:t>5</a:t>
                      </a:r>
                      <a:r>
                        <a:rPr lang="en-AU" sz="1800" dirty="0" smtClean="0">
                          <a:effectLst/>
                        </a:rPr>
                        <a:t>0</a:t>
                      </a:r>
                      <a:r>
                        <a:rPr lang="en-AU" sz="1800" dirty="0">
                          <a:effectLst/>
                        </a:rPr>
                        <a:t>%</a:t>
                      </a:r>
                      <a:endParaRPr lang="en-AU"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15000"/>
                        </a:lnSpc>
                        <a:spcAft>
                          <a:spcPts val="0"/>
                        </a:spcAft>
                      </a:pPr>
                      <a:endParaRPr lang="en-AU"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ct val="115000"/>
                        </a:lnSpc>
                        <a:spcAft>
                          <a:spcPts val="0"/>
                        </a:spcAft>
                      </a:pPr>
                      <a:endParaRPr lang="en-AU" sz="18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4131678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04800" y="762000"/>
            <a:ext cx="8550275" cy="762000"/>
          </a:xfrm>
        </p:spPr>
        <p:txBody>
          <a:bodyPr/>
          <a:lstStyle/>
          <a:p>
            <a:pPr algn="ctr"/>
            <a:r>
              <a:rPr lang="en-AU" dirty="0" smtClean="0"/>
              <a:t/>
            </a:r>
            <a:br>
              <a:rPr lang="en-AU" dirty="0" smtClean="0"/>
            </a:br>
            <a:r>
              <a:rPr lang="en-AU" dirty="0" smtClean="0"/>
              <a:t/>
            </a:r>
            <a:br>
              <a:rPr lang="en-AU" dirty="0" smtClean="0"/>
            </a:br>
            <a:r>
              <a:rPr lang="en-AU" b="1" dirty="0" smtClean="0"/>
              <a:t>How has the examination changed?</a:t>
            </a:r>
            <a:r>
              <a:rPr lang="en-AU" dirty="0" smtClean="0">
                <a:solidFill>
                  <a:srgbClr val="0099FF"/>
                </a:solidFill>
                <a:latin typeface="Arial" charset="0"/>
              </a:rPr>
              <a:t/>
            </a:r>
            <a:br>
              <a:rPr lang="en-AU" dirty="0" smtClean="0">
                <a:solidFill>
                  <a:srgbClr val="0099FF"/>
                </a:solidFill>
                <a:latin typeface="Arial" charset="0"/>
              </a:rPr>
            </a:br>
            <a:endParaRPr lang="en-AU" dirty="0"/>
          </a:p>
        </p:txBody>
      </p:sp>
      <p:sp>
        <p:nvSpPr>
          <p:cNvPr id="2" name="TextBox 1"/>
          <p:cNvSpPr txBox="1"/>
          <p:nvPr/>
        </p:nvSpPr>
        <p:spPr>
          <a:xfrm>
            <a:off x="889000" y="1828800"/>
            <a:ext cx="7543800" cy="1538883"/>
          </a:xfrm>
          <a:prstGeom prst="rect">
            <a:avLst/>
          </a:prstGeom>
          <a:noFill/>
        </p:spPr>
        <p:txBody>
          <a:bodyPr wrap="square" rtlCol="0">
            <a:spAutoFit/>
          </a:bodyPr>
          <a:lstStyle/>
          <a:p>
            <a:r>
              <a:rPr lang="en-AU" sz="2400" dirty="0" smtClean="0"/>
              <a:t>The structure of the examination remains the same as the current Stage 3 WACE examination.</a:t>
            </a:r>
          </a:p>
          <a:p>
            <a:endParaRPr lang="en-AU" sz="2800" dirty="0" smtClean="0"/>
          </a:p>
          <a:p>
            <a:endParaRPr lang="en-AU" dirty="0"/>
          </a:p>
        </p:txBody>
      </p:sp>
      <p:graphicFrame>
        <p:nvGraphicFramePr>
          <p:cNvPr id="3" name="Table 2"/>
          <p:cNvGraphicFramePr>
            <a:graphicFrameLocks noGrp="1"/>
          </p:cNvGraphicFramePr>
          <p:nvPr>
            <p:extLst>
              <p:ext uri="{D42A27DB-BD31-4B8C-83A1-F6EECF244321}">
                <p14:modId xmlns:p14="http://schemas.microsoft.com/office/powerpoint/2010/main" val="1223930688"/>
              </p:ext>
            </p:extLst>
          </p:nvPr>
        </p:nvGraphicFramePr>
        <p:xfrm>
          <a:off x="1143000" y="3581400"/>
          <a:ext cx="6477000" cy="2362200"/>
        </p:xfrm>
        <a:graphic>
          <a:graphicData uri="http://schemas.openxmlformats.org/drawingml/2006/table">
            <a:tbl>
              <a:tblPr firstRow="1" bandRow="1">
                <a:tableStyleId>{F5AB1C69-6EDB-4FF4-983F-18BD219EF322}</a:tableStyleId>
              </a:tblPr>
              <a:tblGrid>
                <a:gridCol w="3238500"/>
                <a:gridCol w="3238500"/>
              </a:tblGrid>
              <a:tr h="0">
                <a:tc>
                  <a:txBody>
                    <a:bodyPr/>
                    <a:lstStyle/>
                    <a:p>
                      <a:pPr algn="ctr"/>
                      <a:r>
                        <a:rPr lang="en-AU" dirty="0" smtClean="0">
                          <a:solidFill>
                            <a:schemeClr val="tx1"/>
                          </a:solidFill>
                          <a:effectLst/>
                        </a:rPr>
                        <a:t>Examination section</a:t>
                      </a:r>
                      <a:endParaRPr lang="en-AU"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66"/>
                    </a:solidFill>
                  </a:tcPr>
                </a:tc>
                <a:tc>
                  <a:txBody>
                    <a:bodyPr/>
                    <a:lstStyle/>
                    <a:p>
                      <a:pPr algn="ctr"/>
                      <a:r>
                        <a:rPr lang="en-AU" dirty="0" smtClean="0">
                          <a:solidFill>
                            <a:schemeClr val="tx1"/>
                          </a:solidFill>
                        </a:rPr>
                        <a:t>ATAR Course</a:t>
                      </a:r>
                      <a:endParaRPr lang="en-AU"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0">
                <a:tc>
                  <a:txBody>
                    <a:bodyPr/>
                    <a:lstStyle/>
                    <a:p>
                      <a:pPr algn="ctr"/>
                      <a:r>
                        <a:rPr lang="en-AU" dirty="0" smtClean="0">
                          <a:solidFill>
                            <a:schemeClr val="tx1"/>
                          </a:solidFill>
                          <a:effectLst/>
                        </a:rPr>
                        <a:t>One </a:t>
                      </a:r>
                    </a:p>
                    <a:p>
                      <a:pPr algn="ctr"/>
                      <a:r>
                        <a:rPr lang="en-AU" dirty="0" smtClean="0">
                          <a:solidFill>
                            <a:schemeClr val="tx1"/>
                          </a:solidFill>
                          <a:effectLst/>
                        </a:rPr>
                        <a:t>(Short</a:t>
                      </a:r>
                      <a:r>
                        <a:rPr lang="en-AU" baseline="0" dirty="0" smtClean="0">
                          <a:solidFill>
                            <a:schemeClr val="tx1"/>
                          </a:solidFill>
                          <a:effectLst/>
                        </a:rPr>
                        <a:t> response</a:t>
                      </a:r>
                      <a:r>
                        <a:rPr lang="en-AU" dirty="0" smtClean="0">
                          <a:solidFill>
                            <a:schemeClr val="tx1"/>
                          </a:solidFill>
                          <a:effectLst/>
                        </a:rPr>
                        <a:t>)</a:t>
                      </a:r>
                      <a:endParaRPr lang="en-AU" dirty="0">
                        <a:solidFill>
                          <a:schemeClr val="tx1"/>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r>
                        <a:rPr lang="en-AU" dirty="0" smtClean="0">
                          <a:solidFill>
                            <a:schemeClr val="tx1"/>
                          </a:solidFill>
                        </a:rPr>
                        <a:t>30%</a:t>
                      </a:r>
                    </a:p>
                    <a:p>
                      <a:pPr algn="ctr"/>
                      <a:r>
                        <a:rPr lang="en-AU" dirty="0" smtClean="0">
                          <a:solidFill>
                            <a:schemeClr val="tx1"/>
                          </a:solidFill>
                        </a:rPr>
                        <a:t>10-15 questions</a:t>
                      </a:r>
                      <a:endParaRPr lang="en-AU"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r>
              <a:tr h="0">
                <a:tc>
                  <a:txBody>
                    <a:bodyPr/>
                    <a:lstStyle/>
                    <a:p>
                      <a:pPr algn="ctr"/>
                      <a:r>
                        <a:rPr lang="en-AU" dirty="0" smtClean="0">
                          <a:solidFill>
                            <a:schemeClr val="tx1"/>
                          </a:solidFill>
                          <a:effectLst/>
                        </a:rPr>
                        <a:t>Two </a:t>
                      </a:r>
                    </a:p>
                    <a:p>
                      <a:pPr algn="ctr"/>
                      <a:r>
                        <a:rPr lang="en-AU" dirty="0" smtClean="0">
                          <a:solidFill>
                            <a:schemeClr val="tx1"/>
                          </a:solidFill>
                          <a:effectLst/>
                        </a:rPr>
                        <a:t>(Problem-solving)</a:t>
                      </a:r>
                      <a:endParaRPr lang="en-AU" dirty="0">
                        <a:solidFill>
                          <a:schemeClr val="tx1"/>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r>
                        <a:rPr lang="en-AU" dirty="0" smtClean="0">
                          <a:solidFill>
                            <a:schemeClr val="tx1"/>
                          </a:solidFill>
                        </a:rPr>
                        <a:t>50%</a:t>
                      </a:r>
                    </a:p>
                    <a:p>
                      <a:pPr algn="ctr"/>
                      <a:r>
                        <a:rPr lang="en-AU" dirty="0" smtClean="0">
                          <a:solidFill>
                            <a:schemeClr val="tx1"/>
                          </a:solidFill>
                        </a:rPr>
                        <a:t>6-8 questions</a:t>
                      </a:r>
                      <a:endParaRPr lang="en-AU"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r>
              <a:tr h="0">
                <a:tc>
                  <a:txBody>
                    <a:bodyPr/>
                    <a:lstStyle/>
                    <a:p>
                      <a:pPr algn="ctr"/>
                      <a:r>
                        <a:rPr lang="en-AU" dirty="0" smtClean="0">
                          <a:solidFill>
                            <a:schemeClr val="tx1"/>
                          </a:solidFill>
                          <a:effectLst/>
                        </a:rPr>
                        <a:t>Three</a:t>
                      </a:r>
                    </a:p>
                    <a:p>
                      <a:pPr algn="ctr"/>
                      <a:r>
                        <a:rPr lang="en-AU" dirty="0" smtClean="0">
                          <a:solidFill>
                            <a:schemeClr val="tx1"/>
                          </a:solidFill>
                          <a:effectLst/>
                        </a:rPr>
                        <a:t> (Comprehension)</a:t>
                      </a:r>
                      <a:endParaRPr lang="en-AU" dirty="0">
                        <a:solidFill>
                          <a:schemeClr val="tx1"/>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spcAft>
                          <a:spcPts val="600"/>
                        </a:spcAft>
                      </a:pPr>
                      <a:r>
                        <a:rPr lang="en-AU" dirty="0" smtClean="0">
                          <a:solidFill>
                            <a:schemeClr val="tx1"/>
                          </a:solidFill>
                        </a:rPr>
                        <a:t>20%</a:t>
                      </a:r>
                    </a:p>
                    <a:p>
                      <a:pPr algn="ctr">
                        <a:spcAft>
                          <a:spcPts val="600"/>
                        </a:spcAft>
                      </a:pPr>
                      <a:r>
                        <a:rPr lang="en-AU" dirty="0" smtClean="0">
                          <a:solidFill>
                            <a:schemeClr val="tx1"/>
                          </a:solidFill>
                        </a:rPr>
                        <a:t>2</a:t>
                      </a:r>
                      <a:r>
                        <a:rPr lang="en-AU" baseline="0" dirty="0" smtClean="0">
                          <a:solidFill>
                            <a:schemeClr val="tx1"/>
                          </a:solidFill>
                        </a:rPr>
                        <a:t> questions</a:t>
                      </a:r>
                      <a:endParaRPr lang="en-AU"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r>
            </a:tbl>
          </a:graphicData>
        </a:graphic>
      </p:graphicFrame>
    </p:spTree>
    <p:extLst>
      <p:ext uri="{BB962C8B-B14F-4D97-AF65-F5344CB8AC3E}">
        <p14:creationId xmlns:p14="http://schemas.microsoft.com/office/powerpoint/2010/main" val="3813236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438400"/>
            <a:ext cx="8510155" cy="1898650"/>
          </a:xfrm>
        </p:spPr>
        <p:txBody>
          <a:bodyPr/>
          <a:lstStyle/>
          <a:p>
            <a:pPr algn="ctr"/>
            <a:r>
              <a:rPr lang="en-AU" dirty="0" smtClean="0"/>
              <a:t>PHYSICS</a:t>
            </a:r>
            <a:br>
              <a:rPr lang="en-AU" dirty="0" smtClean="0"/>
            </a:br>
            <a:r>
              <a:rPr lang="en-AU" dirty="0" smtClean="0"/>
              <a:t>General course</a:t>
            </a:r>
            <a:endParaRPr lang="en-AU" dirty="0"/>
          </a:p>
        </p:txBody>
      </p:sp>
    </p:spTree>
    <p:extLst>
      <p:ext uri="{BB962C8B-B14F-4D97-AF65-F5344CB8AC3E}">
        <p14:creationId xmlns:p14="http://schemas.microsoft.com/office/powerpoint/2010/main" val="3727146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3_Default Design">
  <a:themeElements>
    <a:clrScheme name="3_Default Design 9">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007F90"/>
      </a:hlink>
      <a:folHlink>
        <a:srgbClr val="EAEAEA"/>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0099F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0099FF"/>
            </a:solidFill>
            <a:effectLst/>
            <a:latin typeface="Arial" charset="0"/>
          </a:defRPr>
        </a:defPPr>
      </a:lstStyle>
    </a:lnDef>
  </a:objectDefaults>
  <a:extraClrSchemeLst>
    <a:extraClrScheme>
      <a:clrScheme name="3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3_Default Design 8">
        <a:dk1>
          <a:srgbClr val="000000"/>
        </a:dk1>
        <a:lt1>
          <a:srgbClr val="007F90"/>
        </a:lt1>
        <a:dk2>
          <a:srgbClr val="000000"/>
        </a:dk2>
        <a:lt2>
          <a:srgbClr val="808080"/>
        </a:lt2>
        <a:accent1>
          <a:srgbClr val="00CC99"/>
        </a:accent1>
        <a:accent2>
          <a:srgbClr val="3333CC"/>
        </a:accent2>
        <a:accent3>
          <a:srgbClr val="AAC0C6"/>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Default Design 9">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007F90"/>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75841</TotalTime>
  <Words>971</Words>
  <Application>Microsoft Office PowerPoint</Application>
  <PresentationFormat>On-screen Show (4:3)</PresentationFormat>
  <Paragraphs>249</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3_Default Design</vt:lpstr>
      <vt:lpstr>    Physics  Webinar      </vt:lpstr>
      <vt:lpstr>   </vt:lpstr>
      <vt:lpstr>How has the content changed?</vt:lpstr>
      <vt:lpstr>ATAR Physics content</vt:lpstr>
      <vt:lpstr>How has assessment changed?</vt:lpstr>
      <vt:lpstr>Year 11 ATAR Assessment table</vt:lpstr>
      <vt:lpstr> Year 12 ATAR Assessment table </vt:lpstr>
      <vt:lpstr>  How has the examination changed? </vt:lpstr>
      <vt:lpstr>PHYSICS General course</vt:lpstr>
      <vt:lpstr>How has the content changed?</vt:lpstr>
      <vt:lpstr> Physics General content </vt:lpstr>
      <vt:lpstr>  How has assessment changed? </vt:lpstr>
      <vt:lpstr> Year 11 General Physics Assessment table</vt:lpstr>
      <vt:lpstr>Year 12 General Physics Assessment table</vt:lpstr>
      <vt:lpstr>What is the role of the EST?</vt:lpstr>
      <vt:lpstr>SCSA support materials available</vt:lpstr>
      <vt:lpstr>Other support</vt:lpstr>
      <vt:lpstr>WEBINAR Questions and Answers</vt:lpstr>
      <vt:lpstr>WEBINAR Questions and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Endorsed Programs and the WACE</dc:title>
  <dc:creator>Allan Blagaich</dc:creator>
  <cp:lastModifiedBy>Graeme Quelch</cp:lastModifiedBy>
  <cp:revision>497</cp:revision>
  <cp:lastPrinted>2014-08-13T06:06:33Z</cp:lastPrinted>
  <dcterms:created xsi:type="dcterms:W3CDTF">2006-08-16T00:00:00Z</dcterms:created>
  <dcterms:modified xsi:type="dcterms:W3CDTF">2014-10-10T08:48:15Z</dcterms:modified>
</cp:coreProperties>
</file>