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handoutMasterIdLst>
    <p:handoutMasterId r:id="rId61"/>
  </p:handoutMasterIdLst>
  <p:sldIdLst>
    <p:sldId id="256" r:id="rId2"/>
    <p:sldId id="354" r:id="rId3"/>
    <p:sldId id="629" r:id="rId4"/>
    <p:sldId id="575" r:id="rId5"/>
    <p:sldId id="357" r:id="rId6"/>
    <p:sldId id="405" r:id="rId7"/>
    <p:sldId id="527" r:id="rId8"/>
    <p:sldId id="637" r:id="rId9"/>
    <p:sldId id="639" r:id="rId10"/>
    <p:sldId id="640" r:id="rId11"/>
    <p:sldId id="641" r:id="rId12"/>
    <p:sldId id="642" r:id="rId13"/>
    <p:sldId id="643" r:id="rId14"/>
    <p:sldId id="644" r:id="rId15"/>
    <p:sldId id="645" r:id="rId16"/>
    <p:sldId id="648" r:id="rId17"/>
    <p:sldId id="469" r:id="rId18"/>
    <p:sldId id="631" r:id="rId19"/>
    <p:sldId id="472" r:id="rId20"/>
    <p:sldId id="652" r:id="rId21"/>
    <p:sldId id="477" r:id="rId22"/>
    <p:sldId id="632" r:id="rId23"/>
    <p:sldId id="351" r:id="rId24"/>
    <p:sldId id="410" r:id="rId25"/>
    <p:sldId id="411" r:id="rId26"/>
    <p:sldId id="412" r:id="rId27"/>
    <p:sldId id="478" r:id="rId28"/>
    <p:sldId id="414" r:id="rId29"/>
    <p:sldId id="356" r:id="rId30"/>
    <p:sldId id="633" r:id="rId31"/>
    <p:sldId id="578" r:id="rId32"/>
    <p:sldId id="622" r:id="rId33"/>
    <p:sldId id="583" r:id="rId34"/>
    <p:sldId id="584" r:id="rId35"/>
    <p:sldId id="585" r:id="rId36"/>
    <p:sldId id="586" r:id="rId37"/>
    <p:sldId id="624" r:id="rId38"/>
    <p:sldId id="588" r:id="rId39"/>
    <p:sldId id="589" r:id="rId40"/>
    <p:sldId id="590" r:id="rId41"/>
    <p:sldId id="625" r:id="rId42"/>
    <p:sldId id="592" r:id="rId43"/>
    <p:sldId id="593" r:id="rId44"/>
    <p:sldId id="651" r:id="rId45"/>
    <p:sldId id="635" r:id="rId46"/>
    <p:sldId id="595" r:id="rId47"/>
    <p:sldId id="596" r:id="rId48"/>
    <p:sldId id="598" r:id="rId49"/>
    <p:sldId id="601" r:id="rId50"/>
    <p:sldId id="649" r:id="rId51"/>
    <p:sldId id="603" r:id="rId52"/>
    <p:sldId id="634" r:id="rId53"/>
    <p:sldId id="609" r:id="rId54"/>
    <p:sldId id="610" r:id="rId55"/>
    <p:sldId id="612" r:id="rId56"/>
    <p:sldId id="627" r:id="rId57"/>
    <p:sldId id="615" r:id="rId58"/>
    <p:sldId id="574" r:id="rId5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EE4639-D54F-4AFD-AEC9-6ABC720693CE}">
          <p14:sldIdLst>
            <p14:sldId id="256"/>
            <p14:sldId id="354"/>
            <p14:sldId id="629"/>
            <p14:sldId id="575"/>
            <p14:sldId id="357"/>
            <p14:sldId id="405"/>
            <p14:sldId id="527"/>
            <p14:sldId id="637"/>
            <p14:sldId id="639"/>
            <p14:sldId id="640"/>
            <p14:sldId id="641"/>
            <p14:sldId id="642"/>
            <p14:sldId id="643"/>
            <p14:sldId id="644"/>
            <p14:sldId id="645"/>
            <p14:sldId id="648"/>
            <p14:sldId id="469"/>
            <p14:sldId id="631"/>
            <p14:sldId id="472"/>
            <p14:sldId id="652"/>
            <p14:sldId id="477"/>
            <p14:sldId id="632"/>
            <p14:sldId id="351"/>
            <p14:sldId id="410"/>
            <p14:sldId id="411"/>
            <p14:sldId id="412"/>
            <p14:sldId id="478"/>
            <p14:sldId id="414"/>
            <p14:sldId id="356"/>
            <p14:sldId id="633"/>
            <p14:sldId id="578"/>
            <p14:sldId id="622"/>
            <p14:sldId id="583"/>
            <p14:sldId id="584"/>
            <p14:sldId id="585"/>
            <p14:sldId id="586"/>
            <p14:sldId id="624"/>
            <p14:sldId id="588"/>
            <p14:sldId id="589"/>
            <p14:sldId id="590"/>
            <p14:sldId id="625"/>
            <p14:sldId id="592"/>
            <p14:sldId id="593"/>
            <p14:sldId id="651"/>
            <p14:sldId id="635"/>
            <p14:sldId id="595"/>
            <p14:sldId id="596"/>
            <p14:sldId id="598"/>
            <p14:sldId id="601"/>
            <p14:sldId id="649"/>
            <p14:sldId id="603"/>
            <p14:sldId id="634"/>
            <p14:sldId id="609"/>
            <p14:sldId id="610"/>
            <p14:sldId id="612"/>
            <p14:sldId id="627"/>
            <p14:sldId id="615"/>
            <p14:sldId id="5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0322" autoAdjust="0"/>
  </p:normalViewPr>
  <p:slideViewPr>
    <p:cSldViewPr>
      <p:cViewPr varScale="1">
        <p:scale>
          <a:sx n="103" d="100"/>
          <a:sy n="103" d="100"/>
        </p:scale>
        <p:origin x="948"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3BA4CB2-9EF4-4B12-835C-D3E9F7564C7B}" type="datetimeFigureOut">
              <a:rPr lang="en-AU" smtClean="0"/>
              <a:t>26/04/2017</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88D1A-9CD7-4F32-B474-1EA31A9F08FD}" type="slidenum">
              <a:rPr lang="en-AU" smtClean="0"/>
              <a:t>‹#›</a:t>
            </a:fld>
            <a:endParaRPr lang="en-AU"/>
          </a:p>
        </p:txBody>
      </p:sp>
    </p:spTree>
    <p:extLst>
      <p:ext uri="{BB962C8B-B14F-4D97-AF65-F5344CB8AC3E}">
        <p14:creationId xmlns:p14="http://schemas.microsoft.com/office/powerpoint/2010/main" val="342618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9A5500-CB18-40CB-B0A6-7F8A4932E699}" type="datetimeFigureOut">
              <a:rPr lang="en-AU" smtClean="0"/>
              <a:t>26/04/2017</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B9260F-4BAF-4294-8E06-A8EA3A8916EC}" type="slidenum">
              <a:rPr lang="en-AU" smtClean="0"/>
              <a:t>‹#›</a:t>
            </a:fld>
            <a:endParaRPr lang="en-AU"/>
          </a:p>
        </p:txBody>
      </p:sp>
    </p:spTree>
    <p:extLst>
      <p:ext uri="{BB962C8B-B14F-4D97-AF65-F5344CB8AC3E}">
        <p14:creationId xmlns:p14="http://schemas.microsoft.com/office/powerpoint/2010/main" val="287197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dataservices@scsa.w.edu.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Perpetua.Joseph@scsa.wa.edu.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nap.edu.au/online-assessment/research-and-development"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k10outline.scsa.wa.edu.au/home/assessment/testing/naplan-online"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Acknowledgement</a:t>
            </a:r>
          </a:p>
          <a:p>
            <a:endParaRPr lang="en-AU" dirty="0" smtClean="0"/>
          </a:p>
          <a:p>
            <a:pPr marL="171450" indent="-171450">
              <a:buFont typeface="Arial" panose="020B0604020202020204" pitchFamily="34" charset="0"/>
              <a:buChar char="•"/>
            </a:pPr>
            <a:r>
              <a:rPr lang="en-US" sz="1200" dirty="0" smtClean="0"/>
              <a:t>The Authority could not complete the work on curriculum, assessment and standards without teachers.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Through the support of Principals, the voices of classroom teachers are reflected in all aspects of the Western</a:t>
            </a:r>
            <a:r>
              <a:rPr lang="en-US" sz="1200" baseline="0" dirty="0" smtClean="0"/>
              <a:t> Australian Certificate of Education (WACE) and the </a:t>
            </a:r>
            <a:r>
              <a:rPr lang="en-US" sz="1200" i="1" dirty="0" smtClean="0"/>
              <a:t>Western Australian Curriculum and Assessment Outline</a:t>
            </a:r>
            <a:r>
              <a:rPr lang="en-US" sz="1200" dirty="0" smtClean="0"/>
              <a: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a:t>
            </a:fld>
            <a:endParaRPr lang="en-AU"/>
          </a:p>
        </p:txBody>
      </p:sp>
    </p:spTree>
    <p:extLst>
      <p:ext uri="{BB962C8B-B14F-4D97-AF65-F5344CB8AC3E}">
        <p14:creationId xmlns:p14="http://schemas.microsoft.com/office/powerpoint/2010/main" val="3698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10</a:t>
            </a:fld>
            <a:endParaRPr lang="en-AU"/>
          </a:p>
        </p:txBody>
      </p:sp>
    </p:spTree>
    <p:extLst>
      <p:ext uri="{BB962C8B-B14F-4D97-AF65-F5344CB8AC3E}">
        <p14:creationId xmlns:p14="http://schemas.microsoft.com/office/powerpoint/2010/main" val="309038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11</a:t>
            </a:fld>
            <a:endParaRPr lang="en-AU"/>
          </a:p>
        </p:txBody>
      </p:sp>
    </p:spTree>
    <p:extLst>
      <p:ext uri="{BB962C8B-B14F-4D97-AF65-F5344CB8AC3E}">
        <p14:creationId xmlns:p14="http://schemas.microsoft.com/office/powerpoint/2010/main" val="153304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12</a:t>
            </a:fld>
            <a:endParaRPr lang="en-AU"/>
          </a:p>
        </p:txBody>
      </p:sp>
    </p:spTree>
    <p:extLst>
      <p:ext uri="{BB962C8B-B14F-4D97-AF65-F5344CB8AC3E}">
        <p14:creationId xmlns:p14="http://schemas.microsoft.com/office/powerpoint/2010/main" val="95184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13</a:t>
            </a:fld>
            <a:endParaRPr lang="en-AU"/>
          </a:p>
        </p:txBody>
      </p:sp>
    </p:spTree>
    <p:extLst>
      <p:ext uri="{BB962C8B-B14F-4D97-AF65-F5344CB8AC3E}">
        <p14:creationId xmlns:p14="http://schemas.microsoft.com/office/powerpoint/2010/main" val="176711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14</a:t>
            </a:fld>
            <a:endParaRPr lang="en-AU"/>
          </a:p>
        </p:txBody>
      </p:sp>
    </p:spTree>
    <p:extLst>
      <p:ext uri="{BB962C8B-B14F-4D97-AF65-F5344CB8AC3E}">
        <p14:creationId xmlns:p14="http://schemas.microsoft.com/office/powerpoint/2010/main" val="393760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15</a:t>
            </a:fld>
            <a:endParaRPr lang="en-AU"/>
          </a:p>
        </p:txBody>
      </p:sp>
    </p:spTree>
    <p:extLst>
      <p:ext uri="{BB962C8B-B14F-4D97-AF65-F5344CB8AC3E}">
        <p14:creationId xmlns:p14="http://schemas.microsoft.com/office/powerpoint/2010/main" val="267712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16</a:t>
            </a:fld>
            <a:endParaRPr lang="en-AU"/>
          </a:p>
        </p:txBody>
      </p:sp>
    </p:spTree>
    <p:extLst>
      <p:ext uri="{BB962C8B-B14F-4D97-AF65-F5344CB8AC3E}">
        <p14:creationId xmlns:p14="http://schemas.microsoft.com/office/powerpoint/2010/main" val="228345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kern="1200" dirty="0" smtClean="0">
                <a:solidFill>
                  <a:schemeClr val="tx1"/>
                </a:solidFill>
                <a:effectLst/>
                <a:latin typeface="+mn-lt"/>
                <a:ea typeface="+mn-ea"/>
                <a:cs typeface="+mn-cs"/>
              </a:rPr>
              <a:t>2017</a:t>
            </a:r>
            <a:r>
              <a:rPr lang="en-AU" sz="1200" b="0" kern="1200" baseline="0" dirty="0" smtClean="0">
                <a:solidFill>
                  <a:schemeClr val="tx1"/>
                </a:solidFill>
                <a:effectLst/>
                <a:latin typeface="+mn-lt"/>
                <a:ea typeface="+mn-ea"/>
                <a:cs typeface="+mn-cs"/>
              </a:rPr>
              <a:t> is a year of consolidating the implementation of the new WACE reforms.</a:t>
            </a:r>
          </a:p>
          <a:p>
            <a:pPr marL="171450" indent="-171450">
              <a:buFont typeface="Arial" panose="020B0604020202020204" pitchFamily="34" charset="0"/>
              <a:buChar char="•"/>
            </a:pPr>
            <a:endParaRPr lang="en-AU"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Here are some particular areas that the Authority would like to draw your attention to.</a:t>
            </a:r>
            <a:endParaRPr lang="en-AU" sz="1200" b="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Achievement of WACE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Some </a:t>
            </a:r>
            <a:r>
              <a:rPr lang="en-AU" sz="1200" kern="1200" baseline="0" dirty="0" smtClean="0">
                <a:solidFill>
                  <a:schemeClr val="tx1"/>
                </a:solidFill>
                <a:effectLst/>
                <a:latin typeface="+mn-lt"/>
                <a:ea typeface="+mn-ea"/>
                <a:cs typeface="+mn-cs"/>
              </a:rPr>
              <a:t>students contacted the Authority because they were not aware that they were not going to achieve the WACE or because their school had forgotten to upload their VET qualification to SIRS. This impacted on some students receiving first round offers from TISC and TAFE admissions in January</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Following the release of results, the Authority was made aware that some students were not informed by their schools that they had not achieved the WACE.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These students found out when they logged onto the student portal (via </a:t>
            </a:r>
            <a:r>
              <a:rPr lang="en-AU" sz="1200" i="1" kern="1200" dirty="0" smtClean="0">
                <a:solidFill>
                  <a:schemeClr val="tx1"/>
                </a:solidFill>
                <a:effectLst/>
                <a:latin typeface="+mn-lt"/>
                <a:ea typeface="+mn-ea"/>
                <a:cs typeface="+mn-cs"/>
              </a:rPr>
              <a:t>https://wace.wa.edu.au</a:t>
            </a:r>
            <a:r>
              <a:rPr lang="en-AU" sz="1200" kern="1200" dirty="0" smtClean="0">
                <a:solidFill>
                  <a:schemeClr val="tx1"/>
                </a:solidFill>
                <a:effectLst/>
                <a:latin typeface="+mn-lt"/>
                <a:ea typeface="+mn-ea"/>
                <a:cs typeface="+mn-cs"/>
              </a:rPr>
              <a:t>) on 28 December 2016.</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Students need to be aware of the difference between school graduation and the achievement of the WACE.</a:t>
            </a: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How can a school monitor the achievement towards the WACE?</a:t>
            </a:r>
            <a:endParaRPr lang="en-AU"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Report available in SIRS – WACE Eligibility – Students not achieving WACE (CSE015).</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Schools are able to run this report to see the status of WACE achievement for each student. The criteria for the WACE is listed and Yes/No against each criteria.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Schools need to be vigilant in checking their Year 12 student data, in particular:</a:t>
            </a:r>
            <a:endParaRPr lang="en-AU"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Residency status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Many students missed out on awards in 2016 as their residency status was incorrect in SIRS.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Students on a certain visa sub-class are not considered permanent residents for the purpose of receiving awards from the Authority.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SP - It can also impact on ATAR calculations for students on a 444 special category visa from New Zealand, as the Authority does not recognise this visa as resident. However, TISC acknowledges, New Zealand students as being resident for ATAR calculations. </a:t>
            </a:r>
            <a:endParaRPr lang="en-AU"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Student addresses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Schools need to upload the correct postal address in SIRS when updating the street address. There was a large number of return certificates. In contacting students, the Authority was told that they had advised the school.</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SP – schools may update residential address and forget to update the postal address.</a:t>
            </a:r>
            <a:endParaRPr lang="en-AU"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Spelling of student names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Schools need to ensure that the correct spelling of students’ names are uploaded correctly. Students and parents contacted the Authority regarding the incorrect spelling of </a:t>
            </a:r>
            <a:r>
              <a:rPr lang="en-AU" sz="1200" i="1" kern="1200" dirty="0" smtClean="0">
                <a:solidFill>
                  <a:schemeClr val="tx1"/>
                </a:solidFill>
                <a:effectLst/>
                <a:latin typeface="+mn-lt"/>
                <a:ea typeface="+mn-ea"/>
                <a:cs typeface="+mn-cs"/>
              </a:rPr>
              <a:t>certificate</a:t>
            </a:r>
            <a:r>
              <a:rPr lang="en-AU" sz="1200" kern="1200" dirty="0" smtClean="0">
                <a:solidFill>
                  <a:schemeClr val="tx1"/>
                </a:solidFill>
                <a:effectLst/>
                <a:latin typeface="+mn-lt"/>
                <a:ea typeface="+mn-ea"/>
                <a:cs typeface="+mn-cs"/>
              </a:rPr>
              <a:t> names.</a:t>
            </a:r>
            <a:endParaRPr lang="en-AU"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Student declaration and permissions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Last year we had the highest number of students who did not complete the online student declaration and permission.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b="0" kern="1200" dirty="0" smtClean="0">
                <a:solidFill>
                  <a:schemeClr val="tx1"/>
                </a:solidFill>
                <a:effectLst/>
                <a:latin typeface="+mn-lt"/>
                <a:ea typeface="+mn-ea"/>
                <a:cs typeface="+mn-cs"/>
              </a:rPr>
              <a:t>All</a:t>
            </a:r>
            <a:r>
              <a:rPr lang="en-AU" sz="1200" kern="1200" dirty="0" smtClean="0">
                <a:solidFill>
                  <a:schemeClr val="tx1"/>
                </a:solidFill>
                <a:effectLst/>
                <a:latin typeface="+mn-lt"/>
                <a:ea typeface="+mn-ea"/>
                <a:cs typeface="+mn-cs"/>
              </a:rPr>
              <a:t> Year 12 students, not only ATAR students, need to complete the declaration and permission process. </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Schools are able to run a report in SIRS to determine which students have or have not completed the process. This can be checked via CSE058 – Student Release Choices by Provider (pathway to generate report - Reports &gt; other reports, report type: students &gt; CSE058).</a:t>
            </a:r>
            <a:endParaRPr lang="en-AU"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AU" sz="1200" kern="1200" dirty="0" smtClean="0">
                <a:solidFill>
                  <a:schemeClr val="tx1"/>
                </a:solidFill>
                <a:effectLst/>
                <a:latin typeface="+mn-lt"/>
                <a:ea typeface="+mn-ea"/>
                <a:cs typeface="+mn-cs"/>
              </a:rPr>
              <a:t>Schools need to encourage their students to complete the process. A consequence of not doing this, is that students’ names did not appear in the awards listing which is published on the Authority website and in the media.</a:t>
            </a:r>
          </a:p>
          <a:p>
            <a:pPr lvl="1"/>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Schools are also encouraged to provide these dates to a RTOs via multiple sources to ensure that the deadlines are understood by all relevant RTO personnel.</a:t>
            </a:r>
            <a:r>
              <a:rPr lang="en-AU"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Schools should notify the Authority as early as possible if it is foreseen that there may be issues with receiving results from an RTO in time for reporting deadlines at: </a:t>
            </a:r>
            <a:r>
              <a:rPr lang="en-AU" sz="1200" u="sng" kern="1200" dirty="0" smtClean="0">
                <a:solidFill>
                  <a:schemeClr val="tx1"/>
                </a:solidFill>
                <a:effectLst/>
                <a:latin typeface="+mn-lt"/>
                <a:ea typeface="+mn-ea"/>
                <a:cs typeface="+mn-cs"/>
                <a:hlinkClick r:id="rId3"/>
              </a:rPr>
              <a:t>dataservices@scsa.w.edu.au</a:t>
            </a:r>
            <a:r>
              <a:rPr lang="en-AU" sz="1200" kern="1200" dirty="0" smtClean="0">
                <a:solidFill>
                  <a:schemeClr val="tx1"/>
                </a:solidFill>
                <a:effectLst/>
                <a:latin typeface="+mn-lt"/>
                <a:ea typeface="+mn-ea"/>
                <a:cs typeface="+mn-cs"/>
              </a:rPr>
              <a:t>.</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Year 12 VET result reporting deadlines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2017 VET results for Year 12 students are due by November 1.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Last changes to course results via SIRS can only be made by schools up until November 17, however schools have up until the </a:t>
            </a:r>
            <a:r>
              <a:rPr lang="en-AU" sz="1200" b="1" kern="1200" dirty="0" smtClean="0">
                <a:solidFill>
                  <a:schemeClr val="tx1"/>
                </a:solidFill>
                <a:effectLst/>
                <a:latin typeface="+mn-lt"/>
                <a:ea typeface="+mn-ea"/>
                <a:cs typeface="+mn-cs"/>
              </a:rPr>
              <a:t>29</a:t>
            </a:r>
            <a:r>
              <a:rPr lang="en-AU" sz="1200" b="1" kern="1200" baseline="300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November</a:t>
            </a:r>
            <a:r>
              <a:rPr lang="en-AU" sz="1200" kern="1200" dirty="0" smtClean="0">
                <a:solidFill>
                  <a:schemeClr val="tx1"/>
                </a:solidFill>
                <a:effectLst/>
                <a:latin typeface="+mn-lt"/>
                <a:ea typeface="+mn-ea"/>
                <a:cs typeface="+mn-cs"/>
              </a:rPr>
              <a:t> to make </a:t>
            </a:r>
            <a:r>
              <a:rPr lang="en-AU" sz="1200" b="1" kern="1200" dirty="0" smtClean="0">
                <a:solidFill>
                  <a:schemeClr val="tx1"/>
                </a:solidFill>
                <a:effectLst/>
                <a:latin typeface="+mn-lt"/>
                <a:ea typeface="+mn-ea"/>
                <a:cs typeface="+mn-cs"/>
              </a:rPr>
              <a:t>changes to Year 12 VET results</a:t>
            </a:r>
            <a:r>
              <a:rPr lang="en-AU"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AU" sz="1200" b="1" kern="1200" dirty="0" smtClean="0">
              <a:solidFill>
                <a:schemeClr val="tx1"/>
              </a:solidFill>
              <a:effectLst/>
              <a:latin typeface="+mn-lt"/>
              <a:ea typeface="+mn-ea"/>
              <a:cs typeface="+mn-cs"/>
            </a:endParaRPr>
          </a:p>
          <a:p>
            <a:pPr marL="0" indent="0">
              <a:buFont typeface="Arial" panose="020B0604020202020204" pitchFamily="34" charset="0"/>
              <a:buNone/>
            </a:pPr>
            <a:r>
              <a:rPr lang="en-AU" sz="1200" b="1" kern="1200" dirty="0" smtClean="0">
                <a:solidFill>
                  <a:schemeClr val="tx1"/>
                </a:solidFill>
                <a:effectLst/>
                <a:latin typeface="+mn-lt"/>
                <a:ea typeface="+mn-ea"/>
                <a:cs typeface="+mn-cs"/>
              </a:rPr>
              <a:t>VET results upload files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It is imperative that schools ensure that both the VET achievement files </a:t>
            </a:r>
            <a:r>
              <a:rPr lang="en-AU" sz="1200" i="1" kern="1200" dirty="0" smtClean="0">
                <a:solidFill>
                  <a:schemeClr val="tx1"/>
                </a:solidFill>
                <a:effectLst/>
                <a:latin typeface="+mn-lt"/>
                <a:ea typeface="+mn-ea"/>
                <a:cs typeface="+mn-cs"/>
              </a:rPr>
              <a:t>Result: VET units of competency</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Result: VET qualifications</a:t>
            </a:r>
            <a:r>
              <a:rPr lang="en-AU" sz="1200" kern="1200" dirty="0" smtClean="0">
                <a:solidFill>
                  <a:schemeClr val="tx1"/>
                </a:solidFill>
                <a:effectLst/>
                <a:latin typeface="+mn-lt"/>
                <a:ea typeface="+mn-ea"/>
                <a:cs typeface="+mn-cs"/>
              </a:rPr>
              <a:t> are uploaded to the SIRS database when a student completes a qualification. The information in the </a:t>
            </a:r>
            <a:r>
              <a:rPr lang="en-AU" sz="1200" i="1" kern="1200" dirty="0" smtClean="0">
                <a:solidFill>
                  <a:schemeClr val="tx1"/>
                </a:solidFill>
                <a:effectLst/>
                <a:latin typeface="+mn-lt"/>
                <a:ea typeface="+mn-ea"/>
                <a:cs typeface="+mn-cs"/>
              </a:rPr>
              <a:t>Results: VET qualification file</a:t>
            </a:r>
            <a:r>
              <a:rPr lang="en-AU" sz="1200" kern="1200" dirty="0" smtClean="0">
                <a:solidFill>
                  <a:schemeClr val="tx1"/>
                </a:solidFill>
                <a:effectLst/>
                <a:latin typeface="+mn-lt"/>
                <a:ea typeface="+mn-ea"/>
                <a:cs typeface="+mn-cs"/>
              </a:rPr>
              <a:t> is used to allocate unit credit towards the WACE and to determine that a student has met the Certificate II or higher requirement.</a:t>
            </a:r>
          </a:p>
          <a:p>
            <a:endParaRPr lang="en-AU" sz="1200" kern="1200" dirty="0" smtClean="0">
              <a:solidFill>
                <a:schemeClr val="tx1"/>
              </a:solidFill>
              <a:effectLst/>
              <a:latin typeface="+mn-lt"/>
              <a:ea typeface="+mn-ea"/>
              <a:cs typeface="+mn-cs"/>
            </a:endParaRPr>
          </a:p>
          <a:p>
            <a:r>
              <a:rPr lang="en-AU" sz="1200" b="1" dirty="0" smtClean="0"/>
              <a:t>Issue: Exhibitions and Awards</a:t>
            </a:r>
          </a:p>
          <a:p>
            <a:pPr marL="214313" indent="-214313">
              <a:buFont typeface="Arial" panose="020B0604020202020204" pitchFamily="34" charset="0"/>
              <a:buChar char="•"/>
            </a:pPr>
            <a:r>
              <a:rPr lang="en-AU" sz="1200" dirty="0" smtClean="0"/>
              <a:t>Incorrect residency status in SIRS.</a:t>
            </a:r>
          </a:p>
          <a:p>
            <a:pPr marL="214313" indent="-214313">
              <a:buFont typeface="Arial" panose="020B0604020202020204" pitchFamily="34" charset="0"/>
              <a:buChar char="•"/>
            </a:pPr>
            <a:r>
              <a:rPr lang="en-AU" sz="1200" dirty="0" smtClean="0"/>
              <a:t>Certain visa sub-class are not considered permanent residents.</a:t>
            </a:r>
          </a:p>
          <a:p>
            <a:pPr lvl="0"/>
            <a:endParaRPr lang="en-AU" sz="1200" dirty="0" smtClean="0"/>
          </a:p>
          <a:p>
            <a:pPr lvl="0"/>
            <a:r>
              <a:rPr lang="en-AU" sz="1200" b="1" dirty="0" smtClean="0"/>
              <a:t>Student declaration and permissions</a:t>
            </a:r>
          </a:p>
          <a:p>
            <a:pPr marL="342900" indent="-342900">
              <a:buFont typeface="Arial" panose="020B0604020202020204" pitchFamily="34" charset="0"/>
              <a:buChar char="•"/>
            </a:pPr>
            <a:r>
              <a:rPr lang="en-AU" sz="1200" dirty="0" smtClean="0"/>
              <a:t>Highest number of students who did not complete the online student declaration and permission. </a:t>
            </a:r>
          </a:p>
          <a:p>
            <a:pPr marL="342900" indent="-342900">
              <a:buFont typeface="Arial" panose="020B0604020202020204" pitchFamily="34" charset="0"/>
              <a:buChar char="•"/>
            </a:pPr>
            <a:r>
              <a:rPr lang="en-AU" sz="1200" b="1" dirty="0" smtClean="0"/>
              <a:t>All</a:t>
            </a:r>
            <a:r>
              <a:rPr lang="en-AU" sz="1200" dirty="0" smtClean="0"/>
              <a:t> Year 12 students need to complete the declaration and permission process.</a:t>
            </a:r>
          </a:p>
          <a:p>
            <a:pPr marL="342900" indent="-342900">
              <a:buFont typeface="Arial" panose="020B0604020202020204" pitchFamily="34" charset="0"/>
              <a:buChar char="•"/>
            </a:pPr>
            <a:r>
              <a:rPr lang="en-AU" sz="1200" dirty="0" smtClean="0"/>
              <a:t>Students miss out on the opportunity of being recognised in the </a:t>
            </a:r>
            <a:r>
              <a:rPr lang="en-AU" sz="1200" dirty="0" err="1" smtClean="0"/>
              <a:t>liftout</a:t>
            </a:r>
            <a:r>
              <a:rPr lang="en-AU" sz="1200" dirty="0" smtClean="0"/>
              <a:t> published on the Authority’s website and in </a:t>
            </a:r>
            <a:r>
              <a:rPr lang="en-AU" sz="1200" i="1" dirty="0" smtClean="0"/>
              <a:t>The West Australian.</a:t>
            </a:r>
          </a:p>
          <a:p>
            <a:pPr marL="342900" indent="-342900">
              <a:buFont typeface="Arial" panose="020B0604020202020204" pitchFamily="34" charset="0"/>
              <a:buChar char="•"/>
            </a:pPr>
            <a:endParaRPr lang="en-AU" sz="1200" i="1" dirty="0" smtClean="0"/>
          </a:p>
          <a:p>
            <a:pPr marL="0" indent="0">
              <a:buNone/>
            </a:pPr>
            <a:r>
              <a:rPr lang="en-AU" sz="1200" b="1" dirty="0" smtClean="0"/>
              <a:t>Use of textbooks</a:t>
            </a:r>
          </a:p>
          <a:p>
            <a:pPr marL="171450" indent="-171450">
              <a:buFont typeface="Arial" panose="020B0604020202020204" pitchFamily="34" charset="0"/>
              <a:buChar char="•"/>
            </a:pPr>
            <a:r>
              <a:rPr lang="en-AU" sz="1200" dirty="0" smtClean="0"/>
              <a:t>the syllabus is the mandated content</a:t>
            </a:r>
          </a:p>
          <a:p>
            <a:pPr marL="171450" indent="-171450">
              <a:buFont typeface="Arial" panose="020B0604020202020204" pitchFamily="34" charset="0"/>
              <a:buChar char="•"/>
            </a:pPr>
            <a:r>
              <a:rPr lang="en-AU" sz="1200" dirty="0" smtClean="0"/>
              <a:t>there are no endorsed textbooks </a:t>
            </a:r>
          </a:p>
          <a:p>
            <a:pPr marL="171450" indent="-171450">
              <a:buFont typeface="Arial" panose="020B0604020202020204" pitchFamily="34" charset="0"/>
              <a:buChar char="•"/>
            </a:pPr>
            <a:r>
              <a:rPr lang="en-AU" sz="1200" dirty="0" smtClean="0"/>
              <a:t>there are set texts in some courses</a:t>
            </a:r>
          </a:p>
          <a:p>
            <a:pPr marL="171450" indent="-171450">
              <a:buFont typeface="Arial" panose="020B0604020202020204" pitchFamily="34" charset="0"/>
              <a:buChar char="•"/>
            </a:pPr>
            <a:r>
              <a:rPr lang="en-AU" sz="1200" dirty="0" smtClean="0"/>
              <a:t>teachers should identify relevant sections of each text … they should be selective.</a:t>
            </a:r>
          </a:p>
          <a:p>
            <a:pPr marL="0" indent="0">
              <a:buFont typeface="Arial" panose="020B0604020202020204" pitchFamily="34" charset="0"/>
              <a:buNone/>
            </a:pPr>
            <a:endParaRPr lang="en-AU" sz="1200" i="1" dirty="0" smtClean="0"/>
          </a:p>
          <a:p>
            <a:pPr marL="342900" indent="-342900">
              <a:buFont typeface="Arial" panose="020B0604020202020204" pitchFamily="34" charset="0"/>
              <a:buChar char="•"/>
            </a:pPr>
            <a:endParaRPr lang="en-AU" sz="1200" i="1"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17</a:t>
            </a:fld>
            <a:endParaRPr lang="en-AU"/>
          </a:p>
        </p:txBody>
      </p:sp>
    </p:spTree>
    <p:extLst>
      <p:ext uri="{BB962C8B-B14F-4D97-AF65-F5344CB8AC3E}">
        <p14:creationId xmlns:p14="http://schemas.microsoft.com/office/powerpoint/2010/main" val="4049780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18</a:t>
            </a:fld>
            <a:endParaRPr lang="en-AU"/>
          </a:p>
        </p:txBody>
      </p:sp>
    </p:spTree>
    <p:extLst>
      <p:ext uri="{BB962C8B-B14F-4D97-AF65-F5344CB8AC3E}">
        <p14:creationId xmlns:p14="http://schemas.microsoft.com/office/powerpoint/2010/main" val="409766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Any student enrolled in Year 12 ATAR courses (Units 3 and 4) </a:t>
            </a:r>
            <a:r>
              <a:rPr lang="en-AU" b="1" u="sng" dirty="0" smtClean="0"/>
              <a:t>must</a:t>
            </a:r>
            <a:r>
              <a:rPr lang="en-AU" dirty="0" smtClean="0"/>
              <a:t> sit the ATAR course examination in that course. If they do not sit the ATAR examination (and do not have approved sickness/misadventure application for not sitting the examination):</a:t>
            </a:r>
          </a:p>
          <a:p>
            <a:pPr marL="714375" lvl="1" indent="-257175">
              <a:buFont typeface="Courier New" panose="02070309020205020404" pitchFamily="49" charset="0"/>
              <a:buChar char="o"/>
            </a:pPr>
            <a:r>
              <a:rPr lang="en-AU" dirty="0" smtClean="0"/>
              <a:t>the pair of units completed in that year will NOT contribute towards </a:t>
            </a:r>
            <a:r>
              <a:rPr lang="en-AU" b="1" u="sng" dirty="0" smtClean="0"/>
              <a:t>any</a:t>
            </a:r>
            <a:r>
              <a:rPr lang="en-AU" dirty="0" smtClean="0"/>
              <a:t> of the WACE requirements</a:t>
            </a:r>
          </a:p>
          <a:p>
            <a:pPr marL="714375" lvl="1" indent="-257175">
              <a:buFont typeface="Courier New" panose="02070309020205020404" pitchFamily="49" charset="0"/>
              <a:buChar char="o"/>
            </a:pPr>
            <a:r>
              <a:rPr lang="en-AU" dirty="0" smtClean="0"/>
              <a:t>the course mark or grade will </a:t>
            </a:r>
            <a:r>
              <a:rPr lang="en-AU" b="1" u="sng" dirty="0" smtClean="0"/>
              <a:t>not</a:t>
            </a:r>
            <a:r>
              <a:rPr lang="en-AU" dirty="0" smtClean="0"/>
              <a:t> be recorded on their WASSA</a:t>
            </a:r>
          </a:p>
          <a:p>
            <a:pPr marL="714375" lvl="1" indent="-257175">
              <a:buFont typeface="Courier New" panose="02070309020205020404" pitchFamily="49" charset="0"/>
              <a:buChar char="o"/>
            </a:pPr>
            <a:r>
              <a:rPr lang="en-AU" dirty="0" smtClean="0"/>
              <a:t>they will </a:t>
            </a:r>
            <a:r>
              <a:rPr lang="en-AU" b="1" u="sng" dirty="0" smtClean="0"/>
              <a:t>not</a:t>
            </a:r>
            <a:r>
              <a:rPr lang="en-AU" dirty="0" smtClean="0"/>
              <a:t> be issued with an ATAR course report.</a:t>
            </a:r>
          </a:p>
          <a:p>
            <a:r>
              <a:rPr lang="en-AU" dirty="0" smtClean="0"/>
              <a:t> </a:t>
            </a:r>
          </a:p>
          <a:p>
            <a:pPr marL="171450" indent="-171450">
              <a:buFont typeface="Arial" panose="020B0604020202020204" pitchFamily="34" charset="0"/>
              <a:buChar char="•"/>
            </a:pPr>
            <a:r>
              <a:rPr lang="en-AU" dirty="0" smtClean="0"/>
              <a:t>Students must complete four units from an English course, post-Year 10, including at least one pair of Year 12 units from an English course.</a:t>
            </a:r>
          </a:p>
          <a:p>
            <a:pPr marL="171450" indent="-171450">
              <a:buFont typeface="Arial" panose="020B0604020202020204" pitchFamily="34" charset="0"/>
              <a:buChar char="•"/>
            </a:pPr>
            <a:endParaRPr lang="en-AU" sz="1100" dirty="0" smtClean="0"/>
          </a:p>
          <a:p>
            <a:pPr marL="0" indent="0">
              <a:buFont typeface="Arial" panose="020B0604020202020204" pitchFamily="34" charset="0"/>
              <a:buNone/>
            </a:pPr>
            <a:r>
              <a:rPr lang="en-AU" sz="1100" b="1" dirty="0" smtClean="0"/>
              <a:t>Activities Schedule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schedule will be available, on a term basis (at the beginning of each term), for download into Outlook calendars.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If you “like” the Authority Facebook page for teachers, you will be receive reminders prior to due dates.</a:t>
            </a:r>
          </a:p>
          <a:p>
            <a:pPr marL="171450" indent="-171450">
              <a:buFont typeface="Arial" panose="020B0604020202020204" pitchFamily="34" charset="0"/>
              <a:buChar char="•"/>
            </a:pPr>
            <a:endParaRPr lang="en-AU" sz="1200" b="1" dirty="0" smtClean="0"/>
          </a:p>
          <a:p>
            <a:pPr marL="0" indent="0">
              <a:buFont typeface="Arial" panose="020B0604020202020204" pitchFamily="34" charset="0"/>
              <a:buNone/>
            </a:pPr>
            <a:r>
              <a:rPr lang="en-AU" sz="1200" b="1" dirty="0" smtClean="0"/>
              <a:t>Thursday, 2 March: Year 11 and 12 enrolments into SIRS</a:t>
            </a:r>
            <a:endParaRPr lang="en-AU" sz="1200" dirty="0" smtClean="0"/>
          </a:p>
          <a:p>
            <a:pPr marL="171450" indent="-171450">
              <a:buFont typeface="Arial" panose="020B0604020202020204" pitchFamily="34" charset="0"/>
              <a:buChar char="•"/>
            </a:pPr>
            <a:r>
              <a:rPr lang="en-AU" sz="1200" dirty="0" smtClean="0"/>
              <a:t>Due date for upload into SIRS - enrolments for Year 11 and Year 12 students studying units in ATAR, General, Foundation, Preliminary and VET industry specific courses. </a:t>
            </a:r>
          </a:p>
          <a:p>
            <a:pPr marL="0" indent="0">
              <a:buFont typeface="Arial" panose="020B0604020202020204" pitchFamily="34" charset="0"/>
              <a:buNone/>
            </a:pPr>
            <a:r>
              <a:rPr lang="en-AU" sz="1200" b="1" dirty="0" smtClean="0"/>
              <a:t/>
            </a:r>
            <a:br>
              <a:rPr lang="en-AU" sz="1200" b="1" dirty="0" smtClean="0"/>
            </a:br>
            <a:r>
              <a:rPr lang="en-AU" sz="1200" b="1" dirty="0" smtClean="0"/>
              <a:t>Wednesday, 5 April</a:t>
            </a:r>
            <a:endParaRPr lang="en-AU" sz="1200" dirty="0" smtClean="0"/>
          </a:p>
          <a:p>
            <a:pPr marL="171450" indent="-171450">
              <a:buFont typeface="Arial" panose="020B0604020202020204" pitchFamily="34" charset="0"/>
              <a:buChar char="•"/>
            </a:pPr>
            <a:r>
              <a:rPr lang="en-AU" sz="1200" dirty="0" smtClean="0"/>
              <a:t>Last date for upload into SIRS – changes to enrolments in:</a:t>
            </a:r>
          </a:p>
          <a:p>
            <a:pPr marL="628650" lvl="1" indent="-171450">
              <a:buFont typeface="Courier New" panose="02070309020205020404" pitchFamily="49" charset="0"/>
              <a:buChar char="o"/>
            </a:pPr>
            <a:r>
              <a:rPr lang="en-AU" sz="1200" dirty="0" smtClean="0"/>
              <a:t>ATAR, General, Foundation, Preliminary and VET industry specific courses for Year 12 students</a:t>
            </a:r>
          </a:p>
          <a:p>
            <a:pPr marL="628650" lvl="1" indent="-171450">
              <a:buFont typeface="Courier New" panose="02070309020205020404" pitchFamily="49" charset="0"/>
              <a:buChar char="o"/>
            </a:pPr>
            <a:r>
              <a:rPr lang="en-AU" sz="1200" dirty="0" smtClean="0"/>
              <a:t>ATAR (Units 3 and 4) courses for Year 11 students.</a:t>
            </a:r>
          </a:p>
          <a:p>
            <a:pPr marL="0" indent="0">
              <a:buFont typeface="Arial" panose="020B0604020202020204" pitchFamily="34" charset="0"/>
              <a:buNone/>
            </a:pPr>
            <a:r>
              <a:rPr lang="en-AU" sz="1200" b="1" dirty="0" smtClean="0"/>
              <a:t/>
            </a:r>
            <a:br>
              <a:rPr lang="en-AU" sz="1200" b="1" dirty="0" smtClean="0"/>
            </a:br>
            <a:r>
              <a:rPr lang="en-AU" sz="1200" b="1" dirty="0" smtClean="0"/>
              <a:t>Note: After this date, this SIRS facility will be locked and no further changes (except withdrawals) will be accepted.</a:t>
            </a:r>
          </a:p>
          <a:p>
            <a:pPr marL="0" indent="0">
              <a:buFont typeface="Arial" panose="020B0604020202020204" pitchFamily="34" charset="0"/>
              <a:buNone/>
            </a:pPr>
            <a:endParaRPr lang="en-AU" sz="1200" b="1" dirty="0" smtClean="0"/>
          </a:p>
          <a:p>
            <a:pPr marL="0" indent="0">
              <a:buFont typeface="Arial" panose="020B0604020202020204" pitchFamily="34" charset="0"/>
              <a:buNone/>
            </a:pPr>
            <a:r>
              <a:rPr lang="en-AU" sz="1200" b="1" dirty="0" smtClean="0"/>
              <a:t>Enrolments – Transferring Between Courses</a:t>
            </a:r>
          </a:p>
          <a:p>
            <a:pPr marL="342900" indent="-342900">
              <a:buFont typeface="Arial" panose="020B0604020202020204" pitchFamily="34" charset="0"/>
              <a:buChar char="•"/>
            </a:pPr>
            <a:r>
              <a:rPr lang="en-AU" sz="1200" dirty="0" smtClean="0"/>
              <a:t>Transfers up until Wednesday, 5 April. </a:t>
            </a:r>
          </a:p>
          <a:p>
            <a:pPr marL="342900" indent="-342900">
              <a:buFont typeface="Arial" panose="020B0604020202020204" pitchFamily="34" charset="0"/>
              <a:buChar char="•"/>
            </a:pPr>
            <a:r>
              <a:rPr lang="en-AU" sz="1200" dirty="0" smtClean="0"/>
              <a:t>Withdrawal only up until Friday, July 28 – practical examination courses or Friday, 25 August for all other Year 12 courses. </a:t>
            </a:r>
          </a:p>
          <a:p>
            <a:pPr marL="342900" indent="-342900">
              <a:buFont typeface="Arial" panose="020B0604020202020204" pitchFamily="34" charset="0"/>
              <a:buChar char="•"/>
            </a:pPr>
            <a:r>
              <a:rPr lang="en-AU" sz="1200" dirty="0" smtClean="0"/>
              <a:t>After these dates, the Authority will be expecting a mark and a grade of achievement for all courses students are enrolled.</a:t>
            </a:r>
          </a:p>
          <a:p>
            <a:pPr marL="342900" indent="-342900">
              <a:buFont typeface="Arial" panose="020B0604020202020204" pitchFamily="34" charset="0"/>
              <a:buChar char="•"/>
            </a:pPr>
            <a:endParaRPr lang="en-AU" sz="1200" dirty="0" smtClean="0"/>
          </a:p>
          <a:p>
            <a:pPr marL="0" indent="0">
              <a:buFont typeface="Arial" panose="020B0604020202020204" pitchFamily="34" charset="0"/>
              <a:buNone/>
            </a:pPr>
            <a:r>
              <a:rPr lang="en-AU" sz="1200" b="1" dirty="0" smtClean="0"/>
              <a:t>Enrolments – Withdrawing from Courses </a:t>
            </a:r>
          </a:p>
          <a:p>
            <a:pPr marL="171450" indent="-171450">
              <a:buFont typeface="Arial" panose="020B0604020202020204" pitchFamily="34" charset="0"/>
              <a:buChar char="•"/>
            </a:pPr>
            <a:r>
              <a:rPr lang="en-AU" sz="1200" dirty="0" smtClean="0"/>
              <a:t>Schools need to consider the consequences of students withdrawing from courses.</a:t>
            </a:r>
          </a:p>
          <a:p>
            <a:pPr marL="0" indent="0">
              <a:buFont typeface="Arial" panose="020B0604020202020204" pitchFamily="34" charset="0"/>
              <a:buNone/>
            </a:pPr>
            <a:endParaRPr lang="en-AU" sz="1200" dirty="0" smtClean="0"/>
          </a:p>
          <a:p>
            <a:pPr marL="171450" indent="-171450">
              <a:buFont typeface="Arial" panose="020B0604020202020204" pitchFamily="34" charset="0"/>
              <a:buChar char="•"/>
            </a:pPr>
            <a:r>
              <a:rPr lang="en-AU" sz="1200" dirty="0" smtClean="0"/>
              <a:t>For example, is the student still able to meet the requirements to achieve the WACE?</a:t>
            </a:r>
          </a:p>
          <a:p>
            <a:pPr marL="171450" indent="-171450">
              <a:buFont typeface="Arial" panose="020B0604020202020204" pitchFamily="34" charset="0"/>
              <a:buChar char="•"/>
            </a:pPr>
            <a:endParaRPr lang="en-AU" sz="1200" dirty="0" smtClean="0"/>
          </a:p>
          <a:p>
            <a:pPr marL="171450" indent="-171450">
              <a:buFont typeface="Arial" panose="020B0604020202020204" pitchFamily="34" charset="0"/>
              <a:buChar char="•"/>
            </a:pPr>
            <a:r>
              <a:rPr lang="en-AU" sz="1200" dirty="0" smtClean="0"/>
              <a:t>In 2016, the Authority received applications from schools where, as a result of withdrawing from courses students:</a:t>
            </a:r>
          </a:p>
          <a:p>
            <a:pPr marL="671513" lvl="1" indent="-214313">
              <a:buFont typeface="Courier New" panose="02070309020205020404" pitchFamily="49" charset="0"/>
              <a:buChar char="o"/>
            </a:pPr>
            <a:r>
              <a:rPr lang="en-AU" sz="1200" dirty="0" smtClean="0"/>
              <a:t>did not have a pair of Year 12 units from List B (mathematics/science/technology)</a:t>
            </a:r>
          </a:p>
          <a:p>
            <a:pPr marL="671513" lvl="1" indent="-214313">
              <a:buFont typeface="Courier New" panose="02070309020205020404" pitchFamily="49" charset="0"/>
              <a:buChar char="o"/>
            </a:pPr>
            <a:r>
              <a:rPr lang="en-AU" sz="1200" dirty="0" smtClean="0"/>
              <a:t>had not completed the minimum of ten Year 12 units</a:t>
            </a:r>
          </a:p>
          <a:p>
            <a:pPr marL="671513" lvl="1" indent="-214313">
              <a:buFont typeface="Courier New" panose="02070309020205020404" pitchFamily="49" charset="0"/>
              <a:buChar char="o"/>
            </a:pPr>
            <a:r>
              <a:rPr lang="en-US" sz="1200" dirty="0" smtClean="0"/>
              <a:t>no longer had four Year 12 ATAR courses and had not completed a Certificate II or higher.</a:t>
            </a:r>
            <a:endParaRPr lang="en-AU" sz="1200" dirty="0" smtClean="0"/>
          </a:p>
          <a:p>
            <a:pPr marL="171450" indent="-171450">
              <a:buFont typeface="Arial" panose="020B0604020202020204" pitchFamily="34" charset="0"/>
              <a:buChar char="•"/>
            </a:pPr>
            <a:endParaRPr lang="en-AU" sz="1200" dirty="0" smtClean="0"/>
          </a:p>
          <a:p>
            <a:pPr marL="171450" indent="-171450">
              <a:buFont typeface="Arial" panose="020B0604020202020204" pitchFamily="34" charset="0"/>
              <a:buChar char="•"/>
            </a:pPr>
            <a:r>
              <a:rPr lang="en-AU" sz="1200" dirty="0" smtClean="0"/>
              <a:t>In 2017, allowances will </a:t>
            </a:r>
            <a:r>
              <a:rPr lang="en-AU" sz="1200" b="1" dirty="0" smtClean="0"/>
              <a:t>not</a:t>
            </a:r>
            <a:r>
              <a:rPr lang="en-AU" sz="1200" dirty="0" smtClean="0"/>
              <a:t> be considered for students to be awarded the WACE in the above situations.</a:t>
            </a:r>
            <a:endParaRPr lang="en-AU" dirty="0" smtClean="0"/>
          </a:p>
          <a:p>
            <a:pPr marL="171450" indent="-171450">
              <a:buFont typeface="Arial" panose="020B0604020202020204" pitchFamily="34" charset="0"/>
              <a:buChar char="•"/>
            </a:pPr>
            <a:endParaRPr lang="en-AU" sz="1200" dirty="0" smtClean="0"/>
          </a:p>
          <a:p>
            <a:pPr marL="0" indent="0">
              <a:buFont typeface="Arial" panose="020B0604020202020204" pitchFamily="34" charset="0"/>
              <a:buNone/>
            </a:pPr>
            <a:endParaRPr lang="en-AU" sz="1200" dirty="0" smtClean="0"/>
          </a:p>
          <a:p>
            <a:pPr marL="0" indent="0">
              <a:buFont typeface="Arial" panose="020B0604020202020204" pitchFamily="34" charset="0"/>
              <a:buNone/>
            </a:pPr>
            <a:endParaRPr lang="en-AU" sz="1200" b="1" dirty="0" smtClean="0"/>
          </a:p>
          <a:p>
            <a:pPr marL="0" indent="0">
              <a:buFont typeface="Arial" panose="020B0604020202020204" pitchFamily="34" charset="0"/>
              <a:buNone/>
            </a:pPr>
            <a:endParaRPr lang="en-AU" sz="110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19</a:t>
            </a:fld>
            <a:endParaRPr lang="en-AU"/>
          </a:p>
        </p:txBody>
      </p:sp>
    </p:spTree>
    <p:extLst>
      <p:ext uri="{BB962C8B-B14F-4D97-AF65-F5344CB8AC3E}">
        <p14:creationId xmlns:p14="http://schemas.microsoft.com/office/powerpoint/2010/main" val="394558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mtClean="0"/>
              <a:t>The School Curriculum and Standards Authority</a:t>
            </a:r>
            <a:r>
              <a:rPr lang="en-AU" baseline="0" smtClean="0"/>
              <a:t> website (</a:t>
            </a:r>
            <a:r>
              <a:rPr lang="en-AU" u="sng" baseline="0" smtClean="0"/>
              <a:t>www.scsa.wa.edu.au</a:t>
            </a:r>
            <a:r>
              <a:rPr lang="en-AU" baseline="0" smtClean="0"/>
              <a:t>) has recently been revamped based upon feedback from teachers.</a:t>
            </a:r>
          </a:p>
          <a:p>
            <a:pPr marL="171450" indent="-171450">
              <a:buFont typeface="Arial" panose="020B0604020202020204" pitchFamily="34" charset="0"/>
              <a:buChar char="•"/>
            </a:pPr>
            <a:endParaRPr lang="en-AU" baseline="0" smtClean="0"/>
          </a:p>
          <a:p>
            <a:pPr marL="171450" indent="-171450">
              <a:buFont typeface="Arial" panose="020B0604020202020204" pitchFamily="34" charset="0"/>
              <a:buChar char="•"/>
            </a:pPr>
            <a:r>
              <a:rPr lang="en-AU" baseline="0" smtClean="0"/>
              <a:t>A parent site will shortly be launched. This will communicate information in parent-friendly language. Information on the parent site will be progressively updated.</a:t>
            </a:r>
          </a:p>
          <a:p>
            <a:pPr marL="171450" indent="-171450">
              <a:buFont typeface="Arial" panose="020B0604020202020204" pitchFamily="34" charset="0"/>
              <a:buChar char="•"/>
            </a:pPr>
            <a:endParaRPr lang="en-AU" baseline="0" smtClean="0"/>
          </a:p>
          <a:p>
            <a:pPr marL="171450" indent="-171450">
              <a:buFont typeface="Arial" panose="020B0604020202020204" pitchFamily="34" charset="0"/>
              <a:buChar char="•"/>
            </a:pPr>
            <a:r>
              <a:rPr lang="en-AU" smtClean="0"/>
              <a:t>The </a:t>
            </a:r>
            <a:r>
              <a:rPr lang="en-AU" i="1" smtClean="0"/>
              <a:t>Western Australian Curriculum and Assessment Outline </a:t>
            </a:r>
            <a:r>
              <a:rPr lang="en-AU" smtClean="0"/>
              <a:t>sets out the mandated curriculum, guiding principles for teaching, learning and assessment and support for teachers in their assessment and reporting of student achievement.</a:t>
            </a:r>
          </a:p>
          <a:p>
            <a:pPr marL="171450" indent="-171450">
              <a:buFont typeface="Arial" panose="020B0604020202020204" pitchFamily="34" charset="0"/>
              <a:buChar char="•"/>
            </a:pPr>
            <a:endParaRPr lang="en-AU" baseline="0" smtClean="0"/>
          </a:p>
          <a:p>
            <a:pPr marL="171450" indent="-171450">
              <a:buFont typeface="Arial" panose="020B0604020202020204" pitchFamily="34" charset="0"/>
              <a:buChar char="•"/>
            </a:pPr>
            <a:r>
              <a:rPr lang="en-AU" baseline="0" smtClean="0"/>
              <a:t>Note that in the </a:t>
            </a:r>
            <a:r>
              <a:rPr lang="en-AU" i="1" baseline="0" smtClean="0"/>
              <a:t>Western Australian Curriculum and Assessment Outline</a:t>
            </a:r>
            <a:r>
              <a:rPr lang="en-AU" baseline="0" smtClean="0"/>
              <a:t> Mandated Materials are marked with an ‘Exclamation Mark’ and Support Materials are marked with an ‘Asterisk’.</a:t>
            </a:r>
          </a:p>
          <a:p>
            <a:pPr marL="171450" indent="-171450">
              <a:buFont typeface="Arial" panose="020B0604020202020204" pitchFamily="34" charset="0"/>
              <a:buChar char="•"/>
            </a:pPr>
            <a:endParaRPr lang="en-AU" smtClean="0"/>
          </a:p>
          <a:p>
            <a:pPr marL="171450" indent="-171450">
              <a:buFont typeface="Arial" panose="020B0604020202020204" pitchFamily="34" charset="0"/>
              <a:buChar char="•"/>
            </a:pPr>
            <a:r>
              <a:rPr lang="en-AU" i="0" smtClean="0"/>
              <a:t>The Years 11 and 12 section of the website holds all of the information relating to the Western Australian Certificate of Education.</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a:t>
            </a:fld>
            <a:endParaRPr lang="en-AU"/>
          </a:p>
        </p:txBody>
      </p:sp>
    </p:spTree>
    <p:extLst>
      <p:ext uri="{BB962C8B-B14F-4D97-AF65-F5344CB8AC3E}">
        <p14:creationId xmlns:p14="http://schemas.microsoft.com/office/powerpoint/2010/main" val="2990140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are two WACE rules relating to the requirement for students to complete 220 nominal hours of VET.  One relates to the recognition of Certificate II qualifications and the other relates to the partial completion of a Certificate III or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Completed Certificate II qualifications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full allocation of unit equivalence is only awarded for completed Certificate II qualifications where the total achievement in units of competency is equal to or greater than </a:t>
            </a:r>
            <a:r>
              <a:rPr lang="en-AU" sz="1200" b="1" kern="1200" dirty="0" smtClean="0">
                <a:solidFill>
                  <a:schemeClr val="tx1"/>
                </a:solidFill>
                <a:effectLst/>
                <a:latin typeface="+mn-lt"/>
                <a:ea typeface="+mn-ea"/>
                <a:cs typeface="+mn-cs"/>
              </a:rPr>
              <a:t>220 nominal hours</a:t>
            </a:r>
            <a:r>
              <a:rPr lang="en-AU" sz="1200" kern="1200" dirty="0" smtClean="0">
                <a:solidFill>
                  <a:schemeClr val="tx1"/>
                </a:solidFill>
                <a:effectLst/>
                <a:latin typeface="+mn-lt"/>
                <a:ea typeface="+mn-ea"/>
                <a:cs typeface="+mn-cs"/>
              </a:rPr>
              <a:t> (the equivalent of four course units). </a:t>
            </a:r>
            <a:r>
              <a:rPr lang="en-AU" sz="1200" b="1" kern="1200" dirty="0" smtClean="0">
                <a:solidFill>
                  <a:schemeClr val="tx1"/>
                </a:solidFill>
                <a:effectLst/>
                <a:latin typeface="+mn-lt"/>
                <a:ea typeface="+mn-ea"/>
                <a:cs typeface="+mn-cs"/>
              </a:rPr>
              <a:t>The 220 nominal hours can be achieved and reported over Years 10, 11 and 12.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Certificate II qualifications with units of competency that are less than 220 nominal hours in total will meet the minimum Certificate II qualification requirement, however, the qualification will only contribute towards the WACE as two Year 11 unit equivalents.</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Please note</a:t>
            </a:r>
            <a:r>
              <a:rPr lang="en-AU" sz="1200" kern="1200" dirty="0" smtClean="0">
                <a:solidFill>
                  <a:schemeClr val="tx1"/>
                </a:solidFill>
                <a:effectLst/>
                <a:latin typeface="+mn-lt"/>
                <a:ea typeface="+mn-ea"/>
                <a:cs typeface="+mn-cs"/>
              </a:rPr>
              <a:t>: a combination of results which include 20 (competent), 60 (credit transfer) or 51 (RPL granted) can make up the minimum 220 nominal hours for a completed Certificate II.</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Partially completed Certificate III or higher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be awarded unit equivalence for a partially completed Certificate III or higher students must complete </a:t>
            </a:r>
            <a:r>
              <a:rPr lang="en-AU" sz="1200" b="1" kern="1200" dirty="0" smtClean="0">
                <a:solidFill>
                  <a:schemeClr val="tx1"/>
                </a:solidFill>
                <a:effectLst/>
                <a:latin typeface="+mn-lt"/>
                <a:ea typeface="+mn-ea"/>
                <a:cs typeface="+mn-cs"/>
              </a:rPr>
              <a:t>in Year 12</a:t>
            </a:r>
            <a:r>
              <a:rPr lang="en-AU" sz="1200" kern="1200" dirty="0" smtClean="0">
                <a:solidFill>
                  <a:schemeClr val="tx1"/>
                </a:solidFill>
                <a:effectLst/>
                <a:latin typeface="+mn-lt"/>
                <a:ea typeface="+mn-ea"/>
                <a:cs typeface="+mn-cs"/>
              </a:rPr>
              <a:t> at least </a:t>
            </a:r>
            <a:r>
              <a:rPr lang="en-AU" sz="1200" b="1" kern="1200" dirty="0" smtClean="0">
                <a:solidFill>
                  <a:schemeClr val="tx1"/>
                </a:solidFill>
                <a:effectLst/>
                <a:latin typeface="+mn-lt"/>
                <a:ea typeface="+mn-ea"/>
                <a:cs typeface="+mn-cs"/>
              </a:rPr>
              <a:t>220 nominal</a:t>
            </a:r>
            <a:r>
              <a:rPr lang="en-AU" sz="1200" kern="1200" dirty="0" smtClean="0">
                <a:solidFill>
                  <a:schemeClr val="tx1"/>
                </a:solidFill>
                <a:effectLst/>
                <a:latin typeface="+mn-lt"/>
                <a:ea typeface="+mn-ea"/>
                <a:cs typeface="+mn-cs"/>
              </a:rPr>
              <a:t> hours of </a:t>
            </a:r>
            <a:r>
              <a:rPr lang="en-AU" sz="1200" b="1" kern="1200" dirty="0" smtClean="0">
                <a:solidFill>
                  <a:schemeClr val="tx1"/>
                </a:solidFill>
                <a:effectLst/>
                <a:latin typeface="+mn-lt"/>
                <a:ea typeface="+mn-ea"/>
                <a:cs typeface="+mn-cs"/>
              </a:rPr>
              <a:t>new VET</a:t>
            </a:r>
            <a:r>
              <a:rPr lang="en-AU" sz="1200" kern="1200" dirty="0" smtClean="0">
                <a:solidFill>
                  <a:schemeClr val="tx1"/>
                </a:solidFill>
                <a:effectLst/>
                <a:latin typeface="+mn-lt"/>
                <a:ea typeface="+mn-ea"/>
                <a:cs typeface="+mn-cs"/>
              </a:rPr>
              <a:t> enrolments.</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Please note</a:t>
            </a:r>
            <a:r>
              <a:rPr lang="en-AU" sz="1200" kern="1200" dirty="0" smtClean="0">
                <a:solidFill>
                  <a:schemeClr val="tx1"/>
                </a:solidFill>
                <a:effectLst/>
                <a:latin typeface="+mn-lt"/>
                <a:ea typeface="+mn-ea"/>
                <a:cs typeface="+mn-cs"/>
              </a:rPr>
              <a:t>: A result of 20 (competent) in Year 12 can only be used towards meeting the minimum 220 nominal hours for a partially completed Certificate III or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40C78BD-C8E2-4A1C-A26F-566D269BBC15}" type="slidenum">
              <a:rPr lang="en-AU" smtClean="0"/>
              <a:t>20</a:t>
            </a:fld>
            <a:endParaRPr lang="en-AU" dirty="0"/>
          </a:p>
        </p:txBody>
      </p:sp>
    </p:spTree>
    <p:extLst>
      <p:ext uri="{BB962C8B-B14F-4D97-AF65-F5344CB8AC3E}">
        <p14:creationId xmlns:p14="http://schemas.microsoft.com/office/powerpoint/2010/main" val="296342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u="none" kern="1200" dirty="0" smtClean="0">
                <a:solidFill>
                  <a:schemeClr val="tx1"/>
                </a:solidFill>
                <a:effectLst/>
                <a:latin typeface="+mn-lt"/>
                <a:ea typeface="+mn-ea"/>
                <a:cs typeface="+mn-cs"/>
              </a:rPr>
              <a:t>School Contacts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These specific roles are maintained on our SIRS database.  At the beginning of each academic year, The Authority sends out a letter package and request secondary schools to send in these details.  This information is then updated on the database.  It is imperative that, at all times, the correct information is imparted to us as important, and sometimes URGENT communication needs to be sent to schools either for action or dissemination of information.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During the year, if and when people who hold these specific roles, either go on leave or are no longer at the school, we need to be kept informed of these changes.  Details of the new person nominated by the school can be emailed to </a:t>
            </a:r>
            <a:r>
              <a:rPr lang="en-AU" sz="1200" u="sng" kern="1200" dirty="0" smtClean="0">
                <a:solidFill>
                  <a:schemeClr val="tx1"/>
                </a:solidFill>
                <a:effectLst/>
                <a:latin typeface="+mn-lt"/>
                <a:ea typeface="+mn-ea"/>
                <a:cs typeface="+mn-cs"/>
                <a:hlinkClick r:id="rId3"/>
              </a:rPr>
              <a:t>Perpetua.Joseph@scsa.wa.edu.au</a:t>
            </a:r>
            <a:r>
              <a:rPr lang="en-AU" sz="1200" kern="1200" dirty="0" smtClean="0">
                <a:solidFill>
                  <a:schemeClr val="tx1"/>
                </a:solidFill>
                <a:effectLst/>
                <a:latin typeface="+mn-lt"/>
                <a:ea typeface="+mn-ea"/>
                <a:cs typeface="+mn-cs"/>
              </a:rPr>
              <a:t> for updating the records.</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21</a:t>
            </a:fld>
            <a:endParaRPr lang="en-AU"/>
          </a:p>
        </p:txBody>
      </p:sp>
    </p:spTree>
    <p:extLst>
      <p:ext uri="{BB962C8B-B14F-4D97-AF65-F5344CB8AC3E}">
        <p14:creationId xmlns:p14="http://schemas.microsoft.com/office/powerpoint/2010/main" val="6982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22</a:t>
            </a:fld>
            <a:endParaRPr lang="en-AU"/>
          </a:p>
        </p:txBody>
      </p:sp>
    </p:spTree>
    <p:extLst>
      <p:ext uri="{BB962C8B-B14F-4D97-AF65-F5344CB8AC3E}">
        <p14:creationId xmlns:p14="http://schemas.microsoft.com/office/powerpoint/2010/main" val="203486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Feedback</a:t>
            </a:r>
            <a:r>
              <a:rPr lang="en-AU" baseline="0" dirty="0" smtClean="0"/>
              <a:t> from school’s regarding the 2016 EST was:</a:t>
            </a:r>
          </a:p>
          <a:p>
            <a:pPr marL="628650" lvl="1" indent="-171450">
              <a:buFont typeface="Courier New" panose="02070309020205020404" pitchFamily="49" charset="0"/>
              <a:buChar char="o"/>
            </a:pPr>
            <a:r>
              <a:rPr lang="en-AU" baseline="0" dirty="0" smtClean="0"/>
              <a:t>overall positive</a:t>
            </a:r>
          </a:p>
          <a:p>
            <a:pPr marL="628650" lvl="1" indent="-171450">
              <a:buFont typeface="Courier New" panose="02070309020205020404" pitchFamily="49" charset="0"/>
              <a:buChar char="o"/>
            </a:pPr>
            <a:r>
              <a:rPr lang="en-AU" baseline="0" dirty="0" smtClean="0"/>
              <a:t>they received a task and marking key and will receive another in 2017. Eventually schools will have a ‘bank’ of tasks</a:t>
            </a:r>
          </a:p>
          <a:p>
            <a:pPr marL="628650" lvl="1" indent="-171450">
              <a:buFont typeface="Courier New" panose="02070309020205020404" pitchFamily="49" charset="0"/>
              <a:buChar char="o"/>
            </a:pPr>
            <a:r>
              <a:rPr lang="en-AU" baseline="0" dirty="0" smtClean="0"/>
              <a:t>thanked the Authority for assisting school’s by scanning the tasks for them</a:t>
            </a:r>
          </a:p>
          <a:p>
            <a:pPr marL="628650" lvl="1" indent="-171450">
              <a:buFont typeface="Courier New" panose="02070309020205020404" pitchFamily="49" charset="0"/>
              <a:buChar char="o"/>
            </a:pPr>
            <a:r>
              <a:rPr lang="en-AU" baseline="0" dirty="0" smtClean="0"/>
              <a:t>assisted in identifying what was expected of teachers and students by the ‘General’ and ‘Foundation’ courses.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dirty="0" smtClean="0"/>
              <a:t>Courses that generated some concerns with regard to the 2016</a:t>
            </a:r>
            <a:r>
              <a:rPr lang="en-AU" baseline="0" dirty="0" smtClean="0"/>
              <a:t> EST included:</a:t>
            </a:r>
          </a:p>
          <a:p>
            <a:pPr marL="628650" lvl="1" indent="-171450">
              <a:buFont typeface="Courier New" panose="02070309020205020404" pitchFamily="49" charset="0"/>
              <a:buChar char="o"/>
            </a:pPr>
            <a:r>
              <a:rPr lang="en-AU" baseline="0" dirty="0" smtClean="0"/>
              <a:t>Mathematics Essential – level of difficulty; understanding of follow-on errors</a:t>
            </a:r>
          </a:p>
          <a:p>
            <a:pPr marL="628650" lvl="1" indent="-171450">
              <a:buFont typeface="Courier New" panose="02070309020205020404" pitchFamily="49" charset="0"/>
              <a:buChar char="o"/>
            </a:pPr>
            <a:r>
              <a:rPr lang="en-AU" baseline="0" dirty="0" smtClean="0"/>
              <a:t>English – lack of a criterion referenced marking key.</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Feedback in general included:</a:t>
            </a:r>
          </a:p>
          <a:p>
            <a:pPr marL="628650" lvl="1" indent="-171450">
              <a:buFont typeface="Courier New" panose="02070309020205020404" pitchFamily="49" charset="0"/>
              <a:buChar char="o"/>
            </a:pPr>
            <a:r>
              <a:rPr lang="en-AU" baseline="0" dirty="0" smtClean="0"/>
              <a:t>pitch of the EST</a:t>
            </a:r>
          </a:p>
          <a:p>
            <a:pPr marL="628650" lvl="1" indent="-171450">
              <a:buFont typeface="Courier New" panose="02070309020205020404" pitchFamily="49" charset="0"/>
              <a:buChar char="o"/>
            </a:pPr>
            <a:r>
              <a:rPr lang="en-AU" baseline="0" dirty="0" smtClean="0"/>
              <a:t>the interpretation of marking keys</a:t>
            </a:r>
          </a:p>
          <a:p>
            <a:pPr marL="628650" lvl="1" indent="-171450">
              <a:buFont typeface="Courier New" panose="02070309020205020404" pitchFamily="49" charset="0"/>
              <a:buChar char="o"/>
            </a:pPr>
            <a:r>
              <a:rPr lang="en-AU" baseline="0" dirty="0" smtClean="0"/>
              <a:t>additional workload of scanning materials</a:t>
            </a:r>
          </a:p>
          <a:p>
            <a:pPr marL="628650" lvl="1" indent="-171450">
              <a:buFont typeface="Courier New" panose="02070309020205020404" pitchFamily="49" charset="0"/>
              <a:buChar char="o"/>
            </a:pPr>
            <a:r>
              <a:rPr lang="en-AU" baseline="0" dirty="0" smtClean="0"/>
              <a:t>receiving the overall mark from the Authority reviewer but not seeing the breakdown of marks.</a:t>
            </a:r>
          </a:p>
          <a:p>
            <a:endParaRPr lang="en-AU" baseline="0" dirty="0" smtClean="0"/>
          </a:p>
          <a:p>
            <a:pPr marL="171450" indent="-171450">
              <a:buFont typeface="Arial" panose="020B0604020202020204" pitchFamily="34" charset="0"/>
              <a:buChar char="•"/>
            </a:pPr>
            <a:r>
              <a:rPr lang="en-AU" baseline="0" dirty="0" smtClean="0"/>
              <a:t>The above concerns have been addressed by:</a:t>
            </a:r>
          </a:p>
          <a:p>
            <a:pPr marL="628650" lvl="1" indent="-171450">
              <a:buFont typeface="Courier New" panose="02070309020205020404" pitchFamily="49" charset="0"/>
              <a:buChar char="o"/>
            </a:pPr>
            <a:r>
              <a:rPr lang="en-AU" baseline="0" dirty="0" smtClean="0"/>
              <a:t>the Authority will scan all scripts for all schools unless they notify us differently</a:t>
            </a:r>
          </a:p>
          <a:p>
            <a:pPr marL="628650" lvl="1" indent="-171450">
              <a:buFont typeface="Courier New" panose="02070309020205020404" pitchFamily="49" charset="0"/>
              <a:buChar char="o"/>
            </a:pPr>
            <a:r>
              <a:rPr lang="en-AU" baseline="0" dirty="0" smtClean="0"/>
              <a:t>The Authority has introduced an external checker into the EST development process who works the task and applies the marking key</a:t>
            </a:r>
          </a:p>
          <a:p>
            <a:pPr marL="628650" lvl="1" indent="-171450">
              <a:buFont typeface="Courier New" panose="02070309020205020404" pitchFamily="49" charset="0"/>
              <a:buChar char="o"/>
            </a:pPr>
            <a:r>
              <a:rPr lang="en-AU" baseline="0" dirty="0" smtClean="0"/>
              <a:t>double-checking by classroom teachers of courses that generated concerns</a:t>
            </a:r>
          </a:p>
          <a:p>
            <a:pPr marL="628650" lvl="1" indent="-171450">
              <a:buFont typeface="Courier New" panose="02070309020205020404" pitchFamily="49" charset="0"/>
              <a:buChar char="o"/>
            </a:pPr>
            <a:r>
              <a:rPr lang="en-AU" baseline="0" dirty="0" smtClean="0"/>
              <a:t>our intent to provide the breakdown of the reviewers mark this year</a:t>
            </a:r>
          </a:p>
          <a:p>
            <a:pPr marL="628650" lvl="1" indent="-171450">
              <a:buFont typeface="Courier New" panose="02070309020205020404" pitchFamily="49" charset="0"/>
              <a:buChar char="o"/>
            </a:pPr>
            <a:r>
              <a:rPr lang="en-AU" baseline="0" dirty="0" smtClean="0"/>
              <a:t>providing a criterion-based marking key for English.</a:t>
            </a:r>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r>
              <a:rPr lang="en-AU" baseline="0" dirty="0" smtClean="0"/>
              <a:t>Key Dates</a:t>
            </a:r>
          </a:p>
          <a:p>
            <a:r>
              <a:rPr lang="en-AU" sz="1200" dirty="0" smtClean="0"/>
              <a:t>10 February 2017</a:t>
            </a:r>
            <a:r>
              <a:rPr lang="en-AU" sz="1200" baseline="0" dirty="0" smtClean="0"/>
              <a:t> - </a:t>
            </a:r>
            <a:r>
              <a:rPr lang="en-AU" sz="1200" dirty="0" smtClean="0"/>
              <a:t>School requests for EST in Braille</a:t>
            </a:r>
          </a:p>
          <a:p>
            <a:r>
              <a:rPr lang="en-AU" sz="1200" dirty="0" smtClean="0"/>
              <a:t>5 May 2017</a:t>
            </a:r>
            <a:r>
              <a:rPr lang="en-AU" sz="1200" baseline="0" dirty="0" smtClean="0"/>
              <a:t> - </a:t>
            </a:r>
            <a:r>
              <a:rPr lang="en-AU" sz="1200" dirty="0" smtClean="0"/>
              <a:t>Schools received printed copies of EST | School nominate to scan or mail in completed ESTs</a:t>
            </a:r>
          </a:p>
          <a:p>
            <a:r>
              <a:rPr lang="en-AU" sz="1200" dirty="0" smtClean="0"/>
              <a:t>8 May 2017</a:t>
            </a:r>
            <a:r>
              <a:rPr lang="en-AU" sz="1200" baseline="0" dirty="0" smtClean="0"/>
              <a:t> - </a:t>
            </a:r>
            <a:r>
              <a:rPr lang="en-AU" sz="1200" dirty="0" smtClean="0"/>
              <a:t>EST contact to download marking key and collection form</a:t>
            </a:r>
          </a:p>
          <a:p>
            <a:r>
              <a:rPr lang="en-AU" sz="1200" dirty="0" smtClean="0"/>
              <a:t>8 May – 26 May</a:t>
            </a:r>
            <a:r>
              <a:rPr lang="en-AU" sz="1200" baseline="0" dirty="0" smtClean="0"/>
              <a:t> - </a:t>
            </a:r>
            <a:r>
              <a:rPr lang="en-AU" sz="1200" dirty="0" smtClean="0"/>
              <a:t>Administration of EST</a:t>
            </a:r>
          </a:p>
          <a:p>
            <a:r>
              <a:rPr lang="en-AU" sz="1200" dirty="0" smtClean="0"/>
              <a:t>26 May</a:t>
            </a:r>
            <a:r>
              <a:rPr lang="en-AU" sz="1200" baseline="0" dirty="0" smtClean="0"/>
              <a:t> - </a:t>
            </a:r>
            <a:r>
              <a:rPr lang="en-AU" sz="1200" dirty="0" smtClean="0"/>
              <a:t>Schools download from SIRS which scripts to be externally reviewed</a:t>
            </a:r>
          </a:p>
          <a:p>
            <a:r>
              <a:rPr lang="en-AU" sz="1200" dirty="0" smtClean="0"/>
              <a:t>Schools upload raw marks to SIRS</a:t>
            </a:r>
          </a:p>
          <a:p>
            <a:r>
              <a:rPr lang="en-AU" sz="1200" dirty="0" smtClean="0"/>
              <a:t>9 June</a:t>
            </a:r>
            <a:r>
              <a:rPr lang="en-AU" sz="1200" baseline="0" dirty="0" smtClean="0"/>
              <a:t> - </a:t>
            </a:r>
            <a:r>
              <a:rPr lang="en-AU" sz="1200" dirty="0" smtClean="0"/>
              <a:t>Schools send to the Authority the Authority-selected scripts</a:t>
            </a:r>
          </a:p>
          <a:p>
            <a:r>
              <a:rPr lang="en-AU" sz="1200" dirty="0" smtClean="0"/>
              <a:t>16 June</a:t>
            </a:r>
            <a:r>
              <a:rPr lang="en-AU" sz="1200" baseline="0" dirty="0" smtClean="0"/>
              <a:t> - </a:t>
            </a:r>
            <a:r>
              <a:rPr lang="en-AU" sz="1200" dirty="0" smtClean="0"/>
              <a:t>Schools nominating to scan the scripts will upload files to SIRS</a:t>
            </a:r>
          </a:p>
          <a:p>
            <a:r>
              <a:rPr lang="en-AU" sz="1200" dirty="0" smtClean="0"/>
              <a:t>School holidays</a:t>
            </a:r>
            <a:r>
              <a:rPr lang="en-AU" sz="1200" baseline="0" dirty="0" smtClean="0"/>
              <a:t> - </a:t>
            </a:r>
            <a:r>
              <a:rPr lang="en-AU" sz="1200" dirty="0" smtClean="0"/>
              <a:t>Scripts marked by independent reviewers at the Authority</a:t>
            </a:r>
          </a:p>
          <a:p>
            <a:r>
              <a:rPr lang="en-AU" sz="1200" dirty="0" smtClean="0"/>
              <a:t>11 August</a:t>
            </a:r>
            <a:r>
              <a:rPr lang="en-AU" sz="1200" baseline="0" dirty="0" smtClean="0"/>
              <a:t> - </a:t>
            </a:r>
            <a:r>
              <a:rPr lang="en-AU" sz="1200" dirty="0" smtClean="0"/>
              <a:t>EST feedback available to schools via SIRS</a:t>
            </a:r>
          </a:p>
          <a:p>
            <a:r>
              <a:rPr lang="en-AU" sz="1200" dirty="0" smtClean="0"/>
              <a:t>15 September</a:t>
            </a:r>
            <a:r>
              <a:rPr lang="en-AU" sz="1200" baseline="0" dirty="0" smtClean="0"/>
              <a:t> - </a:t>
            </a:r>
            <a:r>
              <a:rPr lang="en-AU" sz="1200" dirty="0" smtClean="0"/>
              <a:t>Schools informed via Authority website of EST content for 2018</a:t>
            </a:r>
          </a:p>
          <a:p>
            <a:endParaRPr lang="en-AU" sz="1200" dirty="0" smtClean="0"/>
          </a:p>
          <a:p>
            <a:pPr marL="0" indent="0">
              <a:buFont typeface="Arial" panose="020B0604020202020204" pitchFamily="34" charset="0"/>
              <a:buNone/>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E09A375-7F56-4726-89F7-33E01E4A9A01}" type="slidenum">
              <a:rPr lang="en-AU" smtClean="0"/>
              <a:t>23</a:t>
            </a:fld>
            <a:endParaRPr lang="en-AU"/>
          </a:p>
        </p:txBody>
      </p:sp>
    </p:spTree>
    <p:extLst>
      <p:ext uri="{BB962C8B-B14F-4D97-AF65-F5344CB8AC3E}">
        <p14:creationId xmlns:p14="http://schemas.microsoft.com/office/powerpoint/2010/main" val="3224300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smtClean="0"/>
              <a:t>Syllabus delivery audit</a:t>
            </a:r>
          </a:p>
          <a:p>
            <a:pPr marL="171450" indent="-171450">
              <a:buFont typeface="Arial" panose="020B0604020202020204" pitchFamily="34" charset="0"/>
              <a:buChar char="•"/>
            </a:pPr>
            <a:r>
              <a:rPr lang="en-AU" dirty="0" smtClean="0"/>
              <a:t>Third</a:t>
            </a:r>
            <a:r>
              <a:rPr lang="en-AU" baseline="0" dirty="0" smtClean="0"/>
              <a:t> year </a:t>
            </a:r>
            <a:r>
              <a:rPr lang="en-AU" dirty="0" smtClean="0"/>
              <a:t>of a 4 year cycle, Year 11 ATAR reviewers are looking for clear delivery of courses with demonstration that the assessment and course outlines reflect a genuine engagement with the context of the school. Our</a:t>
            </a:r>
            <a:r>
              <a:rPr lang="en-AU" baseline="0" dirty="0" smtClean="0"/>
              <a:t> samples can be adapted if appropriate but must show recognition of school engagement e.g. removal of our footers, refinement of weekly schedule to reflect the 2017 school calendar.</a:t>
            </a:r>
          </a:p>
          <a:p>
            <a:pPr marL="0" indent="0">
              <a:buFont typeface="Arial" panose="020B0604020202020204" pitchFamily="34" charset="0"/>
              <a:buNone/>
            </a:pPr>
            <a:endParaRPr lang="en-AU" b="1" baseline="0" dirty="0" smtClean="0"/>
          </a:p>
          <a:p>
            <a:pPr marL="0" indent="0">
              <a:buFont typeface="Arial" panose="020B0604020202020204" pitchFamily="34" charset="0"/>
              <a:buNone/>
            </a:pPr>
            <a:r>
              <a:rPr lang="en-AU" b="1" baseline="0" dirty="0" smtClean="0"/>
              <a:t>New school documentation reviews</a:t>
            </a:r>
          </a:p>
          <a:p>
            <a:pPr marL="171450" indent="-171450">
              <a:buFont typeface="Arial" panose="020B0604020202020204" pitchFamily="34" charset="0"/>
              <a:buChar char="•"/>
            </a:pPr>
            <a:r>
              <a:rPr lang="en-AU" baseline="0" dirty="0" smtClean="0"/>
              <a:t>Schools in their first year of Year 11 or year 12 delivery have their documentation reviewed for each course. This is broader than the s</a:t>
            </a:r>
            <a:r>
              <a:rPr lang="en-AU" sz="1200" dirty="0" smtClean="0"/>
              <a:t>yllabus delivery audit </a:t>
            </a:r>
            <a:r>
              <a:rPr lang="en-AU" baseline="0" dirty="0" smtClean="0"/>
              <a:t>and includes early tasks and marking keys. The Authority’s Curriculum, Assessment and Moderation consultants and manager also visit these schools and engage with admin and staff to support all aspects of compliance and strategies to ensure grades comparability.</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1" baseline="0" dirty="0" smtClean="0"/>
              <a:t>Externally set task </a:t>
            </a:r>
            <a:r>
              <a:rPr lang="en-AU" b="0" baseline="0" dirty="0" smtClean="0"/>
              <a:t>– second year for all Year 12 General and Foundation courses</a:t>
            </a:r>
          </a:p>
          <a:p>
            <a:pPr marL="171450" lvl="0" indent="-171450">
              <a:buFont typeface="Arial" panose="020B0604020202020204" pitchFamily="34" charset="0"/>
              <a:buChar char="•"/>
            </a:pPr>
            <a:r>
              <a:rPr lang="en-AU" dirty="0" smtClean="0"/>
              <a:t>Assists to ensure the fair assessment of student achievement in Year 12 General and Foundation courses. </a:t>
            </a:r>
          </a:p>
          <a:p>
            <a:pPr marL="171450" lvl="0" indent="-171450">
              <a:buFont typeface="Arial" panose="020B0604020202020204" pitchFamily="34" charset="0"/>
              <a:buChar char="•"/>
            </a:pPr>
            <a:r>
              <a:rPr lang="en-AU" dirty="0" smtClean="0"/>
              <a:t>Has an educative role in establishing common understandings among teachers of the course standards and related content. </a:t>
            </a:r>
          </a:p>
          <a:p>
            <a:pPr marL="171450" lvl="0" indent="-171450">
              <a:buFont typeface="Arial" panose="020B0604020202020204" pitchFamily="34" charset="0"/>
              <a:buChar char="•"/>
            </a:pPr>
            <a:r>
              <a:rPr lang="en-AU" dirty="0" smtClean="0"/>
              <a:t>Provides access to feedback which will encourage teachers to review and, where appropriate, adjust their marking. </a:t>
            </a:r>
          </a:p>
          <a:p>
            <a:pPr marL="171450" lvl="0" indent="-171450">
              <a:buFont typeface="Arial" panose="020B0604020202020204" pitchFamily="34" charset="0"/>
              <a:buChar char="•"/>
            </a:pPr>
            <a:r>
              <a:rPr lang="en-AU" dirty="0" smtClean="0"/>
              <a:t>Models best assessment practice which teachers can apply to other school-based assessment tasks.  </a:t>
            </a:r>
          </a:p>
          <a:p>
            <a:pPr marL="171450" lvl="0" indent="-171450">
              <a:buFont typeface="Arial" panose="020B0604020202020204" pitchFamily="34" charset="0"/>
              <a:buChar char="•"/>
            </a:pPr>
            <a:r>
              <a:rPr lang="en-AU" dirty="0" smtClean="0"/>
              <a:t>Assists to inform the Authority’s other moderation activities.</a:t>
            </a:r>
          </a:p>
          <a:p>
            <a:pPr marL="0" lvl="0" indent="0">
              <a:buFont typeface="Arial" panose="020B0604020202020204" pitchFamily="34" charset="0"/>
              <a:buNone/>
            </a:pPr>
            <a:endParaRPr lang="en-AU" dirty="0" smtClean="0"/>
          </a:p>
          <a:p>
            <a:pPr marL="0" indent="0">
              <a:buFont typeface="Arial" panose="020B0604020202020204" pitchFamily="34" charset="0"/>
              <a:buNone/>
            </a:pPr>
            <a:r>
              <a:rPr lang="en-AU" b="1" baseline="0" dirty="0" smtClean="0"/>
              <a:t>Grading Reviews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Decisions to follow up with school grading review visits are based are based on data from 2016 including syllabus delivery audit, externally set task and our data analysis reports mainly STS36 which shows degree of statistical moderation and the correlation value for each </a:t>
            </a:r>
            <a:r>
              <a:rPr lang="en-AU" baseline="0" dirty="0" err="1" smtClean="0"/>
              <a:t>Yearr</a:t>
            </a:r>
            <a:r>
              <a:rPr lang="en-AU" baseline="0" dirty="0" smtClean="0"/>
              <a:t> 12 ATAR course for each school.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indent="0">
              <a:buFont typeface="Arial" panose="020B0604020202020204" pitchFamily="34" charset="0"/>
              <a:buNone/>
            </a:pPr>
            <a:r>
              <a:rPr lang="en-AU" b="1" baseline="0" dirty="0" smtClean="0"/>
              <a:t>Consensus moderation</a:t>
            </a:r>
          </a:p>
          <a:p>
            <a:pPr marL="171450" indent="-171450">
              <a:buFont typeface="Arial" panose="020B0604020202020204" pitchFamily="34" charset="0"/>
              <a:buChar char="•"/>
            </a:pPr>
            <a:r>
              <a:rPr lang="en-AU" baseline="0" dirty="0" smtClean="0"/>
              <a:t>Two phases  - one </a:t>
            </a:r>
            <a:r>
              <a:rPr lang="en-AU" sz="1200" b="0" i="0" kern="1200" dirty="0" smtClean="0">
                <a:solidFill>
                  <a:schemeClr val="tx1"/>
                </a:solidFill>
                <a:effectLst/>
                <a:latin typeface="+mn-lt"/>
                <a:ea typeface="+mn-ea"/>
                <a:cs typeface="+mn-cs"/>
              </a:rPr>
              <a:t>for Year 12 courses from 6 June 2017 – 23 June 2017 (Weeks 7 to 9 Term 2) and one for Year 11 courses from 24 July 2017 – 11 August 2017 (Weeks 2 to 4 Term 3): </a:t>
            </a:r>
          </a:p>
          <a:p>
            <a:pPr marL="628650" lvl="1" indent="-171450">
              <a:buFont typeface="Courier New" panose="02070309020205020404" pitchFamily="49" charset="0"/>
              <a:buChar char="o"/>
            </a:pPr>
            <a:r>
              <a:rPr lang="en-AU" sz="1200" b="0" i="0" kern="1200" dirty="0" smtClean="0">
                <a:solidFill>
                  <a:schemeClr val="tx1"/>
                </a:solidFill>
                <a:effectLst/>
                <a:latin typeface="+mn-lt"/>
                <a:ea typeface="+mn-ea"/>
                <a:cs typeface="+mn-cs"/>
              </a:rPr>
              <a:t>participation in this moderation process is compulsory for all schools delivering a course involved in the particular year. </a:t>
            </a:r>
          </a:p>
          <a:p>
            <a:pPr marL="628650" lvl="1" indent="-171450">
              <a:buFont typeface="Courier New" panose="02070309020205020404" pitchFamily="49" charset="0"/>
              <a:buChar char="o"/>
            </a:pPr>
            <a:r>
              <a:rPr lang="en-AU" sz="1200" b="0" i="0" kern="1200" dirty="0" smtClean="0">
                <a:solidFill>
                  <a:schemeClr val="tx1"/>
                </a:solidFill>
                <a:effectLst/>
                <a:latin typeface="+mn-lt"/>
                <a:ea typeface="+mn-ea"/>
                <a:cs typeface="+mn-cs"/>
              </a:rPr>
              <a:t>the teachers reflect on the feedback received from their colleagues to help determine any adjustments that may be required so that the school’s marking and grading is comparable with the standard of their colleagues in the group.</a:t>
            </a:r>
          </a:p>
          <a:p>
            <a:pPr marL="171450" lvl="0" indent="-171450">
              <a:buFont typeface="Arial" panose="020B0604020202020204" pitchFamily="34" charset="0"/>
              <a:buChar char="•"/>
            </a:pPr>
            <a:r>
              <a:rPr lang="en-AU" b="0" i="0" kern="1200" dirty="0" smtClean="0">
                <a:solidFill>
                  <a:schemeClr val="tx1"/>
                </a:solidFill>
                <a:effectLst/>
                <a:latin typeface="+mn-lt"/>
                <a:ea typeface="+mn-ea"/>
                <a:cs typeface="+mn-cs"/>
              </a:rPr>
              <a:t>See next slide for details of courses involved.</a:t>
            </a:r>
            <a:endParaRPr lang="en-AU" dirty="0" smtClean="0"/>
          </a:p>
          <a:p>
            <a:endParaRPr lang="en-AU" dirty="0"/>
          </a:p>
        </p:txBody>
      </p:sp>
      <p:sp>
        <p:nvSpPr>
          <p:cNvPr id="4" name="Slide Number Placeholder 3"/>
          <p:cNvSpPr>
            <a:spLocks noGrp="1"/>
          </p:cNvSpPr>
          <p:nvPr>
            <p:ph type="sldNum" sz="quarter" idx="10"/>
          </p:nvPr>
        </p:nvSpPr>
        <p:spPr/>
        <p:txBody>
          <a:bodyPr/>
          <a:lstStyle/>
          <a:p>
            <a:fld id="{C7DD7DEF-E802-4C77-B629-EC09522F05C9}" type="slidenum">
              <a:rPr lang="en-AU" smtClean="0"/>
              <a:t>24</a:t>
            </a:fld>
            <a:endParaRPr lang="en-AU"/>
          </a:p>
        </p:txBody>
      </p:sp>
    </p:spTree>
    <p:extLst>
      <p:ext uri="{BB962C8B-B14F-4D97-AF65-F5344CB8AC3E}">
        <p14:creationId xmlns:p14="http://schemas.microsoft.com/office/powerpoint/2010/main" val="55100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These courses were selected based</a:t>
            </a:r>
            <a:r>
              <a:rPr lang="en-AU" baseline="0" dirty="0" smtClean="0"/>
              <a:t> on an</a:t>
            </a:r>
            <a:r>
              <a:rPr lang="en-AU" dirty="0" smtClean="0"/>
              <a:t> analysis of the 2016 data from the syllabus delivery audit, externally</a:t>
            </a:r>
            <a:r>
              <a:rPr lang="en-AU" baseline="0" dirty="0" smtClean="0"/>
              <a:t> set task and school visits indicating that teachers of these courses needed support in clarifying standards, content pitch and developing and applying appropriate assessment tasks.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In some of these courses the Authority will be offering as a prequel to the consensus meetings </a:t>
            </a:r>
            <a:r>
              <a:rPr lang="en-AU" b="1" i="1" baseline="0" dirty="0" smtClean="0"/>
              <a:t>Improving Student Performance Workshops </a:t>
            </a:r>
            <a:r>
              <a:rPr lang="en-AU" baseline="0" dirty="0" smtClean="0"/>
              <a:t>that will target aspects of course delivery and assessment that are considered as ‘hotspots’ for support. E.g. in General Music it will be a seminar that targets content delivery according to the contextual needs of the students, in General Design it will be exemplification of the course delivery in the technical graphics defined context.</a:t>
            </a:r>
            <a:endParaRPr lang="en-AU" dirty="0"/>
          </a:p>
        </p:txBody>
      </p:sp>
      <p:sp>
        <p:nvSpPr>
          <p:cNvPr id="4" name="Slide Number Placeholder 3"/>
          <p:cNvSpPr>
            <a:spLocks noGrp="1"/>
          </p:cNvSpPr>
          <p:nvPr>
            <p:ph type="sldNum" sz="quarter" idx="10"/>
          </p:nvPr>
        </p:nvSpPr>
        <p:spPr/>
        <p:txBody>
          <a:bodyPr/>
          <a:lstStyle/>
          <a:p>
            <a:fld id="{C7DD7DEF-E802-4C77-B629-EC09522F05C9}" type="slidenum">
              <a:rPr lang="en-AU" smtClean="0"/>
              <a:t>25</a:t>
            </a:fld>
            <a:endParaRPr lang="en-AU"/>
          </a:p>
        </p:txBody>
      </p:sp>
    </p:spTree>
    <p:extLst>
      <p:ext uri="{BB962C8B-B14F-4D97-AF65-F5344CB8AC3E}">
        <p14:creationId xmlns:p14="http://schemas.microsoft.com/office/powerpoint/2010/main" val="78868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solidFill>
                  <a:schemeClr val="tx1"/>
                </a:solidFill>
              </a:rPr>
              <a:t>Following school visits, t</a:t>
            </a:r>
            <a:r>
              <a:rPr lang="en-AU" dirty="0" smtClean="0">
                <a:solidFill>
                  <a:schemeClr val="tx1"/>
                </a:solidFill>
              </a:rPr>
              <a:t>he Authority expects</a:t>
            </a:r>
            <a:r>
              <a:rPr lang="en-AU" baseline="0" dirty="0" smtClean="0">
                <a:solidFill>
                  <a:schemeClr val="tx1"/>
                </a:solidFill>
              </a:rPr>
              <a:t> </a:t>
            </a:r>
            <a:r>
              <a:rPr lang="en-AU" dirty="0" smtClean="0">
                <a:solidFill>
                  <a:schemeClr val="tx1"/>
                </a:solidFill>
              </a:rPr>
              <a:t>schools to align assessments and grading with</a:t>
            </a:r>
            <a:r>
              <a:rPr lang="en-AU" baseline="0" dirty="0" smtClean="0">
                <a:solidFill>
                  <a:schemeClr val="tx1"/>
                </a:solidFill>
              </a:rPr>
              <a:t> advice provided to schools on suggested cut-points for grades.</a:t>
            </a:r>
          </a:p>
          <a:p>
            <a:pPr marL="0" indent="0">
              <a:buFont typeface="Arial" panose="020B0604020202020204" pitchFamily="34" charset="0"/>
              <a:buNone/>
            </a:pPr>
            <a:endParaRPr lang="en-AU" baseline="0" dirty="0" smtClean="0">
              <a:solidFill>
                <a:schemeClr val="tx1"/>
              </a:solidFill>
            </a:endParaRPr>
          </a:p>
          <a:p>
            <a:pPr marL="171450" indent="-171450">
              <a:buFont typeface="Arial" panose="020B0604020202020204" pitchFamily="34" charset="0"/>
              <a:buChar char="•"/>
            </a:pPr>
            <a:r>
              <a:rPr lang="en-AU" baseline="0" dirty="0" smtClean="0">
                <a:solidFill>
                  <a:schemeClr val="tx1"/>
                </a:solidFill>
              </a:rPr>
              <a:t>When schools submit their proposed grades if they do not follow advice provided at the visit then schools will need to provide a detailed explanation with justification why the advice has not been followed.</a:t>
            </a:r>
          </a:p>
          <a:p>
            <a:pPr marL="0" indent="0">
              <a:buFont typeface="Arial" panose="020B0604020202020204" pitchFamily="34" charset="0"/>
              <a:buNone/>
            </a:pPr>
            <a:endParaRPr lang="en-AU"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chemeClr val="tx1"/>
                </a:solidFill>
              </a:rPr>
              <a:t>Schools will need to retain their records and have access to student work at short notice if the Authority chooses to revisit the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solidFill>
                  <a:schemeClr val="tx1"/>
                </a:solidFill>
              </a:rPr>
              <a:t>Follow-up visits to the school will involve the Authority’s course principal consultant and an </a:t>
            </a:r>
            <a:r>
              <a:rPr lang="en-AU" b="1" baseline="0" dirty="0" smtClean="0">
                <a:solidFill>
                  <a:schemeClr val="tx1"/>
                </a:solidFill>
              </a:rPr>
              <a:t>independent moderator such as the Chair of the Course Advisory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solidFill>
                <a:schemeClr val="tx1"/>
              </a:solidFill>
            </a:endParaRPr>
          </a:p>
          <a:p>
            <a:pPr marL="171450" indent="-171450">
              <a:buFont typeface="Arial" panose="020B0604020202020204" pitchFamily="34" charset="0"/>
              <a:buChar char="•"/>
            </a:pPr>
            <a:r>
              <a:rPr lang="en-AU" b="1" baseline="0" dirty="0" smtClean="0">
                <a:solidFill>
                  <a:schemeClr val="tx1"/>
                </a:solidFill>
              </a:rPr>
              <a:t>The implications of this could include that the Authority will not accept the school grades for that course</a:t>
            </a:r>
            <a:r>
              <a:rPr lang="en-AU" b="0" baseline="0" dirty="0" smtClean="0">
                <a:solidFill>
                  <a:schemeClr val="tx1"/>
                </a:solidFill>
              </a:rPr>
              <a:t> in 2018. Principals will be advised in 2017 if grades would not have been accepted. </a:t>
            </a:r>
          </a:p>
          <a:p>
            <a:pPr marL="0" indent="0">
              <a:buFont typeface="Arial" panose="020B0604020202020204" pitchFamily="34" charset="0"/>
              <a:buNone/>
            </a:pPr>
            <a:endParaRPr lang="en-AU" baseline="0" dirty="0" smtClean="0">
              <a:solidFill>
                <a:schemeClr val="tx1"/>
              </a:solidFill>
            </a:endParaRPr>
          </a:p>
          <a:p>
            <a:pPr marL="171450" indent="-171450">
              <a:buFont typeface="Arial" panose="020B0604020202020204" pitchFamily="34" charset="0"/>
              <a:buChar char="•"/>
            </a:pPr>
            <a:r>
              <a:rPr lang="en-AU" b="0" baseline="0" dirty="0" smtClean="0">
                <a:solidFill>
                  <a:schemeClr val="tx1"/>
                </a:solidFill>
              </a:rPr>
              <a:t>Non-approval of school results will impact both the WASSA and the achievement of the WACE for students.</a:t>
            </a:r>
            <a:endParaRPr lang="en-AU" b="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4BA2DC0-C729-634A-9227-21F006B2E793}" type="slidenum">
              <a:rPr lang="en-US" smtClean="0"/>
              <a:t>26</a:t>
            </a:fld>
            <a:endParaRPr lang="en-US"/>
          </a:p>
        </p:txBody>
      </p:sp>
    </p:spTree>
    <p:extLst>
      <p:ext uri="{BB962C8B-B14F-4D97-AF65-F5344CB8AC3E}">
        <p14:creationId xmlns:p14="http://schemas.microsoft.com/office/powerpoint/2010/main" val="3236244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March:</a:t>
            </a:r>
          </a:p>
          <a:p>
            <a:pPr marL="171450" indent="-171450">
              <a:buFont typeface="Arial" panose="020B0604020202020204" pitchFamily="34" charset="0"/>
              <a:buChar char="•"/>
            </a:pPr>
            <a:r>
              <a:rPr lang="en-AU" dirty="0" smtClean="0"/>
              <a:t>Longer by</a:t>
            </a:r>
            <a:r>
              <a:rPr lang="en-AU" baseline="0" dirty="0" smtClean="0"/>
              <a:t> one week that 2016.</a:t>
            </a:r>
          </a:p>
          <a:p>
            <a:pPr marL="171450" indent="-171450">
              <a:buFont typeface="Arial" panose="020B0604020202020204" pitchFamily="34" charset="0"/>
              <a:buChar char="•"/>
            </a:pPr>
            <a:r>
              <a:rPr lang="en-AU" baseline="0" dirty="0" smtClean="0"/>
              <a:t>Can’t start earlier because of census date for having students in SIRS.</a:t>
            </a:r>
            <a:endParaRPr lang="en-AU" dirty="0" smtClean="0"/>
          </a:p>
          <a:p>
            <a:endParaRPr lang="en-AU" dirty="0" smtClean="0"/>
          </a:p>
          <a:p>
            <a:r>
              <a:rPr lang="en-AU" dirty="0" smtClean="0"/>
              <a:t>September:</a:t>
            </a:r>
          </a:p>
          <a:p>
            <a:pPr marL="171450" indent="-171450">
              <a:buFont typeface="Arial" panose="020B0604020202020204" pitchFamily="34" charset="0"/>
              <a:buChar char="•"/>
            </a:pPr>
            <a:r>
              <a:rPr lang="en-AU" dirty="0" smtClean="0"/>
              <a:t>Longer by two weeks</a:t>
            </a:r>
            <a:r>
              <a:rPr lang="en-AU" baseline="0" dirty="0" smtClean="0"/>
              <a:t> than 2016.</a:t>
            </a:r>
          </a:p>
          <a:p>
            <a:pPr marL="171450" indent="-171450">
              <a:buFont typeface="Arial" panose="020B0604020202020204" pitchFamily="34" charset="0"/>
              <a:buChar char="•"/>
            </a:pPr>
            <a:r>
              <a:rPr lang="en-AU" dirty="0" smtClean="0"/>
              <a:t>Last 4 weeks of term, starts one week before the 2016-advertised</a:t>
            </a:r>
            <a:r>
              <a:rPr lang="en-AU" baseline="0" dirty="0" smtClean="0"/>
              <a:t> dates and finished one week later (which is the end of term).</a:t>
            </a:r>
          </a:p>
          <a:p>
            <a:pPr marL="171450" indent="-171450">
              <a:buFont typeface="Arial" panose="020B0604020202020204" pitchFamily="34" charset="0"/>
              <a:buChar char="•"/>
            </a:pPr>
            <a:r>
              <a:rPr lang="en-AU" baseline="0" dirty="0" smtClean="0"/>
              <a:t>Writing starts in second week to keep the dates that were advertised in 2016.</a:t>
            </a:r>
            <a:endParaRPr lang="en-AU" dirty="0"/>
          </a:p>
        </p:txBody>
      </p:sp>
      <p:sp>
        <p:nvSpPr>
          <p:cNvPr id="4" name="Slide Number Placeholder 3"/>
          <p:cNvSpPr>
            <a:spLocks noGrp="1"/>
          </p:cNvSpPr>
          <p:nvPr>
            <p:ph type="sldNum" sz="quarter" idx="10"/>
          </p:nvPr>
        </p:nvSpPr>
        <p:spPr/>
        <p:txBody>
          <a:bodyPr/>
          <a:lstStyle/>
          <a:p>
            <a:fld id="{EB1373EC-27FF-4889-B2A1-D09C2C851543}" type="slidenum">
              <a:rPr lang="en-AU" smtClean="0"/>
              <a:t>27</a:t>
            </a:fld>
            <a:endParaRPr lang="en-AU"/>
          </a:p>
        </p:txBody>
      </p:sp>
    </p:spTree>
    <p:extLst>
      <p:ext uri="{BB962C8B-B14F-4D97-AF65-F5344CB8AC3E}">
        <p14:creationId xmlns:p14="http://schemas.microsoft.com/office/powerpoint/2010/main" val="19326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Syllabus review is in phases and cyclical.</a:t>
            </a:r>
          </a:p>
          <a:p>
            <a:pPr marL="0" indent="0">
              <a:buFont typeface="Arial" panose="020B0604020202020204" pitchFamily="34" charset="0"/>
              <a:buNone/>
            </a:pPr>
            <a:r>
              <a:rPr lang="en-AU" dirty="0" smtClean="0"/>
              <a:t> </a:t>
            </a:r>
          </a:p>
          <a:p>
            <a:pPr marL="171450" indent="-171450">
              <a:buFont typeface="Arial" panose="020B0604020202020204" pitchFamily="34" charset="0"/>
              <a:buChar char="•"/>
            </a:pPr>
            <a:r>
              <a:rPr lang="en-AU" dirty="0" smtClean="0"/>
              <a:t>Any review</a:t>
            </a:r>
            <a:r>
              <a:rPr lang="en-AU" baseline="0" dirty="0" smtClean="0"/>
              <a:t> process will have four stages:</a:t>
            </a:r>
          </a:p>
          <a:p>
            <a:pPr marL="628650" lvl="1" indent="-171450">
              <a:buFont typeface="Arial" panose="020B0604020202020204" pitchFamily="34" charset="0"/>
              <a:buChar char="•"/>
            </a:pPr>
            <a:r>
              <a:rPr lang="en-AU" baseline="0" dirty="0" smtClean="0"/>
              <a:t>an initial collection of advice from all stakeholders related to the nature and degree of change</a:t>
            </a:r>
          </a:p>
          <a:p>
            <a:pPr marL="628650" lvl="1" indent="-171450">
              <a:buFont typeface="Arial" panose="020B0604020202020204" pitchFamily="34" charset="0"/>
              <a:buChar char="•"/>
            </a:pPr>
            <a:r>
              <a:rPr lang="en-AU" baseline="0" dirty="0" smtClean="0"/>
              <a:t>an assessment of and follow up response by the Board to analysis of advice received</a:t>
            </a:r>
          </a:p>
          <a:p>
            <a:pPr marL="628650" lvl="1" indent="-171450">
              <a:buFont typeface="Arial" panose="020B0604020202020204" pitchFamily="34" charset="0"/>
              <a:buChar char="•"/>
            </a:pPr>
            <a:r>
              <a:rPr lang="en-AU" baseline="0" dirty="0" smtClean="0"/>
              <a:t>research and rewriting of course content if and where required</a:t>
            </a:r>
          </a:p>
          <a:p>
            <a:pPr marL="628650" lvl="1" indent="-171450">
              <a:buFont typeface="Arial" panose="020B0604020202020204" pitchFamily="34" charset="0"/>
              <a:buChar char="•"/>
            </a:pPr>
            <a:r>
              <a:rPr lang="en-AU" baseline="0" dirty="0" smtClean="0"/>
              <a:t>review of course support materials if and where required.</a:t>
            </a:r>
            <a:endParaRPr lang="en-US" dirty="0"/>
          </a:p>
        </p:txBody>
      </p:sp>
      <p:sp>
        <p:nvSpPr>
          <p:cNvPr id="4" name="Slide Number Placeholder 3"/>
          <p:cNvSpPr>
            <a:spLocks noGrp="1"/>
          </p:cNvSpPr>
          <p:nvPr>
            <p:ph type="sldNum" sz="quarter" idx="10"/>
          </p:nvPr>
        </p:nvSpPr>
        <p:spPr/>
        <p:txBody>
          <a:bodyPr/>
          <a:lstStyle/>
          <a:p>
            <a:fld id="{14BA2DC0-C729-634A-9227-21F006B2E793}" type="slidenum">
              <a:rPr lang="en-US" smtClean="0"/>
              <a:t>28</a:t>
            </a:fld>
            <a:endParaRPr lang="en-US"/>
          </a:p>
        </p:txBody>
      </p:sp>
    </p:spTree>
    <p:extLst>
      <p:ext uri="{BB962C8B-B14F-4D97-AF65-F5344CB8AC3E}">
        <p14:creationId xmlns:p14="http://schemas.microsoft.com/office/powerpoint/2010/main" val="2233250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t>
            </a:r>
            <a:r>
              <a:rPr lang="en-AU" sz="1200" b="0" i="1" u="none" strike="noStrike" kern="1200" baseline="0" dirty="0" smtClean="0">
                <a:solidFill>
                  <a:schemeClr val="tx1"/>
                </a:solidFill>
                <a:latin typeface="+mn-lt"/>
                <a:ea typeface="+mn-ea"/>
                <a:cs typeface="+mn-cs"/>
              </a:rPr>
              <a:t>WACE Manual 2017 (</a:t>
            </a:r>
            <a:r>
              <a:rPr lang="en-AU" sz="1200" b="0" i="0" u="sng" strike="noStrike" kern="1200" baseline="0" dirty="0" smtClean="0">
                <a:solidFill>
                  <a:schemeClr val="tx1"/>
                </a:solidFill>
                <a:latin typeface="+mn-lt"/>
                <a:ea typeface="+mn-ea"/>
                <a:cs typeface="+mn-cs"/>
              </a:rPr>
              <a:t>http://www.scsa.wa.edu.au/publications/wace-manual</a:t>
            </a:r>
            <a:r>
              <a:rPr lang="en-AU" sz="1200" b="0" i="1"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describes policies and procedures to be followed in relation to achieving the WACE in 2017. It is produced by the School Curriculum and Standards Authority to inform principals, other school administrators, teachers, students and parents of the requirements for the WACE.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Principals should ensure that school policy documents for students who are in Year 11 and Year 12 in 2017 are consistent with information in the WACE Manual.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Authority website and </a:t>
            </a:r>
            <a:r>
              <a:rPr lang="en-AU" sz="1200" b="0" i="1" u="none" strike="noStrike" kern="1200" baseline="0" dirty="0" smtClean="0">
                <a:solidFill>
                  <a:schemeClr val="tx1"/>
                </a:solidFill>
                <a:latin typeface="+mn-lt"/>
                <a:ea typeface="+mn-ea"/>
                <a:cs typeface="+mn-cs"/>
              </a:rPr>
              <a:t>11to12Circular</a:t>
            </a:r>
            <a:r>
              <a:rPr lang="en-AU" sz="1200" b="0" i="0" u="none" strike="noStrike" kern="1200" baseline="0" dirty="0" smtClean="0">
                <a:solidFill>
                  <a:schemeClr val="tx1"/>
                </a:solidFill>
                <a:latin typeface="+mn-lt"/>
                <a:ea typeface="+mn-ea"/>
                <a:cs typeface="+mn-cs"/>
              </a:rPr>
              <a:t>s should be checked regularly for updated information about the WACE. </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29</a:t>
            </a:fld>
            <a:endParaRPr lang="en-AU"/>
          </a:p>
        </p:txBody>
      </p:sp>
    </p:spTree>
    <p:extLst>
      <p:ext uri="{BB962C8B-B14F-4D97-AF65-F5344CB8AC3E}">
        <p14:creationId xmlns:p14="http://schemas.microsoft.com/office/powerpoint/2010/main" val="327304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a:t>
            </a:fld>
            <a:endParaRPr lang="en-AU"/>
          </a:p>
        </p:txBody>
      </p:sp>
    </p:spTree>
    <p:extLst>
      <p:ext uri="{BB962C8B-B14F-4D97-AF65-F5344CB8AC3E}">
        <p14:creationId xmlns:p14="http://schemas.microsoft.com/office/powerpoint/2010/main" val="2347935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30</a:t>
            </a:fld>
            <a:endParaRPr lang="en-AU"/>
          </a:p>
        </p:txBody>
      </p:sp>
    </p:spTree>
    <p:extLst>
      <p:ext uri="{BB962C8B-B14F-4D97-AF65-F5344CB8AC3E}">
        <p14:creationId xmlns:p14="http://schemas.microsoft.com/office/powerpoint/2010/main" val="3056986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a:t>
            </a:r>
            <a:r>
              <a:rPr lang="en-AU" i="1" dirty="0" smtClean="0"/>
              <a:t>Pre-primary to Year 10:</a:t>
            </a:r>
            <a:r>
              <a:rPr lang="en-AU" i="1" baseline="0" dirty="0" smtClean="0"/>
              <a:t> Teaching, Assessing and Reporting Policy </a:t>
            </a:r>
            <a:r>
              <a:rPr lang="en-AU" baseline="0" dirty="0" smtClean="0"/>
              <a:t>and the </a:t>
            </a:r>
            <a:r>
              <a:rPr lang="en-AU" i="1" baseline="0" dirty="0" smtClean="0"/>
              <a:t>Policy Standards for Pre-primary to Year 10: Teaching, Assessing and Reporting</a:t>
            </a:r>
            <a:r>
              <a:rPr lang="en-AU" baseline="0" dirty="0" smtClean="0"/>
              <a:t> are accessible in the Policy section of the </a:t>
            </a:r>
            <a:r>
              <a:rPr lang="en-AU" i="1" baseline="0" dirty="0" smtClean="0"/>
              <a:t>Western Australian Curriculum and Assessment Outline (</a:t>
            </a:r>
            <a:r>
              <a:rPr lang="en-AU" i="0" u="sng" baseline="0" dirty="0" smtClean="0"/>
              <a:t>http://k10outline.scsa.wa.edu.au/home/policy/teaching-assessing-and-reporting-policy</a:t>
            </a:r>
            <a:r>
              <a:rPr lang="en-AU" i="1" baseline="0" dirty="0" smtClean="0"/>
              <a:t>)</a:t>
            </a:r>
            <a:r>
              <a:rPr lang="en-AU" baseline="0" dirty="0" smtClean="0"/>
              <a:t>.</a:t>
            </a:r>
          </a:p>
          <a:p>
            <a:pPr marL="171450" indent="-171450">
              <a:buFont typeface="Arial" panose="020B0604020202020204" pitchFamily="34" charset="0"/>
              <a:buChar cha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a:t>
            </a:r>
            <a:r>
              <a:rPr lang="en-AU" i="1" dirty="0" smtClean="0"/>
              <a:t>Pre-primary to Year 10: Teaching, Assessing and Reporting Policy </a:t>
            </a:r>
            <a:r>
              <a:rPr lang="en-AU" dirty="0" smtClean="0"/>
              <a:t>sets out the minimum mandatory requirements for teaching the Western Australian Curriculum and for assessing and reporting student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The Policy Statement requires all schools to implement the </a:t>
            </a:r>
            <a:r>
              <a:rPr lang="en-AU" sz="1200" i="1" dirty="0" smtClean="0"/>
              <a:t>Western Australian Curriculum and Assessment Outline</a:t>
            </a:r>
            <a:r>
              <a:rPr lang="en-AU" sz="1200" dirty="0" smtClean="0"/>
              <a:t> (the </a:t>
            </a:r>
            <a:r>
              <a:rPr lang="en-AU" sz="1200" i="1" dirty="0" smtClean="0"/>
              <a:t>Outline</a:t>
            </a:r>
            <a:r>
              <a:rPr lang="en-AU" sz="1200" dirty="0" smtClean="0"/>
              <a:t>) at </a:t>
            </a:r>
            <a:r>
              <a:rPr lang="en-AU" sz="1200" u="sng" dirty="0" smtClean="0"/>
              <a:t>www.scsa.wa.edu.au</a:t>
            </a:r>
            <a:r>
              <a:rPr lang="en-AU" sz="1200" dirty="0" smtClean="0"/>
              <a:t> to meet the learning needs of all students.</a:t>
            </a:r>
          </a:p>
          <a:p>
            <a:pPr marL="0" indent="0">
              <a:buFont typeface="Arial" panose="020B0604020202020204" pitchFamily="34" charset="0"/>
              <a:buNone/>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School systems/sector</a:t>
            </a:r>
            <a:r>
              <a:rPr lang="en-AU" baseline="0" dirty="0" smtClean="0"/>
              <a:t> may prescribe further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71450" indent="-171450">
              <a:buFont typeface="Arial" panose="020B0604020202020204" pitchFamily="34" charset="0"/>
              <a:buChar char="•"/>
            </a:pPr>
            <a:r>
              <a:rPr lang="en-AU" baseline="0" dirty="0" smtClean="0"/>
              <a:t>A seven minute video, which provides an overview of the key messages requirements published in the Policy and Standards, is available in the Policy section of the </a:t>
            </a:r>
            <a:r>
              <a:rPr lang="en-AU" i="1" baseline="0" dirty="0" smtClean="0"/>
              <a:t>Western Australian Curriculum and Assessment Outline</a:t>
            </a:r>
            <a:r>
              <a:rPr lang="en-AU"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31</a:t>
            </a:fld>
            <a:endParaRPr lang="en-AU" dirty="0"/>
          </a:p>
        </p:txBody>
      </p:sp>
    </p:spTree>
    <p:extLst>
      <p:ext uri="{BB962C8B-B14F-4D97-AF65-F5344CB8AC3E}">
        <p14:creationId xmlns:p14="http://schemas.microsoft.com/office/powerpoint/2010/main" val="35796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450" y="4714875"/>
            <a:ext cx="5438775" cy="4668838"/>
          </a:xfrm>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smtClean="0"/>
              <a:t>Each of the eight Learning Areas have </a:t>
            </a:r>
            <a:r>
              <a:rPr lang="en-US" b="1" dirty="0" smtClean="0"/>
              <a:t>year-level </a:t>
            </a:r>
            <a:r>
              <a:rPr lang="en-US" dirty="0" smtClean="0"/>
              <a:t>syllabuses which contain</a:t>
            </a:r>
            <a:r>
              <a:rPr lang="en-US" baseline="0" dirty="0" smtClean="0"/>
              <a:t> the curriculum content that </a:t>
            </a:r>
            <a:r>
              <a:rPr lang="en-US" b="1" baseline="0" dirty="0" smtClean="0"/>
              <a:t>must </a:t>
            </a:r>
            <a:r>
              <a:rPr lang="en-US" baseline="0" dirty="0" smtClean="0"/>
              <a:t>be taught in </a:t>
            </a:r>
            <a:r>
              <a:rPr lang="en-US" b="1" baseline="0" dirty="0" smtClean="0"/>
              <a:t>each year</a:t>
            </a:r>
            <a:r>
              <a:rPr lang="en-US" baseline="0" dirty="0" smtClean="0"/>
              <a:t>. </a:t>
            </a:r>
            <a:br>
              <a:rPr lang="en-US" baseline="0" dirty="0" smtClean="0"/>
            </a:b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curriculum content is the Western Australian Curriculum which has been adopted and adapted from the Australian Curriculum.</a:t>
            </a:r>
            <a:br>
              <a:rPr lang="en-US" baseline="0" dirty="0" smtClean="0"/>
            </a:br>
            <a:endParaRPr lang="en-US" baseline="0" dirty="0" smtClean="0"/>
          </a:p>
          <a:p>
            <a:pPr marL="171450" indent="-171450" eaLnBrk="1" fontAlgn="auto" hangingPunct="1">
              <a:spcBef>
                <a:spcPts val="0"/>
              </a:spcBef>
              <a:spcAft>
                <a:spcPts val="0"/>
              </a:spcAft>
              <a:buFont typeface="Arial" panose="020B0604020202020204" pitchFamily="34" charset="0"/>
              <a:buChar char="•"/>
              <a:defRPr/>
            </a:pPr>
            <a:r>
              <a:rPr lang="en-US" baseline="0" dirty="0" smtClean="0"/>
              <a:t>Year-level Achievement Standards are identified in each syllabus. The Achievement Standard describes the expected level that the majority of students are achieving by the end of a given year of schooling. </a:t>
            </a:r>
            <a:r>
              <a:rPr lang="en-AU" dirty="0" smtClean="0"/>
              <a:t>Meeting the achievement standard at a satisfactory level is described by a C grade. </a:t>
            </a:r>
          </a:p>
          <a:p>
            <a:pPr marL="0" indent="0" eaLnBrk="1" fontAlgn="auto" hangingPunct="1">
              <a:spcBef>
                <a:spcPts val="0"/>
              </a:spcBef>
              <a:spcAft>
                <a:spcPts val="0"/>
              </a:spcAft>
              <a:buFont typeface="Arial" panose="020B0604020202020204" pitchFamily="34" charset="0"/>
              <a:buNone/>
              <a:defRPr/>
            </a:pPr>
            <a:endParaRPr lang="en-US" baseline="0" dirty="0" smtClean="0"/>
          </a:p>
          <a:p>
            <a:pPr marL="171450" indent="-171450" eaLnBrk="1" fontAlgn="auto" hangingPunct="1">
              <a:spcBef>
                <a:spcPts val="0"/>
              </a:spcBef>
              <a:spcAft>
                <a:spcPts val="0"/>
              </a:spcAft>
              <a:buFont typeface="Arial" panose="020B0604020202020204" pitchFamily="34" charset="0"/>
              <a:buChar char="•"/>
              <a:defRPr/>
            </a:pPr>
            <a:r>
              <a:rPr lang="en-US" baseline="0" dirty="0" smtClean="0"/>
              <a:t>New documentation from ACARA will not always support the mandated Western Australian Curriculum.</a:t>
            </a:r>
            <a:endParaRPr 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527E2CEE-BCA7-4F3E-955E-7717926E2452}" type="slidenum">
              <a:rPr lang="en-AU" smtClean="0">
                <a:solidFill>
                  <a:prstClr val="black"/>
                </a:solidFill>
                <a:latin typeface="Calibri" pitchFamily="34" charset="0"/>
              </a:rPr>
              <a:pPr>
                <a:defRPr/>
              </a:pPr>
              <a:t>32</a:t>
            </a:fld>
            <a:endParaRPr lang="en-AU" dirty="0" smtClean="0">
              <a:solidFill>
                <a:prstClr val="black"/>
              </a:solidFill>
              <a:latin typeface="Calibri" pitchFamily="34" charset="0"/>
            </a:endParaRPr>
          </a:p>
        </p:txBody>
      </p:sp>
    </p:spTree>
    <p:extLst>
      <p:ext uri="{BB962C8B-B14F-4D97-AF65-F5344CB8AC3E}">
        <p14:creationId xmlns:p14="http://schemas.microsoft.com/office/powerpoint/2010/main" val="120483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The Western Australian Curriculum can be accessed via the Teaching menu of the </a:t>
            </a:r>
            <a:r>
              <a:rPr lang="en-AU" i="1" baseline="0" dirty="0" smtClean="0"/>
              <a:t>Western Australian Curriculum and Assessment Outline </a:t>
            </a:r>
            <a:r>
              <a:rPr lang="en-AU" i="0" baseline="0" dirty="0" smtClean="0"/>
              <a:t>website</a:t>
            </a:r>
            <a:r>
              <a:rPr lang="en-AU" i="1" baseline="0" dirty="0" smtClean="0"/>
              <a:t>.</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 Teaching Support Materials include </a:t>
            </a:r>
            <a:r>
              <a:rPr lang="en-US" sz="1200" kern="1200" baseline="0" dirty="0" smtClean="0">
                <a:solidFill>
                  <a:schemeClr val="tx1"/>
                </a:solidFill>
                <a:latin typeface="+mn-lt"/>
                <a:ea typeface="+mn-ea"/>
                <a:cs typeface="+mn-cs"/>
              </a:rPr>
              <a:t>s</a:t>
            </a:r>
            <a:r>
              <a:rPr lang="en-US" sz="1200" kern="1200" dirty="0" smtClean="0">
                <a:solidFill>
                  <a:schemeClr val="tx1"/>
                </a:solidFill>
                <a:latin typeface="+mn-lt"/>
                <a:ea typeface="+mn-ea"/>
                <a:cs typeface="+mn-cs"/>
              </a:rPr>
              <a:t>ample Teaching and Learning Outlines. These exemplify the elements of a good teaching and learning program. Teachers need to consider:</a:t>
            </a:r>
          </a:p>
          <a:p>
            <a:pPr marL="628650" lvl="1" indent="-171450">
              <a:buFont typeface="Courier New" panose="02070309020205020404" pitchFamily="49" charset="0"/>
              <a:buChar char="o"/>
            </a:pPr>
            <a:r>
              <a:rPr lang="en-US" sz="1200" kern="1200" dirty="0" smtClean="0">
                <a:solidFill>
                  <a:schemeClr val="tx1"/>
                </a:solidFill>
                <a:latin typeface="+mn-lt"/>
                <a:ea typeface="+mn-ea"/>
                <a:cs typeface="+mn-cs"/>
              </a:rPr>
              <a:t>the timing and sequencing of the year-level syllabus content</a:t>
            </a:r>
          </a:p>
          <a:p>
            <a:pPr marL="628650" lvl="1" indent="-171450">
              <a:buFont typeface="Courier New" panose="02070309020205020404" pitchFamily="49" charset="0"/>
              <a:buChar char="o"/>
            </a:pPr>
            <a:r>
              <a:rPr lang="en-US" sz="1200" kern="1200" dirty="0" smtClean="0">
                <a:solidFill>
                  <a:schemeClr val="tx1"/>
                </a:solidFill>
                <a:latin typeface="+mn-lt"/>
                <a:ea typeface="+mn-ea"/>
                <a:cs typeface="+mn-cs"/>
              </a:rPr>
              <a:t>the range of learning experiences through which students can apply the knowledge, skills and concepts from the syllabus content</a:t>
            </a:r>
          </a:p>
          <a:p>
            <a:pPr marL="628650" lvl="1" indent="-171450">
              <a:buFont typeface="Courier New" panose="02070309020205020404" pitchFamily="49" charset="0"/>
              <a:buChar char="o"/>
            </a:pPr>
            <a:r>
              <a:rPr lang="en-US" sz="1200" kern="1200" dirty="0" smtClean="0">
                <a:solidFill>
                  <a:schemeClr val="tx1"/>
                </a:solidFill>
                <a:latin typeface="+mn-lt"/>
                <a:ea typeface="+mn-ea"/>
                <a:cs typeface="+mn-cs"/>
              </a:rPr>
              <a:t>the selection of resources to support teaching and learning experiences</a:t>
            </a:r>
          </a:p>
          <a:p>
            <a:pPr marL="628650" lvl="1" indent="-171450">
              <a:buFont typeface="Courier New" panose="02070309020205020404" pitchFamily="49" charset="0"/>
              <a:buChar char="o"/>
            </a:pPr>
            <a:r>
              <a:rPr lang="en-US" sz="1200" kern="1200" dirty="0" smtClean="0">
                <a:solidFill>
                  <a:schemeClr val="tx1"/>
                </a:solidFill>
                <a:latin typeface="+mn-lt"/>
                <a:ea typeface="+mn-ea"/>
                <a:cs typeface="+mn-cs"/>
              </a:rPr>
              <a:t>the implementation of the principles of teaching and learning as articulated in the Ways of Teaching in the Overview of the syllabus.</a:t>
            </a:r>
          </a:p>
          <a:p>
            <a:pPr marL="628650" lvl="1" indent="-171450">
              <a:buFont typeface="Courier New" panose="02070309020205020404" pitchFamily="49" charset="0"/>
              <a:buChar char="o"/>
            </a:pPr>
            <a:endParaRPr lang="en-US" sz="120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latin typeface="+mn-lt"/>
                <a:ea typeface="+mn-ea"/>
                <a:cs typeface="+mn-cs"/>
              </a:rPr>
              <a:t>The Western Australian Curriculum has year-level syllabuses for each Learning Area. The syllabuses contain detailed information about the rationale, aims, student diversity, organization, knowledge and skills, Achievement Standards, general capabilities, cross curricular priorities, ways of teaching and ways of assessing for that Learning Area.</a:t>
            </a:r>
          </a:p>
          <a:p>
            <a:pPr marL="171450" lvl="0" indent="-171450">
              <a:buFont typeface="Arial" panose="020B0604020202020204" pitchFamily="34" charset="0"/>
              <a:buChar char="•"/>
            </a:pPr>
            <a:endParaRPr lang="en-US" sz="1200"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aseline="0" dirty="0" smtClean="0"/>
              <a:t>The Ways of Teaching in the Overview of each Learning Area outlines key questions to consider when developing a teaching and learning program and the ways of teaching diagram provides a summary of the key teaching and learning activities that challenge students’ critical thinking. These are exemplified in the Ways of Teaching video.</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1" baseline="0" dirty="0" smtClean="0"/>
              <a:t>Notional </a:t>
            </a:r>
            <a:r>
              <a:rPr lang="en-AU" sz="1200" b="1" i="1" u="none" strike="noStrike" kern="1200" baseline="0" dirty="0" smtClean="0">
                <a:solidFill>
                  <a:schemeClr val="tx1"/>
                </a:solidFill>
                <a:latin typeface="+mn-lt"/>
                <a:ea typeface="+mn-ea"/>
                <a:cs typeface="+mn-cs"/>
              </a:rPr>
              <a:t>Time Allocation Guidelines: Pre-primary to Year 10 </a:t>
            </a: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 The </a:t>
            </a:r>
            <a:r>
              <a:rPr lang="en-AU" sz="1200" b="0" i="1" u="none" strike="noStrike" kern="1200" baseline="0" dirty="0" smtClean="0">
                <a:solidFill>
                  <a:schemeClr val="tx1"/>
                </a:solidFill>
                <a:latin typeface="+mn-lt"/>
                <a:ea typeface="+mn-ea"/>
                <a:cs typeface="+mn-cs"/>
              </a:rPr>
              <a:t>Notional Time Allocation Guidelines: Pre-primary to Year 10 </a:t>
            </a:r>
            <a:r>
              <a:rPr lang="en-AU" sz="1200" b="0" i="0" u="none" strike="noStrike" kern="1200" baseline="0" dirty="0" smtClean="0">
                <a:solidFill>
                  <a:schemeClr val="tx1"/>
                </a:solidFill>
                <a:latin typeface="+mn-lt"/>
                <a:ea typeface="+mn-ea"/>
                <a:cs typeface="+mn-cs"/>
              </a:rPr>
              <a:t>(</a:t>
            </a:r>
            <a:r>
              <a:rPr lang="en-AU" u="sng" baseline="0" dirty="0" smtClean="0"/>
              <a:t>http://k10outline.scsa.wa.edu.au/__data/assets/pdf_file/0018/321714/Advice-on-Time-Allocation-2016.pdf</a:t>
            </a:r>
            <a:r>
              <a:rPr lang="en-AU" baseline="0" dirty="0" smtClean="0"/>
              <a:t>) </a:t>
            </a:r>
            <a:r>
              <a:rPr lang="en-AU" sz="1200" b="0" i="0" u="none" strike="noStrike" kern="1200" baseline="0" dirty="0" smtClean="0">
                <a:solidFill>
                  <a:schemeClr val="tx1"/>
                </a:solidFill>
                <a:latin typeface="+mn-lt"/>
                <a:ea typeface="+mn-ea"/>
                <a:cs typeface="+mn-cs"/>
              </a:rPr>
              <a:t>are presented as a guide. They </a:t>
            </a:r>
            <a:r>
              <a:rPr lang="en-AU" sz="1200" b="1" i="0" u="none" strike="noStrike" kern="1200" baseline="0" dirty="0" smtClean="0">
                <a:solidFill>
                  <a:schemeClr val="tx1"/>
                </a:solidFill>
                <a:latin typeface="+mn-lt"/>
                <a:ea typeface="+mn-ea"/>
                <a:cs typeface="+mn-cs"/>
              </a:rPr>
              <a:t>are not mandatory </a:t>
            </a:r>
            <a:r>
              <a:rPr lang="en-AU" sz="1200" b="0" i="0" u="none" strike="noStrike" kern="1200" baseline="0" dirty="0" smtClean="0">
                <a:solidFill>
                  <a:schemeClr val="tx1"/>
                </a:solidFill>
                <a:latin typeface="+mn-lt"/>
                <a:ea typeface="+mn-ea"/>
                <a:cs typeface="+mn-cs"/>
              </a:rPr>
              <a:t>and do not presume how schools should organise their students’ learning. </a:t>
            </a:r>
            <a:endParaRPr lang="en-AU" baseline="0" dirty="0" smtClean="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AU" baseline="0" dirty="0" smtClean="0"/>
          </a:p>
          <a:p>
            <a:pPr marL="628650" lvl="1" indent="-171450">
              <a:buFont typeface="Courier New" panose="02070309020205020404" pitchFamily="49" charset="0"/>
              <a:buChar char="o"/>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33</a:t>
            </a:fld>
            <a:endParaRPr lang="en-US" dirty="0"/>
          </a:p>
        </p:txBody>
      </p:sp>
    </p:spTree>
    <p:extLst>
      <p:ext uri="{BB962C8B-B14F-4D97-AF65-F5344CB8AC3E}">
        <p14:creationId xmlns:p14="http://schemas.microsoft.com/office/powerpoint/2010/main" val="3409462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Learning Area has an Overview. As</a:t>
            </a:r>
            <a:r>
              <a:rPr lang="en-US" baseline="0" dirty="0" smtClean="0"/>
              <a:t> an example, this is the Overview for The Arts.</a:t>
            </a:r>
            <a:endParaRPr lang="en-US" dirty="0" smtClean="0"/>
          </a:p>
          <a:p>
            <a:endParaRPr lang="en-US" dirty="0" smtClean="0"/>
          </a:p>
          <a:p>
            <a:pPr marL="171450" indent="-171450">
              <a:buFont typeface="Arial" panose="020B0604020202020204" pitchFamily="34" charset="0"/>
              <a:buChar char="•"/>
            </a:pPr>
            <a:r>
              <a:rPr lang="en-US" dirty="0" smtClean="0"/>
              <a:t>The Overview</a:t>
            </a:r>
            <a:r>
              <a:rPr lang="en-US" baseline="0" dirty="0" smtClean="0"/>
              <a:t> assists teachers to be come familiar with the information provided about the Learning Area.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 will note that there are some minor differences in the Overview for each Learning Area.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a:t>
            </a:r>
            <a:r>
              <a:rPr lang="en-US" i="1" baseline="0" dirty="0" smtClean="0"/>
              <a:t>Ways of Teaching </a:t>
            </a:r>
            <a:r>
              <a:rPr lang="en-US" baseline="0" dirty="0" smtClean="0"/>
              <a:t>and the </a:t>
            </a:r>
            <a:r>
              <a:rPr lang="en-US" i="1" baseline="0" dirty="0" smtClean="0"/>
              <a:t>Ways of Assessing </a:t>
            </a:r>
            <a:r>
              <a:rPr lang="en-US" baseline="0" dirty="0" smtClean="0"/>
              <a:t>sections of the Overview have been designed to provide teachers with practical support in the implementation of the Learning Area with a focus on supporting the development of meaningful teaching, learning and assessment programs/outlines.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primary school, teachers are successfully exploring ways of integrating learning within a learning area and between learning areas to balance the needs of students and the challenges of a teaching and learning program in their school.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teaching and learning programs should reflect the notional time guidelines published on the Resources section (Outline PDFs) of the </a:t>
            </a:r>
            <a:r>
              <a:rPr lang="en-US" i="1" baseline="0" dirty="0" smtClean="0"/>
              <a:t>Western Australian Curriculum and Assessment Outline.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0C165B-0B79-6842-A932-3337860D2306}" type="slidenum">
              <a:rPr lang="en-US" smtClean="0"/>
              <a:t>34</a:t>
            </a:fld>
            <a:endParaRPr lang="en-US" dirty="0"/>
          </a:p>
        </p:txBody>
      </p:sp>
    </p:spTree>
    <p:extLst>
      <p:ext uri="{BB962C8B-B14F-4D97-AF65-F5344CB8AC3E}">
        <p14:creationId xmlns:p14="http://schemas.microsoft.com/office/powerpoint/2010/main" val="2196686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35</a:t>
            </a:fld>
            <a:endParaRPr lang="en-AU"/>
          </a:p>
        </p:txBody>
      </p:sp>
    </p:spTree>
    <p:extLst>
      <p:ext uri="{BB962C8B-B14F-4D97-AF65-F5344CB8AC3E}">
        <p14:creationId xmlns:p14="http://schemas.microsoft.com/office/powerpoint/2010/main" val="356255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36</a:t>
            </a:fld>
            <a:endParaRPr lang="en-AU"/>
          </a:p>
        </p:txBody>
      </p:sp>
    </p:spTree>
    <p:extLst>
      <p:ext uri="{BB962C8B-B14F-4D97-AF65-F5344CB8AC3E}">
        <p14:creationId xmlns:p14="http://schemas.microsoft.com/office/powerpoint/2010/main" val="1974050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It should be noted that Science, Technologies,</a:t>
            </a:r>
            <a:r>
              <a:rPr lang="en-AU" sz="1200" baseline="0" dirty="0" smtClean="0"/>
              <a:t> Engineering and Mathematics (STEM) does not replace the teaching of Mathematics or Science in the </a:t>
            </a:r>
            <a:r>
              <a:rPr lang="en-AU" sz="1200" i="1" baseline="0" dirty="0" smtClean="0"/>
              <a:t>Western Australian Curriculum and Assessment Outline. </a:t>
            </a:r>
            <a:r>
              <a:rPr lang="en-AU" sz="1200" i="0" baseline="0" dirty="0" smtClean="0"/>
              <a:t>It may provide a way of connecting learning or providing a context for learning within Mathematics and Science. However, teachers are required to teach all the curriculum content in all learning areas as published in the </a:t>
            </a:r>
            <a:r>
              <a:rPr lang="en-AU" sz="1200" i="1" baseline="0" dirty="0" smtClean="0"/>
              <a:t>Outline</a:t>
            </a:r>
            <a:r>
              <a:rPr lang="en-AU" sz="1200" i="0" baseline="0" dirty="0" smtClean="0"/>
              <a:t>.</a:t>
            </a:r>
            <a:endParaRPr lang="en-AU" sz="1200" dirty="0"/>
          </a:p>
        </p:txBody>
      </p:sp>
      <p:sp>
        <p:nvSpPr>
          <p:cNvPr id="4" name="Slide Number Placeholder 3"/>
          <p:cNvSpPr>
            <a:spLocks noGrp="1"/>
          </p:cNvSpPr>
          <p:nvPr>
            <p:ph type="sldNum" sz="quarter" idx="10"/>
          </p:nvPr>
        </p:nvSpPr>
        <p:spPr/>
        <p:txBody>
          <a:bodyPr/>
          <a:lstStyle/>
          <a:p>
            <a:fld id="{5AB9260F-4BAF-4294-8E06-A8EA3A8916EC}" type="slidenum">
              <a:rPr lang="en-AU" smtClean="0"/>
              <a:t>37</a:t>
            </a:fld>
            <a:endParaRPr lang="en-AU" dirty="0"/>
          </a:p>
        </p:txBody>
      </p:sp>
    </p:spTree>
    <p:extLst>
      <p:ext uri="{BB962C8B-B14F-4D97-AF65-F5344CB8AC3E}">
        <p14:creationId xmlns:p14="http://schemas.microsoft.com/office/powerpoint/2010/main" val="2940595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Humanities and Social Sciences syllabus brings together all subjects of the Learning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All elements of the mandated curriculum </a:t>
            </a:r>
            <a:r>
              <a:rPr lang="en-US" sz="1200" b="1" baseline="0" dirty="0" smtClean="0"/>
              <a:t>must</a:t>
            </a:r>
            <a:r>
              <a:rPr lang="en-US" sz="1200" baseline="0" dirty="0" smtClean="0"/>
              <a:t> be taught. Schools can not decide to only teach some subjects. The subjects should be delivered with equal time allocations and are outlined within the year-level syllabuses as follows: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smtClean="0"/>
              <a:t>Pre-primary to Year 2 - Geography and History</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smtClean="0"/>
              <a:t>Year 3-4 - Civics and Citizenship, Geography and History</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smtClean="0"/>
              <a:t>Year 5-10 - Civics and Citizenship, Economics and Business, Geography and History.</a:t>
            </a:r>
          </a:p>
          <a:p>
            <a:pPr marL="0" indent="0">
              <a:buFont typeface="Arial" panose="020B0604020202020204" pitchFamily="34" charset="0"/>
              <a:buNone/>
            </a:pPr>
            <a:endParaRPr lang="en-US" sz="1200" baseline="0" dirty="0" smtClean="0"/>
          </a:p>
          <a:p>
            <a:pPr marL="171450" indent="-171450">
              <a:buFont typeface="Arial" panose="020B0604020202020204" pitchFamily="34" charset="0"/>
              <a:buChar char="•"/>
            </a:pPr>
            <a:r>
              <a:rPr lang="en-US" sz="1200" dirty="0" smtClean="0"/>
              <a:t>Diagrams </a:t>
            </a:r>
            <a:r>
              <a:rPr lang="en-US" sz="1200" baseline="0" dirty="0" smtClean="0"/>
              <a:t>to support teachers around the repositioning of </a:t>
            </a:r>
            <a:r>
              <a:rPr lang="en-US" sz="1200" dirty="0" smtClean="0"/>
              <a:t>Humanities and Social Sciences in the Western Australia Curriculum</a:t>
            </a:r>
            <a:r>
              <a:rPr lang="en-US" sz="1200" baseline="0" dirty="0" smtClean="0"/>
              <a:t> are located in the Humanities and Social Sciences Overview within the website under the </a:t>
            </a:r>
            <a:r>
              <a:rPr lang="en-US" sz="1200" baseline="0" dirty="0" err="1" smtClean="0"/>
              <a:t>Organisation</a:t>
            </a:r>
            <a:r>
              <a:rPr lang="en-US" sz="1200" baseline="0" dirty="0" smtClean="0"/>
              <a:t> section.</a:t>
            </a:r>
          </a:p>
          <a:p>
            <a:pPr marL="0" indent="0">
              <a:buFont typeface="Arial" panose="020B0604020202020204" pitchFamily="34" charset="0"/>
              <a:buNone/>
            </a:pPr>
            <a:endParaRPr lang="en-US" sz="1200" baseline="0" dirty="0" smtClean="0"/>
          </a:p>
          <a:p>
            <a:pPr marL="171450" indent="-171450">
              <a:buFont typeface="Arial" panose="020B0604020202020204" pitchFamily="34" charset="0"/>
              <a:buChar char="•"/>
            </a:pPr>
            <a:r>
              <a:rPr lang="en-US" sz="1200" dirty="0" smtClean="0"/>
              <a:t>Focus on concepts</a:t>
            </a:r>
          </a:p>
          <a:p>
            <a:pPr marL="914400" lvl="1" indent="-457200">
              <a:buFont typeface="Courier New" panose="02070309020205020404" pitchFamily="49" charset="0"/>
              <a:buChar char="o"/>
            </a:pPr>
            <a:r>
              <a:rPr lang="en-US" sz="1200" dirty="0" smtClean="0"/>
              <a:t>these underpin the content in each year (not all concepts may appear in each year)</a:t>
            </a:r>
          </a:p>
          <a:p>
            <a:pPr marL="914400" lvl="1" indent="-457200">
              <a:buFont typeface="Courier New" panose="02070309020205020404" pitchFamily="49" charset="0"/>
              <a:buChar char="o"/>
            </a:pPr>
            <a:r>
              <a:rPr lang="en-US" sz="1200" dirty="0" smtClean="0"/>
              <a:t>are developed across the years</a:t>
            </a:r>
          </a:p>
          <a:p>
            <a:pPr marL="914400" lvl="1" indent="-457200">
              <a:buFont typeface="Courier New" panose="02070309020205020404" pitchFamily="49" charset="0"/>
              <a:buChar char="o"/>
            </a:pPr>
            <a:r>
              <a:rPr lang="en-US" sz="1200" dirty="0" smtClean="0"/>
              <a:t>need to be taught explicitly.</a:t>
            </a:r>
          </a:p>
          <a:p>
            <a:pPr marL="914400" lvl="1" indent="-457200">
              <a:buFont typeface="Courier New" panose="02070309020205020404" pitchFamily="49" charset="0"/>
              <a:buChar char="o"/>
            </a:pPr>
            <a:endParaRPr lang="en-US" sz="1200" dirty="0" smtClean="0"/>
          </a:p>
          <a:p>
            <a:pPr marL="457200" indent="-457200">
              <a:buFont typeface="Arial" panose="020B0604020202020204" pitchFamily="34" charset="0"/>
              <a:buChar char="•"/>
            </a:pPr>
            <a:r>
              <a:rPr lang="en-US" sz="1200" dirty="0" smtClean="0"/>
              <a:t>Focus on Humanities and Social Sciences</a:t>
            </a:r>
            <a:r>
              <a:rPr lang="en-US" sz="1200" baseline="0" dirty="0" smtClean="0"/>
              <a:t> </a:t>
            </a:r>
            <a:r>
              <a:rPr lang="en-US" sz="1200" dirty="0" smtClean="0"/>
              <a:t>skills: </a:t>
            </a:r>
          </a:p>
          <a:p>
            <a:pPr marL="914400" lvl="1" indent="-457200">
              <a:buFont typeface="Courier New" panose="02070309020205020404" pitchFamily="49" charset="0"/>
              <a:buChar char="o"/>
            </a:pPr>
            <a:r>
              <a:rPr lang="en-US" sz="1200" dirty="0" smtClean="0"/>
              <a:t>need to be taught explicitly</a:t>
            </a:r>
          </a:p>
          <a:p>
            <a:pPr marL="914400" lvl="1" indent="-457200">
              <a:buFont typeface="Courier New" panose="02070309020205020404" pitchFamily="49" charset="0"/>
              <a:buChar char="o"/>
            </a:pPr>
            <a:r>
              <a:rPr lang="en-US" sz="1200" dirty="0" smtClean="0"/>
              <a:t>are in two year bands, except Pre-primary</a:t>
            </a:r>
          </a:p>
          <a:p>
            <a:pPr marL="914400" lvl="1" indent="-457200">
              <a:buFont typeface="Courier New" panose="02070309020205020404" pitchFamily="49" charset="0"/>
              <a:buChar char="o"/>
            </a:pPr>
            <a:r>
              <a:rPr lang="en-US" sz="1200" dirty="0" smtClean="0"/>
              <a:t>are transferable to other Learning Areas and outside</a:t>
            </a:r>
            <a:r>
              <a:rPr lang="en-US" sz="1200" baseline="0" dirty="0" smtClean="0"/>
              <a:t> the classroom.</a:t>
            </a:r>
            <a:endParaRPr lang="en-US" sz="1200" dirty="0" smtClean="0"/>
          </a:p>
          <a:p>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38</a:t>
            </a:fld>
            <a:endParaRPr lang="en-AU"/>
          </a:p>
        </p:txBody>
      </p:sp>
    </p:spTree>
    <p:extLst>
      <p:ext uri="{BB962C8B-B14F-4D97-AF65-F5344CB8AC3E}">
        <p14:creationId xmlns:p14="http://schemas.microsoft.com/office/powerpoint/2010/main" val="1674188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There</a:t>
            </a:r>
            <a:r>
              <a:rPr lang="en-US" sz="1200" baseline="0" dirty="0" smtClean="0"/>
              <a:t> are</a:t>
            </a:r>
            <a:r>
              <a:rPr lang="en-US" sz="1200" dirty="0" smtClean="0"/>
              <a:t> diagrams designed </a:t>
            </a:r>
            <a:r>
              <a:rPr lang="en-US" sz="1200" baseline="0" dirty="0" smtClean="0"/>
              <a:t>to support teachers in relation to the </a:t>
            </a:r>
            <a:r>
              <a:rPr lang="en-US" sz="1200" baseline="0" dirty="0" err="1" smtClean="0"/>
              <a:t>organisation</a:t>
            </a:r>
            <a:r>
              <a:rPr lang="en-US" sz="1200" baseline="0" dirty="0" smtClean="0"/>
              <a:t> of the Health and Physical Education Learning Area </a:t>
            </a:r>
            <a:r>
              <a:rPr lang="en-US" sz="1200" dirty="0" smtClean="0"/>
              <a:t>in Western Australia</a:t>
            </a:r>
            <a:r>
              <a:rPr lang="en-US" sz="1200" baseline="0" dirty="0" smtClean="0"/>
              <a:t>.</a:t>
            </a:r>
          </a:p>
          <a:p>
            <a:pPr marL="171450" indent="-171450">
              <a:buFont typeface="Arial" panose="020B0604020202020204" pitchFamily="34" charset="0"/>
              <a:buChar cha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These diagrams are located in the Health and Physical Education Overview within the website under the </a:t>
            </a:r>
            <a:r>
              <a:rPr lang="en-US" sz="1200" baseline="0" dirty="0" err="1" smtClean="0"/>
              <a:t>Organisation</a:t>
            </a:r>
            <a:r>
              <a:rPr lang="en-US" sz="1200" baseline="0" dirty="0" smtClean="0"/>
              <a:t> section.</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baseline="0" dirty="0" smtClean="0"/>
              <a:t>The Learning Area consists of two distinct subjects (Health Education and Physical Education). Note the connecting skills between: </a:t>
            </a:r>
          </a:p>
          <a:p>
            <a:pPr marL="171450" indent="-171450">
              <a:buFont typeface="Arial" panose="020B0604020202020204" pitchFamily="34" charset="0"/>
              <a:buChar char="•"/>
            </a:pPr>
            <a:endParaRPr lang="en-US" sz="1200" baseline="0" dirty="0" smtClean="0"/>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kern="1200" dirty="0" smtClean="0">
                <a:solidFill>
                  <a:schemeClr val="tx1"/>
                </a:solidFill>
                <a:effectLst/>
                <a:latin typeface="+mn-lt"/>
                <a:ea typeface="+mn-ea"/>
                <a:cs typeface="+mn-cs"/>
              </a:rPr>
              <a:t>Physical Education, in primary</a:t>
            </a:r>
            <a:r>
              <a:rPr lang="en-AU" sz="1200" kern="1200" baseline="0" dirty="0" smtClean="0">
                <a:solidFill>
                  <a:schemeClr val="tx1"/>
                </a:solidFill>
                <a:effectLst/>
                <a:latin typeface="+mn-lt"/>
                <a:ea typeface="+mn-ea"/>
                <a:cs typeface="+mn-cs"/>
              </a:rPr>
              <a:t> school, the fundamental movement skills are broken up between Pre-primary to Year 4 and then in Years 5 to 6 students are</a:t>
            </a:r>
            <a:r>
              <a:rPr lang="en-AU" sz="1200" kern="1200" dirty="0" smtClean="0">
                <a:solidFill>
                  <a:schemeClr val="tx1"/>
                </a:solidFill>
                <a:effectLst/>
                <a:latin typeface="+mn-lt"/>
                <a:ea typeface="+mn-ea"/>
                <a:cs typeface="+mn-cs"/>
              </a:rPr>
              <a:t> applying these skills to a specific sport or in a more formal situation</a:t>
            </a: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in secondary school teaching the biomechanics without being in a classroom</a:t>
            </a:r>
            <a:r>
              <a:rPr lang="en-AU" sz="1200" kern="1200" baseline="0" dirty="0" smtClean="0">
                <a:solidFill>
                  <a:schemeClr val="tx1"/>
                </a:solidFill>
                <a:effectLst/>
                <a:latin typeface="+mn-lt"/>
                <a:ea typeface="+mn-ea"/>
                <a:cs typeface="+mn-cs"/>
              </a:rPr>
              <a:t> and the assessment practice for performance in Physical Education.</a:t>
            </a:r>
            <a:endParaRPr lang="en-US"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39</a:t>
            </a:fld>
            <a:endParaRPr lang="en-AU"/>
          </a:p>
        </p:txBody>
      </p:sp>
    </p:spTree>
    <p:extLst>
      <p:ext uri="{BB962C8B-B14F-4D97-AF65-F5344CB8AC3E}">
        <p14:creationId xmlns:p14="http://schemas.microsoft.com/office/powerpoint/2010/main" val="150991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2016 Year 12 students were</a:t>
            </a:r>
            <a:r>
              <a:rPr lang="en-AU" baseline="0" dirty="0" smtClean="0"/>
              <a:t> the first cohort who completed their studies under the revised WACE.</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dirty="0" smtClean="0"/>
              <a:t>A BIG</a:t>
            </a:r>
            <a:r>
              <a:rPr lang="en-AU" baseline="0" dirty="0" smtClean="0"/>
              <a:t> THANK YOU to our colleagues in schools who ensured students were so well supported.</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a:t>
            </a:fld>
            <a:endParaRPr lang="en-AU" dirty="0"/>
          </a:p>
        </p:txBody>
      </p:sp>
    </p:spTree>
    <p:extLst>
      <p:ext uri="{BB962C8B-B14F-4D97-AF65-F5344CB8AC3E}">
        <p14:creationId xmlns:p14="http://schemas.microsoft.com/office/powerpoint/2010/main" val="705186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Across a year schools report one grade (A–E) as a minimum in a performance arts subject and one grade (A–E) as a minimum in a visual arts subject:</a:t>
            </a:r>
          </a:p>
          <a:p>
            <a:pPr marL="628650" lvl="1" indent="-171450">
              <a:buFont typeface="Courier New" panose="02070309020205020404" pitchFamily="49" charset="0"/>
              <a:buChar char="o"/>
            </a:pPr>
            <a:r>
              <a:rPr lang="en-AU" dirty="0" smtClean="0"/>
              <a:t>where subjects are taught concurrently during the year two grades are required each semester</a:t>
            </a:r>
          </a:p>
          <a:p>
            <a:pPr marL="628650" lvl="1" indent="-171450">
              <a:buFont typeface="Courier New" panose="02070309020205020404" pitchFamily="49" charset="0"/>
              <a:buChar char="o"/>
            </a:pPr>
            <a:r>
              <a:rPr lang="en-AU" dirty="0" smtClean="0"/>
              <a:t>where the subjects are taught in separate semesters it is permissible to report on a Performance Arts subject in one   semester and a Visual Arts subject in the other semester.</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40</a:t>
            </a:fld>
            <a:endParaRPr lang="en-AU"/>
          </a:p>
        </p:txBody>
      </p:sp>
    </p:spTree>
    <p:extLst>
      <p:ext uri="{BB962C8B-B14F-4D97-AF65-F5344CB8AC3E}">
        <p14:creationId xmlns:p14="http://schemas.microsoft.com/office/powerpoint/2010/main" val="2501022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All students will study both Technologies subjects from Pre-primary to the end of Year 8 (within Design and Technologies: Engineering principles and systems; Food and fibre production; Food specialisations; Materials and technologies specialisations). Students have the opportunity to study at least one of the contexts.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pPr marL="171450" indent="-171450">
              <a:buFont typeface="Arial" panose="020B0604020202020204" pitchFamily="34" charset="0"/>
              <a:buChar char="•"/>
            </a:pPr>
            <a:r>
              <a:rPr lang="en-AU" dirty="0" smtClean="0"/>
              <a:t>Across a year schools report one grade (A–E) as a minimum for Design and Technologies and one grade (A–E) as a minimum for Digital Technologies:</a:t>
            </a:r>
          </a:p>
          <a:p>
            <a:pPr marL="628650" lvl="1" indent="-171450">
              <a:buFont typeface="Courier New" panose="02070309020205020404" pitchFamily="49" charset="0"/>
              <a:buChar char="o"/>
            </a:pPr>
            <a:r>
              <a:rPr lang="en-AU" dirty="0" smtClean="0"/>
              <a:t>where subjects are taught concurrently during the year, two grades are required each semester</a:t>
            </a:r>
          </a:p>
          <a:p>
            <a:pPr marL="628650" lvl="1" indent="-171450">
              <a:buFont typeface="Courier New" panose="02070309020205020404" pitchFamily="49" charset="0"/>
              <a:buChar char="o"/>
            </a:pPr>
            <a:r>
              <a:rPr lang="en-AU" dirty="0" smtClean="0"/>
              <a:t>where the subjects are taught in separate semesters it is permissible to report on Design and Technologies in one semester and Digital Technologies in the other semester.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41</a:t>
            </a:fld>
            <a:endParaRPr lang="en-AU"/>
          </a:p>
        </p:txBody>
      </p:sp>
    </p:spTree>
    <p:extLst>
      <p:ext uri="{BB962C8B-B14F-4D97-AF65-F5344CB8AC3E}">
        <p14:creationId xmlns:p14="http://schemas.microsoft.com/office/powerpoint/2010/main" val="780049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Where possible, schools should provide Languages education from Pre-primary to Year 10. As a minimum, schools must offer:</a:t>
            </a:r>
          </a:p>
          <a:p>
            <a:pPr marL="628650" lvl="1" indent="-171450">
              <a:buFont typeface="Courier New" panose="02070309020205020404" pitchFamily="49" charset="0"/>
              <a:buChar char="o"/>
            </a:pPr>
            <a:r>
              <a:rPr lang="en-AU" dirty="0" smtClean="0"/>
              <a:t>in Years 3, 4, 5 and 6, compulsory Languages education in a minimum of one language, commencing with Year 3 in 2018 (extending to Year 4 in 2019, Year 5 in 2020 and Year 6 in 2021)</a:t>
            </a:r>
          </a:p>
          <a:p>
            <a:pPr marL="628650" lvl="1" indent="-171450">
              <a:buFont typeface="Courier New" panose="02070309020205020404" pitchFamily="49" charset="0"/>
              <a:buChar char="o"/>
            </a:pPr>
            <a:r>
              <a:rPr lang="en-AU" dirty="0" smtClean="0"/>
              <a:t>in both Years 7 and 8, compulsory Languages education in a minimum of one language, commencing with Year 7 in 2022 (and Year 8 in 2023).</a:t>
            </a:r>
          </a:p>
          <a:p>
            <a:endParaRPr lang="en-AU" dirty="0" smtClean="0"/>
          </a:p>
          <a:p>
            <a:pPr marL="171450" indent="-171450">
              <a:buFont typeface="Arial" panose="020B0604020202020204" pitchFamily="34" charset="0"/>
              <a:buChar char="•"/>
            </a:pPr>
            <a:r>
              <a:rPr lang="en-AU" dirty="0" smtClean="0"/>
              <a:t>In Years 9 and 10 the study of Languages is optional.</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The study of one of the Aboriginal and Torres Strait Islander languages is acceptable.</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Recently arrived migrants, for whom English is not their first language, may substitute English as a Second Language or further studies in English for the study of a foreign or Indigenous language.</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err="1" smtClean="0"/>
              <a:t>Auslan</a:t>
            </a:r>
            <a:r>
              <a:rPr lang="en-AU" dirty="0" smtClean="0"/>
              <a:t> is an acceptable alternative to the study of a language other than English.</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Schools may offer a different language from those for which syllabuses are provided in the </a:t>
            </a:r>
            <a:r>
              <a:rPr lang="en-AU" i="1" dirty="0" smtClean="0"/>
              <a:t>Western Australian Curriculum and Assessment Outline</a:t>
            </a:r>
            <a:r>
              <a:rPr lang="en-AU" dirty="0" smtClean="0"/>
              <a:t> (e.g. Arabic, Hebrew, Hindi, Korean, Modern Greek, Vietnamese, first or background language Chinese). Where schools offer a different language (or curriculum at a different level) from those for which syllabuses are provided in the </a:t>
            </a:r>
            <a:r>
              <a:rPr lang="en-AU" i="1" dirty="0" smtClean="0"/>
              <a:t>Western Australian Curriculum and Assessment Outline</a:t>
            </a:r>
            <a:r>
              <a:rPr lang="en-AU" dirty="0" smtClean="0"/>
              <a:t> teachers will need to exercise their professional judgement in the adaptation of the Australian Curriculum, Assessment and Reporting Authority’s (ACARA) curriculum or alternative syllabuses.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42</a:t>
            </a:fld>
            <a:endParaRPr lang="en-AU"/>
          </a:p>
        </p:txBody>
      </p:sp>
    </p:spTree>
    <p:extLst>
      <p:ext uri="{BB962C8B-B14F-4D97-AF65-F5344CB8AC3E}">
        <p14:creationId xmlns:p14="http://schemas.microsoft.com/office/powerpoint/2010/main" val="3398222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Further details about ABLE</a:t>
            </a:r>
            <a:r>
              <a:rPr lang="en-AU" i="1" dirty="0" smtClean="0"/>
              <a:t>WA</a:t>
            </a:r>
            <a:r>
              <a:rPr lang="en-AU" dirty="0" smtClean="0"/>
              <a:t> can be found within the </a:t>
            </a:r>
            <a:r>
              <a:rPr lang="en-AU" i="1" dirty="0" smtClean="0"/>
              <a:t>Western Australian Curriculum and Assessment Outline </a:t>
            </a:r>
            <a:r>
              <a:rPr lang="en-AU" dirty="0" smtClean="0"/>
              <a:t>(</a:t>
            </a:r>
            <a:r>
              <a:rPr lang="en-AU" u="sng" dirty="0" smtClean="0"/>
              <a:t>http://k10outline.scsa.wa.edu.au/home/resources/ablewa</a:t>
            </a:r>
            <a:r>
              <a:rPr lang="en-AU" dirty="0" smtClean="0"/>
              <a:t>).</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Should you have further questions please contact Maureen</a:t>
            </a:r>
            <a:r>
              <a:rPr lang="en-AU" baseline="0" dirty="0" smtClean="0"/>
              <a:t> Lorimer, Principal Consultant, Strategic Projects (</a:t>
            </a:r>
            <a:r>
              <a:rPr lang="en-AU" u="sng" baseline="0" dirty="0" smtClean="0"/>
              <a:t>maureen.lorimer@scsa.wa.edu.au</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43</a:t>
            </a:fld>
            <a:endParaRPr lang="en-AU"/>
          </a:p>
        </p:txBody>
      </p:sp>
    </p:spTree>
    <p:extLst>
      <p:ext uri="{BB962C8B-B14F-4D97-AF65-F5344CB8AC3E}">
        <p14:creationId xmlns:p14="http://schemas.microsoft.com/office/powerpoint/2010/main" val="1832950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Further details about ABLE</a:t>
            </a:r>
            <a:r>
              <a:rPr lang="en-AU" i="1" dirty="0" smtClean="0"/>
              <a:t>WA</a:t>
            </a:r>
            <a:r>
              <a:rPr lang="en-AU" dirty="0" smtClean="0"/>
              <a:t> can be found within the </a:t>
            </a:r>
            <a:r>
              <a:rPr lang="en-AU" i="1" dirty="0" smtClean="0"/>
              <a:t>Western Australian Curriculum and Assessment Outline </a:t>
            </a:r>
            <a:r>
              <a:rPr lang="en-AU" dirty="0" smtClean="0"/>
              <a:t>(</a:t>
            </a:r>
            <a:r>
              <a:rPr lang="en-AU" u="sng" dirty="0" smtClean="0"/>
              <a:t>http://k10outline.scsa.wa.edu.au/home/resources/ablewa</a:t>
            </a:r>
            <a:r>
              <a:rPr lang="en-AU" dirty="0" smtClean="0"/>
              <a:t>).</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Should you have further questions please contact Maureen</a:t>
            </a:r>
            <a:r>
              <a:rPr lang="en-AU" baseline="0" dirty="0" smtClean="0"/>
              <a:t> Lorimer, Principal Consultant, Strategic Projects (</a:t>
            </a:r>
            <a:r>
              <a:rPr lang="en-AU" u="sng" baseline="0" dirty="0" smtClean="0"/>
              <a:t>maureen.lorimer@scsa.wa.edu.au</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2345301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45</a:t>
            </a:fld>
            <a:endParaRPr lang="en-AU"/>
          </a:p>
        </p:txBody>
      </p:sp>
    </p:spTree>
    <p:extLst>
      <p:ext uri="{BB962C8B-B14F-4D97-AF65-F5344CB8AC3E}">
        <p14:creationId xmlns:p14="http://schemas.microsoft.com/office/powerpoint/2010/main" val="1292443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 range of Assessment resources can be accessed via the Assessing section of the </a:t>
            </a:r>
            <a:r>
              <a:rPr lang="en-AU" i="1" baseline="0" dirty="0" smtClean="0"/>
              <a:t>Western Australian Curriculum and Assessment Outline.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baseline="0" dirty="0" smtClean="0"/>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Assessment Snapshots </a:t>
            </a:r>
            <a:r>
              <a:rPr lang="en-US" sz="1200" kern="1200" dirty="0" smtClean="0">
                <a:solidFill>
                  <a:schemeClr val="tx1"/>
                </a:solidFill>
                <a:latin typeface="+mn-lt"/>
                <a:ea typeface="+mn-ea"/>
                <a:cs typeface="+mn-cs"/>
              </a:rPr>
              <a:t>illustrate the assessment principles within a classroom or school context.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contexts and observations represent what many teachers already do and serve to show that the assessment principles apply across the broad range of assessment activity from teacher observations and teacher devised assessments. </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 sample </a:t>
            </a:r>
            <a:r>
              <a:rPr lang="en-US" sz="1200" b="1" kern="1200" dirty="0" smtClean="0">
                <a:solidFill>
                  <a:schemeClr val="tx1"/>
                </a:solidFill>
                <a:latin typeface="+mn-lt"/>
                <a:ea typeface="+mn-ea"/>
                <a:cs typeface="+mn-cs"/>
              </a:rPr>
              <a:t>Assessment Activities </a:t>
            </a:r>
            <a:r>
              <a:rPr lang="en-US" sz="1200" kern="1200" dirty="0" smtClean="0">
                <a:solidFill>
                  <a:schemeClr val="tx1"/>
                </a:solidFill>
                <a:latin typeface="+mn-lt"/>
                <a:ea typeface="+mn-ea"/>
                <a:cs typeface="+mn-cs"/>
              </a:rPr>
              <a:t>exemplify a broad range of strategies teachers employ to obtain information about their students' skills and understandings, and range from asking questions during a lesson to giving a formal assessment. The activities reflect the Principles of Assessment and the assessment strategies outlined in the Ways of Assessing section. A sample marking key has been provided with the tasks.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1" baseline="0" dirty="0" smtClean="0"/>
              <a:t>Judging Standards</a:t>
            </a:r>
            <a:r>
              <a:rPr lang="en-AU" baseline="0" dirty="0" smtClean="0"/>
              <a:t> materials require an extranet login. </a:t>
            </a:r>
            <a:r>
              <a:rPr lang="en-US" sz="1200" b="0" i="0" kern="1200" dirty="0" smtClean="0">
                <a:solidFill>
                  <a:schemeClr val="tx1"/>
                </a:solidFill>
                <a:latin typeface="+mn-lt"/>
                <a:ea typeface="+mn-ea"/>
                <a:cs typeface="+mn-cs"/>
              </a:rPr>
              <a:t>Judging Standards </a:t>
            </a:r>
            <a:r>
              <a:rPr lang="en-US" sz="1200" i="0" kern="1200" dirty="0" smtClean="0">
                <a:solidFill>
                  <a:schemeClr val="tx1"/>
                </a:solidFill>
                <a:latin typeface="+mn-lt"/>
                <a:ea typeface="+mn-ea"/>
                <a:cs typeface="+mn-cs"/>
              </a:rPr>
              <a:t>is a resource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to support teachers when reporting against the Achievement Standards for each year of schooling; when giving assessment feedback; and when explaining the differences between one student's achievement and another's. The achievement standard describes an expected level that the majority of students are achieving or working towards by the end of that year of schooling. Some students will have progressed beyond the achievement standard; others will need additional support. The expected standard for each year is described as 'C' or Satisfactory. The Assessment Pointers</a:t>
            </a:r>
            <a:r>
              <a:rPr lang="en-US" sz="1200" i="0" kern="1200" baseline="0" dirty="0" smtClean="0">
                <a:solidFill>
                  <a:schemeClr val="tx1"/>
                </a:solidFill>
                <a:latin typeface="+mn-lt"/>
                <a:ea typeface="+mn-ea"/>
                <a:cs typeface="+mn-cs"/>
              </a:rPr>
              <a:t>, in conjunction with the student work samples, identify performance above (A and B) and below the standard (D and E).</a:t>
            </a:r>
            <a:endParaRPr lang="en-AU" dirty="0"/>
          </a:p>
        </p:txBody>
      </p:sp>
      <p:sp>
        <p:nvSpPr>
          <p:cNvPr id="4" name="Footer Placeholder 3"/>
          <p:cNvSpPr>
            <a:spLocks noGrp="1"/>
          </p:cNvSpPr>
          <p:nvPr>
            <p:ph type="ftr" sz="quarter" idx="10"/>
          </p:nvPr>
        </p:nvSpPr>
        <p:spPr/>
        <p:txBody>
          <a:bodyPr/>
          <a:lstStyle/>
          <a:p>
            <a:pPr>
              <a:defRPr/>
            </a:pPr>
            <a:r>
              <a:rPr lang="en-AU" smtClean="0"/>
              <a:t>2013/17562</a:t>
            </a:r>
            <a:endParaRPr lang="en-AU"/>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46</a:t>
            </a:fld>
            <a:endParaRPr lang="en-AU"/>
          </a:p>
        </p:txBody>
      </p:sp>
    </p:spTree>
    <p:extLst>
      <p:ext uri="{BB962C8B-B14F-4D97-AF65-F5344CB8AC3E}">
        <p14:creationId xmlns:p14="http://schemas.microsoft.com/office/powerpoint/2010/main" val="3904659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The Judging Standards resources comprise three, interrelated components:</a:t>
            </a:r>
            <a:endParaRPr lang="en-US" sz="1200" b="0" kern="1200" dirty="0" smtClean="0">
              <a:solidFill>
                <a:schemeClr val="tx1"/>
              </a:solidFill>
              <a:latin typeface="+mn-lt"/>
              <a:ea typeface="+mn-ea"/>
              <a:cs typeface="+mn-cs"/>
            </a:endParaRPr>
          </a:p>
          <a:p>
            <a:pPr marL="628650" lvl="1" indent="-171450">
              <a:buFont typeface="Courier New" panose="02070309020205020404" pitchFamily="49" charset="0"/>
              <a:buChar char="o"/>
            </a:pPr>
            <a:r>
              <a:rPr lang="en-AU" dirty="0" smtClean="0"/>
              <a:t>A </a:t>
            </a:r>
            <a:r>
              <a:rPr lang="en-AU" b="1" dirty="0" smtClean="0"/>
              <a:t>Grade</a:t>
            </a:r>
            <a:r>
              <a:rPr lang="en-AU" dirty="0" smtClean="0"/>
              <a:t> describes student achievement on a five-point scale and is used for the purpose of reporting student achievement. Individual assessments should be graded.</a:t>
            </a:r>
          </a:p>
          <a:p>
            <a:pPr marL="628650" lvl="1" indent="-171450">
              <a:buFont typeface="Courier New" panose="02070309020205020404" pitchFamily="49" charset="0"/>
              <a:buChar char="o"/>
            </a:pPr>
            <a:endParaRPr lang="en-AU" dirty="0" smtClean="0"/>
          </a:p>
          <a:p>
            <a:pPr marL="628650" lvl="1" indent="-171450">
              <a:buFont typeface="Courier New" panose="02070309020205020404" pitchFamily="49" charset="0"/>
              <a:buChar char="o"/>
            </a:pPr>
            <a:r>
              <a:rPr lang="en-AU" dirty="0" smtClean="0"/>
              <a:t>An </a:t>
            </a:r>
            <a:r>
              <a:rPr lang="en-AU" b="1" dirty="0" smtClean="0"/>
              <a:t>Achievement Descriptor</a:t>
            </a:r>
            <a:r>
              <a:rPr lang="en-AU" dirty="0" smtClean="0"/>
              <a:t> describes student achievement in terms of a five-point scale and is used for the purpose of reporting student achievement.</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pPr marL="628650" lvl="1" indent="-171450">
              <a:buFont typeface="Courier New" panose="02070309020205020404" pitchFamily="49" charset="0"/>
              <a:buChar char="o"/>
            </a:pPr>
            <a:r>
              <a:rPr lang="en-US" sz="1200" b="1" kern="1200" dirty="0" smtClean="0">
                <a:solidFill>
                  <a:schemeClr val="tx1"/>
                </a:solidFill>
                <a:latin typeface="+mn-lt"/>
                <a:ea typeface="+mn-ea"/>
                <a:cs typeface="+mn-cs"/>
              </a:rPr>
              <a:t>Assessment pointers </a:t>
            </a:r>
            <a:r>
              <a:rPr lang="en-US" sz="1200" b="0" kern="1200" dirty="0" smtClean="0">
                <a:solidFill>
                  <a:schemeClr val="tx1"/>
                </a:solidFill>
                <a:latin typeface="+mn-lt"/>
                <a:ea typeface="+mn-ea"/>
                <a:cs typeface="+mn-cs"/>
              </a:rPr>
              <a:t>assists teachers to validate their professional judgement when reporting against a five-point scale. The pointers are examples of evidence in relation to the achievement standard; should be used with the annotated work samples; and, exemplify what students may demonstrate rather than a checklist of everything they should do. In some Learning Areas, depending on what has been taught in the reporting period, teachers may refer to only a selection of the pointers in one or more of the subjects and/or contexts of the Learning Area.</a:t>
            </a:r>
          </a:p>
          <a:p>
            <a:endParaRPr lang="en-US" sz="1200" b="1" kern="1200" dirty="0" smtClean="0">
              <a:solidFill>
                <a:schemeClr val="tx1"/>
              </a:solidFill>
              <a:latin typeface="+mn-lt"/>
              <a:ea typeface="+mn-ea"/>
              <a:cs typeface="+mn-cs"/>
            </a:endParaRPr>
          </a:p>
          <a:p>
            <a:pPr marL="628650" lvl="1" indent="-171450">
              <a:buFont typeface="Courier New" panose="02070309020205020404" pitchFamily="49" charset="0"/>
              <a:buChar char="o"/>
            </a:pPr>
            <a:r>
              <a:rPr lang="en-US" sz="1200" b="1" kern="1200" dirty="0" smtClean="0">
                <a:solidFill>
                  <a:schemeClr val="tx1"/>
                </a:solidFill>
                <a:latin typeface="+mn-lt"/>
                <a:ea typeface="+mn-ea"/>
                <a:cs typeface="+mn-cs"/>
              </a:rPr>
              <a:t>Annotated work samples</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support teachers when reporting against the achievement standard; when explaining the differences between one student’s achievement and another’s; and, in implementing internal moderation practices. Moderation for Reporting focuses on those aspects of assessment where schools are required to be accountable for student performance and where it is important that teacher judgements are comparable. When undertaking moderation for reporting purposes, the emphasis is on broad classifications of student performance (e.g. reporting student performance in terms of grades or in terms of achieving the standard), and ensuring teachers have consistent interpretations of these broad classifications (</a:t>
            </a:r>
            <a:r>
              <a:rPr lang="en-US" sz="1200" b="0" i="1" kern="1200" dirty="0" smtClean="0">
                <a:solidFill>
                  <a:schemeClr val="tx1"/>
                </a:solidFill>
                <a:latin typeface="+mn-lt"/>
                <a:ea typeface="+mn-ea"/>
                <a:cs typeface="+mn-cs"/>
              </a:rPr>
              <a:t>Western Australian Curriculum and Assessment Outline, </a:t>
            </a:r>
            <a:r>
              <a:rPr lang="en-US" sz="1200" b="0" i="0" kern="1200" dirty="0" smtClean="0">
                <a:solidFill>
                  <a:schemeClr val="tx1"/>
                </a:solidFill>
                <a:latin typeface="+mn-lt"/>
                <a:ea typeface="+mn-ea"/>
                <a:cs typeface="+mn-cs"/>
              </a:rPr>
              <a:t>Assessment Principle 5 - Assessment should lead to informative reporting).</a:t>
            </a:r>
            <a:endParaRPr lang="en-US" sz="1200" i="0"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Judging Standards materials (Assessment Pointers) for Pre-primary to Year 10 Mathematics and Science</a:t>
            </a:r>
            <a:r>
              <a:rPr lang="en-US" sz="1200" kern="1200" baseline="0" dirty="0" smtClean="0">
                <a:solidFill>
                  <a:schemeClr val="tx1"/>
                </a:solidFill>
                <a:latin typeface="+mn-lt"/>
                <a:ea typeface="+mn-ea"/>
                <a:cs typeface="+mn-cs"/>
              </a:rPr>
              <a:t> have</a:t>
            </a:r>
            <a:r>
              <a:rPr lang="en-US" sz="1200" kern="1200" dirty="0" smtClean="0">
                <a:solidFill>
                  <a:schemeClr val="tx1"/>
                </a:solidFill>
                <a:latin typeface="+mn-lt"/>
                <a:ea typeface="+mn-ea"/>
                <a:cs typeface="+mn-cs"/>
              </a:rPr>
              <a:t> been revised to align</a:t>
            </a:r>
            <a:r>
              <a:rPr lang="en-US" sz="1200" kern="1200" baseline="0" dirty="0" smtClean="0">
                <a:solidFill>
                  <a:schemeClr val="tx1"/>
                </a:solidFill>
                <a:latin typeface="+mn-lt"/>
                <a:ea typeface="+mn-ea"/>
                <a:cs typeface="+mn-cs"/>
              </a:rPr>
              <a:t> with</a:t>
            </a:r>
            <a:r>
              <a:rPr lang="en-US" sz="1200" kern="1200" dirty="0" smtClean="0">
                <a:solidFill>
                  <a:schemeClr val="tx1"/>
                </a:solidFill>
                <a:latin typeface="+mn-lt"/>
                <a:ea typeface="+mn-ea"/>
                <a:cs typeface="+mn-cs"/>
              </a:rPr>
              <a:t> v8.1 of the Australian Curriculum, incorporating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teacher feedback. </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 Authority has worked with teachers using student</a:t>
            </a:r>
            <a:r>
              <a:rPr lang="en-US" sz="1200" kern="1200" baseline="0" dirty="0" smtClean="0">
                <a:solidFill>
                  <a:schemeClr val="tx1"/>
                </a:solidFill>
                <a:latin typeface="+mn-lt"/>
                <a:ea typeface="+mn-ea"/>
                <a:cs typeface="+mn-cs"/>
              </a:rPr>
              <a:t> work samples to refine the pointers. </a:t>
            </a:r>
            <a:r>
              <a:rPr lang="en-US" sz="1200" kern="1200" dirty="0" smtClean="0">
                <a:solidFill>
                  <a:schemeClr val="tx1"/>
                </a:solidFill>
                <a:latin typeface="+mn-lt"/>
                <a:ea typeface="+mn-ea"/>
                <a:cs typeface="+mn-cs"/>
              </a:rPr>
              <a:t>These are available through the extranet. </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English assessment pointers are being </a:t>
            </a:r>
            <a:r>
              <a:rPr lang="en-US" sz="1200" kern="1200" baseline="0" dirty="0" err="1" smtClean="0">
                <a:solidFill>
                  <a:schemeClr val="tx1"/>
                </a:solidFill>
                <a:latin typeface="+mn-lt"/>
                <a:ea typeface="+mn-ea"/>
                <a:cs typeface="+mn-cs"/>
              </a:rPr>
              <a:t>finalised</a:t>
            </a:r>
            <a:r>
              <a:rPr lang="en-US" sz="1200" kern="1200" baseline="0" dirty="0" smtClean="0">
                <a:solidFill>
                  <a:schemeClr val="tx1"/>
                </a:solidFill>
                <a:latin typeface="+mn-lt"/>
                <a:ea typeface="+mn-ea"/>
                <a:cs typeface="+mn-cs"/>
              </a:rPr>
              <a:t>, and student work samples are being collected for annotation. The English assessment pointers will be available at the end of Term 1.</a:t>
            </a:r>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47</a:t>
            </a:fld>
            <a:endParaRPr lang="en-US"/>
          </a:p>
        </p:txBody>
      </p:sp>
    </p:spTree>
    <p:extLst>
      <p:ext uri="{BB962C8B-B14F-4D97-AF65-F5344CB8AC3E}">
        <p14:creationId xmlns:p14="http://schemas.microsoft.com/office/powerpoint/2010/main" val="354563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For implementation of HASS AND HPE and familiarisation for The Arts and HPE and some teacher support materials for Years 1-3 for Languages available in Semester 1, 2017.\</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Judging Standards for P-6 for Languages in Semester 1, 2017.</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Technologies Judging Standards are all available online.</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Two assessment activities in Digital in Primary and Secondary.</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Two design and technology in secondary and primary.</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Teaching and Learning Outlines in Tech for PS and Secondary</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Arts – Judging Standards – Assessment Pointers are now online for all five arts subjects P-10. Annotated samples will come online by the end of Semester 1.</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Drama and Dance for PS and Secondary – sample teaching and learning outlines will be released soon . Assessment Activities will also be uploaded this Semester for teachers.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Full suite in HASS materials are live.</a:t>
            </a:r>
          </a:p>
          <a:p>
            <a:endParaRPr lang="en-AU" baseline="0" dirty="0" smtClean="0"/>
          </a:p>
          <a:p>
            <a:r>
              <a:rPr lang="en-AU" baseline="0" dirty="0" smtClean="0"/>
              <a:t> </a:t>
            </a:r>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48</a:t>
            </a:fld>
            <a:endParaRPr lang="en-AU">
              <a:solidFill>
                <a:prstClr val="black"/>
              </a:solidFill>
            </a:endParaRPr>
          </a:p>
        </p:txBody>
      </p:sp>
    </p:spTree>
    <p:extLst>
      <p:ext uri="{BB962C8B-B14F-4D97-AF65-F5344CB8AC3E}">
        <p14:creationId xmlns:p14="http://schemas.microsoft.com/office/powerpoint/2010/main" val="267889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Schools, from across systems/sector in two networks (north and south), and one regional network, will be invited to participate in a moderation pilot activity for English and Mathematics</a:t>
            </a:r>
            <a:r>
              <a:rPr lang="en-US" baseline="0" dirty="0" smtClean="0"/>
              <a:t> in Year 6 and Year 7.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moderation process is designed to provide a shared understanding of the standard in Year 6 and Year 7 in English and Mathematics and to look at the comparability of judgements in assessments.</a:t>
            </a:r>
            <a:endParaRPr lang="en-US" dirty="0" smtClean="0"/>
          </a:p>
          <a:p>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49</a:t>
            </a:fld>
            <a:endParaRPr lang="en-US"/>
          </a:p>
        </p:txBody>
      </p:sp>
    </p:spTree>
    <p:extLst>
      <p:ext uri="{BB962C8B-B14F-4D97-AF65-F5344CB8AC3E}">
        <p14:creationId xmlns:p14="http://schemas.microsoft.com/office/powerpoint/2010/main" val="95628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smtClean="0"/>
              <a:t>Allan</a:t>
            </a:r>
          </a:p>
          <a:p>
            <a:pPr marL="171450" indent="-171450">
              <a:buFont typeface="Arial" panose="020B0604020202020204" pitchFamily="34" charset="0"/>
              <a:buChar char="•"/>
            </a:pPr>
            <a:r>
              <a:rPr lang="en-AU" sz="1200" dirty="0" smtClean="0"/>
              <a:t>Refer to the principles</a:t>
            </a:r>
            <a:r>
              <a:rPr lang="en-AU" sz="1200" baseline="0" dirty="0" smtClean="0"/>
              <a:t> of that underpinned the WACE reform and how we are pleased that based on what we know has occurred in 2015 and 2016 we are moving in the right direction, but we still have a lot to do.</a:t>
            </a:r>
          </a:p>
          <a:p>
            <a:pPr marL="171450" indent="-171450">
              <a:buFont typeface="Arial" panose="020B0604020202020204" pitchFamily="34" charset="0"/>
              <a:buChar char="•"/>
            </a:pPr>
            <a:endParaRPr lang="en-AU" sz="1200" baseline="0" dirty="0" smtClean="0"/>
          </a:p>
          <a:p>
            <a:pPr marL="171450" indent="-171450">
              <a:buFont typeface="Arial" panose="020B0604020202020204" pitchFamily="34" charset="0"/>
              <a:buChar char="•"/>
            </a:pPr>
            <a:r>
              <a:rPr lang="en-AU" sz="1200" baseline="0" dirty="0" smtClean="0"/>
              <a:t>Positives:</a:t>
            </a:r>
          </a:p>
          <a:p>
            <a:pPr marL="628650" lvl="1" indent="-171450">
              <a:buFont typeface="Courier New" panose="02070309020205020404" pitchFamily="49" charset="0"/>
              <a:buChar char="o"/>
            </a:pPr>
            <a:r>
              <a:rPr lang="en-AU" sz="1200" baseline="0" dirty="0" smtClean="0"/>
              <a:t>students enrolled in appropriate and challenging courses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baseline="0" dirty="0" smtClean="0"/>
              <a:t>increased number of students enrolling in VET</a:t>
            </a:r>
          </a:p>
          <a:p>
            <a:pPr marL="628650" lvl="1" indent="-171450">
              <a:buFont typeface="Courier New" panose="02070309020205020404" pitchFamily="49" charset="0"/>
              <a:buChar char="o"/>
            </a:pPr>
            <a:r>
              <a:rPr lang="en-AU" sz="1200" baseline="0" dirty="0" smtClean="0"/>
              <a:t>raised standards in literacy and numeracy </a:t>
            </a:r>
          </a:p>
          <a:p>
            <a:pPr marL="628650" lvl="1" indent="-171450">
              <a:buFont typeface="Courier New" panose="02070309020205020404" pitchFamily="49" charset="0"/>
              <a:buChar char="o"/>
            </a:pPr>
            <a:r>
              <a:rPr lang="en-AU" sz="1200" baseline="0" dirty="0" smtClean="0"/>
              <a:t>those students who have low levels of literacy and numeracy skills are being identified and supported. This though should be being identified earlier by schools. Refer to the l</a:t>
            </a:r>
            <a:r>
              <a:rPr lang="en-AU" sz="1200" dirty="0" smtClean="0"/>
              <a:t>iteracy</a:t>
            </a:r>
            <a:r>
              <a:rPr lang="en-AU" sz="1200" baseline="0" dirty="0" smtClean="0"/>
              <a:t> and Value-Adding achieved in schools comparing Year 9 to Year 12 Literacy and Numeracy achievement of AQSF 3.</a:t>
            </a:r>
          </a:p>
          <a:p>
            <a:pPr marL="628650" lvl="1" indent="-171450">
              <a:buFont typeface="Courier New" panose="02070309020205020404" pitchFamily="49" charset="0"/>
              <a:buChar char="o"/>
            </a:pPr>
            <a:endParaRPr lang="en-AU" sz="1200" baseline="0" dirty="0" smtClean="0"/>
          </a:p>
          <a:p>
            <a:pPr marL="0" lvl="0" indent="0">
              <a:buFont typeface="Courier New" panose="02070309020205020404" pitchFamily="49" charset="0"/>
              <a:buNone/>
            </a:pPr>
            <a:r>
              <a:rPr lang="en-AU" sz="1200" b="1" baseline="0" dirty="0" smtClean="0"/>
              <a:t>Overall Statistics</a:t>
            </a:r>
            <a:endParaRPr lang="en-AU" sz="1200" b="1" dirty="0" smtClean="0"/>
          </a:p>
          <a:p>
            <a:pPr marL="171450" indent="-171450">
              <a:buFont typeface="Arial" panose="020B0604020202020204" pitchFamily="34" charset="0"/>
              <a:buChar char="•"/>
            </a:pPr>
            <a:endParaRPr lang="en-AU" sz="1200" dirty="0" smtClean="0"/>
          </a:p>
          <a:p>
            <a:pPr marL="171450" indent="-171450">
              <a:buFont typeface="Arial" panose="020B0604020202020204" pitchFamily="34" charset="0"/>
              <a:buChar char="•"/>
            </a:pPr>
            <a:r>
              <a:rPr lang="en-AU" sz="1200" dirty="0" smtClean="0"/>
              <a:t>In 2016, 25</a:t>
            </a:r>
            <a:r>
              <a:rPr lang="en-AU" sz="1200" baseline="0" dirty="0" smtClean="0"/>
              <a:t> </a:t>
            </a:r>
            <a:r>
              <a:rPr lang="en-AU" sz="1200" dirty="0" smtClean="0"/>
              <a:t>441 Year 12 students undertook studies towards the WACE. This is an increase of 2.19 per cent on the 24</a:t>
            </a:r>
            <a:r>
              <a:rPr lang="en-AU" sz="1200" baseline="0" dirty="0" smtClean="0"/>
              <a:t> </a:t>
            </a:r>
            <a:r>
              <a:rPr lang="en-AU" sz="1200" dirty="0" smtClean="0"/>
              <a:t>895 students in 2015.</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Of the 25</a:t>
            </a:r>
            <a:r>
              <a:rPr lang="en-AU" sz="1200" baseline="0" dirty="0" smtClean="0"/>
              <a:t> </a:t>
            </a:r>
            <a:r>
              <a:rPr lang="en-AU" sz="1200" dirty="0" smtClean="0"/>
              <a:t>441 Year 12 students (24</a:t>
            </a:r>
            <a:r>
              <a:rPr lang="en-AU" sz="1200" baseline="0" dirty="0" smtClean="0"/>
              <a:t> </a:t>
            </a:r>
            <a:r>
              <a:rPr lang="en-AU" sz="1200" dirty="0" smtClean="0"/>
              <a:t>895 in 2015), 23</a:t>
            </a:r>
            <a:r>
              <a:rPr lang="en-AU" sz="1200" baseline="0" dirty="0" smtClean="0"/>
              <a:t> </a:t>
            </a:r>
            <a:r>
              <a:rPr lang="en-AU" sz="1200" dirty="0" smtClean="0"/>
              <a:t>360 full-time students were eligible to achieve a WACE (23</a:t>
            </a:r>
            <a:r>
              <a:rPr lang="en-AU" sz="1200" baseline="0" dirty="0" smtClean="0"/>
              <a:t> </a:t>
            </a:r>
            <a:r>
              <a:rPr lang="en-AU" sz="1200" dirty="0" smtClean="0"/>
              <a:t>475 in 2015).</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In 2016, 21</a:t>
            </a:r>
            <a:r>
              <a:rPr lang="en-AU" sz="1200" baseline="0" dirty="0" smtClean="0"/>
              <a:t> </a:t>
            </a:r>
            <a:r>
              <a:rPr lang="en-AU" sz="1200" dirty="0" smtClean="0"/>
              <a:t>473 (91.9 per cent) of eligible Year 12 students achieved a WACE. This compares to 22</a:t>
            </a:r>
            <a:r>
              <a:rPr lang="en-AU" sz="1200" baseline="0" dirty="0" smtClean="0"/>
              <a:t> </a:t>
            </a:r>
            <a:r>
              <a:rPr lang="en-AU" sz="1200" dirty="0" smtClean="0"/>
              <a:t>630 (96.4 per cent) in 2015.</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ATAR courses: There were 13</a:t>
            </a:r>
            <a:r>
              <a:rPr lang="en-AU" sz="1200" baseline="0" dirty="0" smtClean="0"/>
              <a:t> </a:t>
            </a:r>
            <a:r>
              <a:rPr lang="en-AU" sz="1200" dirty="0" smtClean="0"/>
              <a:t>540 Year 12 students (58.0 per cent of Year 12 students who undertook full-time studies towards the WACE) who sat four or more ATAR course examinations in 2016. In 2015, there were 13</a:t>
            </a:r>
            <a:r>
              <a:rPr lang="en-AU" sz="1200" baseline="0" dirty="0" smtClean="0"/>
              <a:t> </a:t>
            </a:r>
            <a:r>
              <a:rPr lang="en-AU" sz="1200" dirty="0" smtClean="0"/>
              <a:t>680 Year 12 students (58.3 per cent) who sat four or more ATAR course examinations. </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a:t>
            </a:fld>
            <a:endParaRPr lang="en-AU"/>
          </a:p>
        </p:txBody>
      </p:sp>
    </p:spTree>
    <p:extLst>
      <p:ext uri="{BB962C8B-B14F-4D97-AF65-F5344CB8AC3E}">
        <p14:creationId xmlns:p14="http://schemas.microsoft.com/office/powerpoint/2010/main" val="900925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Further details will be published via the Kto10 Circular.</a:t>
            </a:r>
            <a:endParaRPr lang="en-US" dirty="0" smtClean="0"/>
          </a:p>
          <a:p>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50</a:t>
            </a:fld>
            <a:endParaRPr lang="en-US"/>
          </a:p>
        </p:txBody>
      </p:sp>
    </p:spTree>
    <p:extLst>
      <p:ext uri="{BB962C8B-B14F-4D97-AF65-F5344CB8AC3E}">
        <p14:creationId xmlns:p14="http://schemas.microsoft.com/office/powerpoint/2010/main" val="2012459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It is proposed that the Pre-primary to Year 10 syllabus review process will occur in phases and will be cyclical on a five-year basis.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Any review</a:t>
            </a:r>
            <a:r>
              <a:rPr lang="en-AU" baseline="0" dirty="0" smtClean="0"/>
              <a:t> process will have four stages. </a:t>
            </a:r>
          </a:p>
          <a:p>
            <a:pPr marL="628650" lvl="1" indent="-171450">
              <a:buFont typeface="Courier New" panose="02070309020205020404" pitchFamily="49" charset="0"/>
              <a:buChar char="o"/>
            </a:pPr>
            <a:r>
              <a:rPr lang="en-AU" baseline="0" dirty="0" smtClean="0"/>
              <a:t>an initial collection of advice from all key players related to the nature and degree of change</a:t>
            </a:r>
          </a:p>
          <a:p>
            <a:pPr marL="628650" lvl="1" indent="-171450">
              <a:buFont typeface="Courier New" panose="02070309020205020404" pitchFamily="49" charset="0"/>
              <a:buChar char="o"/>
            </a:pPr>
            <a:r>
              <a:rPr lang="en-AU" baseline="0" dirty="0" smtClean="0"/>
              <a:t>an assessment of and follow up response by the Board to analysis of advice from all key stakeholders</a:t>
            </a:r>
          </a:p>
          <a:p>
            <a:pPr marL="628650" lvl="1" indent="-171450">
              <a:buFont typeface="Courier New" panose="02070309020205020404" pitchFamily="49" charset="0"/>
              <a:buChar char="o"/>
            </a:pPr>
            <a:r>
              <a:rPr lang="en-AU" baseline="0" dirty="0" smtClean="0"/>
              <a:t>research and rewriting of syllabus curriculum content where required</a:t>
            </a:r>
          </a:p>
          <a:p>
            <a:pPr marL="628650" lvl="1" indent="-171450">
              <a:buFont typeface="Courier New" panose="02070309020205020404" pitchFamily="49" charset="0"/>
              <a:buChar char="o"/>
            </a:pPr>
            <a:r>
              <a:rPr lang="en-AU" baseline="0" dirty="0" smtClean="0"/>
              <a:t>review of syllabus support materials where required.</a:t>
            </a:r>
            <a:endParaRPr lang="en-US" dirty="0"/>
          </a:p>
        </p:txBody>
      </p:sp>
      <p:sp>
        <p:nvSpPr>
          <p:cNvPr id="4" name="Slide Number Placeholder 3"/>
          <p:cNvSpPr>
            <a:spLocks noGrp="1"/>
          </p:cNvSpPr>
          <p:nvPr>
            <p:ph type="sldNum" sz="quarter" idx="10"/>
          </p:nvPr>
        </p:nvSpPr>
        <p:spPr/>
        <p:txBody>
          <a:bodyPr/>
          <a:lstStyle/>
          <a:p>
            <a:fld id="{14BA2DC0-C729-634A-9227-21F006B2E793}" type="slidenum">
              <a:rPr lang="en-US" smtClean="0"/>
              <a:t>51</a:t>
            </a:fld>
            <a:endParaRPr lang="en-US"/>
          </a:p>
        </p:txBody>
      </p:sp>
    </p:spTree>
    <p:extLst>
      <p:ext uri="{BB962C8B-B14F-4D97-AF65-F5344CB8AC3E}">
        <p14:creationId xmlns:p14="http://schemas.microsoft.com/office/powerpoint/2010/main" val="3922405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52</a:t>
            </a:fld>
            <a:endParaRPr lang="en-AU"/>
          </a:p>
        </p:txBody>
      </p:sp>
    </p:spTree>
    <p:extLst>
      <p:ext uri="{BB962C8B-B14F-4D97-AF65-F5344CB8AC3E}">
        <p14:creationId xmlns:p14="http://schemas.microsoft.com/office/powerpoint/2010/main" val="1476118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Resources</a:t>
            </a:r>
          </a:p>
          <a:p>
            <a:pPr marL="171450" indent="-171450">
              <a:buFont typeface="Arial" panose="020B0604020202020204" pitchFamily="34" charset="0"/>
              <a:buChar char="•"/>
            </a:pPr>
            <a:r>
              <a:rPr lang="en-US" sz="1200" dirty="0" smtClean="0"/>
              <a:t>National Assessment Program, NAPLAN Online website.</a:t>
            </a:r>
            <a:endParaRPr lang="en-AU" sz="1200" dirty="0" smtClean="0"/>
          </a:p>
          <a:p>
            <a:pPr marL="171450" indent="-171450">
              <a:buFont typeface="Arial" panose="020B0604020202020204" pitchFamily="34" charset="0"/>
              <a:buChar char="•"/>
            </a:pPr>
            <a:r>
              <a:rPr lang="en-AU" sz="1200" dirty="0" smtClean="0"/>
              <a:t>Research and development – details on tailored tests, automated essay scoring, device suitability, student engagement and motivation, readability and layout, accessibility options: </a:t>
            </a:r>
            <a:r>
              <a:rPr lang="en-AU" sz="1200" dirty="0" smtClean="0">
                <a:hlinkClick r:id="rId3"/>
              </a:rPr>
              <a:t>https://www.nap.edu.au/online-assessment/research-and-development</a:t>
            </a:r>
            <a:r>
              <a:rPr lang="en-AU" sz="1200" dirty="0" smtClean="0"/>
              <a:t>. </a:t>
            </a:r>
          </a:p>
          <a:p>
            <a:pPr marL="171450" indent="-171450">
              <a:buFont typeface="Arial" panose="020B0604020202020204" pitchFamily="34" charset="0"/>
              <a:buChar char="•"/>
            </a:pPr>
            <a:r>
              <a:rPr lang="en-AU" sz="1200" dirty="0" smtClean="0"/>
              <a:t>The Authority’s NAPLAN Online website: </a:t>
            </a:r>
            <a:r>
              <a:rPr lang="en-AU" sz="1200" dirty="0" smtClean="0">
                <a:hlinkClick r:id="rId4"/>
              </a:rPr>
              <a:t>http://k10outline.scsa.wa.edu.au/home/assessment/testing/naplan-online</a:t>
            </a:r>
            <a:r>
              <a:rPr lang="en-AU" sz="1200" dirty="0" smtClean="0"/>
              <a:t>. </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53</a:t>
            </a:fld>
            <a:endParaRPr lang="en-AU" dirty="0"/>
          </a:p>
        </p:txBody>
      </p:sp>
    </p:spTree>
    <p:extLst>
      <p:ext uri="{BB962C8B-B14F-4D97-AF65-F5344CB8AC3E}">
        <p14:creationId xmlns:p14="http://schemas.microsoft.com/office/powerpoint/2010/main" val="375867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1" dirty="0" smtClean="0"/>
              <a:t>Readiness for Transition</a:t>
            </a:r>
          </a:p>
          <a:p>
            <a:pPr marL="0" indent="0">
              <a:buNone/>
            </a:pPr>
            <a:endParaRPr lang="en-AU" sz="1200" b="1" dirty="0" smtClean="0"/>
          </a:p>
          <a:p>
            <a:pPr marL="171450" indent="-171450">
              <a:buFont typeface="Arial" panose="020B0604020202020204" pitchFamily="34" charset="0"/>
              <a:buChar char="•"/>
            </a:pPr>
            <a:r>
              <a:rPr lang="en-AU" sz="1200" dirty="0" smtClean="0"/>
              <a:t>Need to consider:</a:t>
            </a:r>
          </a:p>
          <a:p>
            <a:pPr marL="0" indent="0">
              <a:buNone/>
            </a:pPr>
            <a:endParaRPr lang="en-AU" sz="1200" dirty="0" smtClean="0"/>
          </a:p>
          <a:p>
            <a:pPr marL="628650" lvl="1" indent="-171450">
              <a:buFont typeface="Courier New" panose="02070309020205020404" pitchFamily="49" charset="0"/>
              <a:buChar char="o"/>
            </a:pPr>
            <a:r>
              <a:rPr lang="en-AU" sz="1200" dirty="0" smtClean="0"/>
              <a:t>School readiness – sufficient devices, bandwidth, technical awareness</a:t>
            </a:r>
          </a:p>
          <a:p>
            <a:pPr marL="628650" lvl="1" indent="-171450">
              <a:buFont typeface="Courier New" panose="02070309020205020404" pitchFamily="49" charset="0"/>
              <a:buChar char="o"/>
            </a:pPr>
            <a:r>
              <a:rPr lang="en-AU" sz="1200" dirty="0" smtClean="0"/>
              <a:t>Staff readiness – awareness of changes, training requirements</a:t>
            </a:r>
          </a:p>
          <a:p>
            <a:pPr marL="628650" lvl="1" indent="-171450">
              <a:buFont typeface="Courier New" panose="02070309020205020404" pitchFamily="49" charset="0"/>
              <a:buChar char="o"/>
            </a:pPr>
            <a:r>
              <a:rPr lang="en-AU" sz="1200" dirty="0" smtClean="0"/>
              <a:t>Student readiness – exposure to ICT and English curriculum, familiarity with devices</a:t>
            </a:r>
          </a:p>
          <a:p>
            <a:pPr marL="628650" lvl="1" indent="-171450">
              <a:buFont typeface="Courier New" panose="02070309020205020404" pitchFamily="49" charset="0"/>
              <a:buChar char="o"/>
            </a:pPr>
            <a:r>
              <a:rPr lang="en-AU" sz="1200" dirty="0" smtClean="0"/>
              <a:t>School community readiness – have you communicated your intentions to transition to parents? The public demonstration site is a good place to begin.  Fact sheets aimed at parents will be rolled out over this year.</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54</a:t>
            </a:fld>
            <a:endParaRPr lang="en-AU" dirty="0"/>
          </a:p>
        </p:txBody>
      </p:sp>
    </p:spTree>
    <p:extLst>
      <p:ext uri="{BB962C8B-B14F-4D97-AF65-F5344CB8AC3E}">
        <p14:creationId xmlns:p14="http://schemas.microsoft.com/office/powerpoint/2010/main" val="2897484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55</a:t>
            </a:fld>
            <a:endParaRPr lang="en-AU" dirty="0"/>
          </a:p>
        </p:txBody>
      </p:sp>
    </p:spTree>
    <p:extLst>
      <p:ext uri="{BB962C8B-B14F-4D97-AF65-F5344CB8AC3E}">
        <p14:creationId xmlns:p14="http://schemas.microsoft.com/office/powerpoint/2010/main" val="1463840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1" kern="0" dirty="0" smtClean="0"/>
              <a:t>Reading to students</a:t>
            </a:r>
            <a:r>
              <a:rPr lang="en-AU" sz="1200" kern="0" dirty="0" smtClean="0"/>
              <a:t>: online test has an audio facility for reading and numeracy test questions, which any student can access. Test administrators of paper tests will now be able to read numerals and symbols which are embedded in text.</a:t>
            </a:r>
          </a:p>
          <a:p>
            <a:pPr marL="171450" indent="-171450">
              <a:buFont typeface="Arial" panose="020B0604020202020204" pitchFamily="34" charset="0"/>
              <a:buChar char="•"/>
            </a:pPr>
            <a:endParaRPr lang="en-AU" sz="1200" kern="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0" dirty="0" smtClean="0"/>
              <a:t>Year 3 Writing: </a:t>
            </a:r>
            <a:r>
              <a:rPr lang="en-AU" sz="1200" b="0" kern="0" dirty="0" smtClean="0"/>
              <a:t>Education Council will revisit discussions</a:t>
            </a:r>
            <a:r>
              <a:rPr lang="en-AU" sz="1200" b="0" kern="0" baseline="0" dirty="0" smtClean="0"/>
              <a:t> on the viability of Year 3 students completing any future Writing assessments online in the second half of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1" kern="0" dirty="0" smtClean="0"/>
          </a:p>
          <a:p>
            <a:pPr marL="171450" indent="-171450">
              <a:buFont typeface="Arial" panose="020B0604020202020204" pitchFamily="34" charset="0"/>
              <a:buChar char="•"/>
            </a:pPr>
            <a:r>
              <a:rPr lang="en-AU" sz="1200" b="1" kern="0" dirty="0" smtClean="0"/>
              <a:t>Calculator (Numeracy Years 7 and 9): </a:t>
            </a:r>
            <a:r>
              <a:rPr lang="en-AU" sz="1200" kern="0" dirty="0" smtClean="0"/>
              <a:t>one 60 minute test: the Calculator Allowed section will be conducted first. After 50 minutes calculators will be collected and students will then have 10 minutes to complete the Non‐calculator section. (As used to happen in WALNA!).</a:t>
            </a:r>
          </a:p>
          <a:p>
            <a:pPr marL="171450" indent="-171450">
              <a:buFont typeface="Arial" panose="020B0604020202020204" pitchFamily="34" charset="0"/>
              <a:buChar char="•"/>
            </a:pPr>
            <a:endParaRPr lang="en-AU" sz="1200" kern="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0" dirty="0" smtClean="0"/>
              <a:t>Hosting students: </a:t>
            </a:r>
            <a:r>
              <a:rPr lang="en-AU" sz="1200" kern="0" dirty="0" smtClean="0"/>
              <a:t>before accepting to host a student from interstate or elsewhere in Western Australia for NAPLAN you will need to ascertain whether their home school is doing the same mode of testing as your school. Any student from your school that requires a host school must find one offering the same mode of delivery. Paper schools cannot offer online delivery and vice versa.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0" dirty="0" smtClean="0"/>
          </a:p>
          <a:p>
            <a:endParaRPr lang="en-AU" sz="1200" kern="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56</a:t>
            </a:fld>
            <a:endParaRPr lang="en-AU" dirty="0"/>
          </a:p>
        </p:txBody>
      </p:sp>
    </p:spTree>
    <p:extLst>
      <p:ext uri="{BB962C8B-B14F-4D97-AF65-F5344CB8AC3E}">
        <p14:creationId xmlns:p14="http://schemas.microsoft.com/office/powerpoint/2010/main" val="1481591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0929F5C-EF3E-443E-AE46-0929AE8424ED}" type="slidenum">
              <a:rPr lang="en-AU">
                <a:solidFill>
                  <a:prstClr val="black"/>
                </a:solidFill>
              </a:rPr>
              <a:pPr>
                <a:defRPr/>
              </a:pPr>
              <a:t>57</a:t>
            </a:fld>
            <a:endParaRPr lang="en-AU" dirty="0">
              <a:solidFill>
                <a:prstClr val="black"/>
              </a:solidFill>
            </a:endParaRPr>
          </a:p>
        </p:txBody>
      </p:sp>
    </p:spTree>
    <p:extLst>
      <p:ext uri="{BB962C8B-B14F-4D97-AF65-F5344CB8AC3E}">
        <p14:creationId xmlns:p14="http://schemas.microsoft.com/office/powerpoint/2010/main" val="410396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58</a:t>
            </a:fld>
            <a:endParaRPr lang="en-AU"/>
          </a:p>
        </p:txBody>
      </p:sp>
    </p:spTree>
    <p:extLst>
      <p:ext uri="{BB962C8B-B14F-4D97-AF65-F5344CB8AC3E}">
        <p14:creationId xmlns:p14="http://schemas.microsoft.com/office/powerpoint/2010/main" val="215070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VET</a:t>
            </a:r>
          </a:p>
          <a:p>
            <a:pPr marL="171450" indent="-171450">
              <a:buFont typeface="Arial" panose="020B0604020202020204" pitchFamily="34" charset="0"/>
              <a:buChar char="•"/>
            </a:pPr>
            <a:r>
              <a:rPr lang="en-AU" sz="1200" dirty="0" smtClean="0"/>
              <a:t>There were 140 schools that had 100% of their students, not enrolled in four or more ATAR courses, complete a Certificate II or higher.</a:t>
            </a:r>
          </a:p>
          <a:p>
            <a:pPr marL="171450" indent="-171450">
              <a:buFont typeface="Arial" panose="020B0604020202020204" pitchFamily="34" charset="0"/>
              <a:buChar char="•"/>
            </a:pPr>
            <a:endParaRPr lang="en-AU" sz="1200" dirty="0" smtClean="0"/>
          </a:p>
          <a:p>
            <a:pPr marL="171450" indent="-171450">
              <a:buFont typeface="Arial" panose="020B0604020202020204" pitchFamily="34" charset="0"/>
              <a:buChar char="•"/>
            </a:pPr>
            <a:r>
              <a:rPr lang="en-AU" sz="1200" dirty="0" smtClean="0"/>
              <a:t>In 2016, 13</a:t>
            </a:r>
            <a:r>
              <a:rPr lang="en-AU" sz="1200" baseline="0" dirty="0" smtClean="0"/>
              <a:t> </a:t>
            </a:r>
            <a:r>
              <a:rPr lang="en-AU" sz="1200" dirty="0" smtClean="0"/>
              <a:t>971 Year 12 students achieved at least one VET qualification in Year 10, 11 or 12, compared with 11</a:t>
            </a:r>
            <a:r>
              <a:rPr lang="en-AU" sz="1200" baseline="0" dirty="0" smtClean="0"/>
              <a:t> </a:t>
            </a:r>
            <a:r>
              <a:rPr lang="en-AU" sz="1200" dirty="0" smtClean="0"/>
              <a:t>796 in 2015.</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In 2016, 13</a:t>
            </a:r>
            <a:r>
              <a:rPr lang="en-AU" sz="1200" baseline="0" dirty="0" smtClean="0"/>
              <a:t> </a:t>
            </a:r>
            <a:r>
              <a:rPr lang="en-AU" sz="1200" dirty="0" smtClean="0"/>
              <a:t>547 Year 12 students achieved at least one VET qualification at Certificate II or higher in Year 10, 11 or 12, compared with 10</a:t>
            </a:r>
            <a:r>
              <a:rPr lang="en-AU" sz="1200" baseline="0" dirty="0" smtClean="0"/>
              <a:t> </a:t>
            </a:r>
            <a:r>
              <a:rPr lang="en-AU" sz="1200" dirty="0" smtClean="0"/>
              <a:t>843 in 2015.</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In 2016, there were 4</a:t>
            </a:r>
            <a:r>
              <a:rPr lang="en-AU" sz="1200" baseline="0" dirty="0" smtClean="0"/>
              <a:t> </a:t>
            </a:r>
            <a:r>
              <a:rPr lang="en-AU" sz="1200" dirty="0" smtClean="0"/>
              <a:t>082 Certificate III or IV achieved. Comparative figures for 2015 were 2</a:t>
            </a:r>
            <a:r>
              <a:rPr lang="en-AU" sz="1200" baseline="0" dirty="0" smtClean="0"/>
              <a:t> </a:t>
            </a:r>
            <a:r>
              <a:rPr lang="en-AU" sz="1200" dirty="0" smtClean="0"/>
              <a:t>825. In 2016, 3</a:t>
            </a:r>
            <a:r>
              <a:rPr lang="en-AU" sz="1200" baseline="0" dirty="0" smtClean="0"/>
              <a:t> </a:t>
            </a:r>
            <a:r>
              <a:rPr lang="en-AU" sz="1200" dirty="0" smtClean="0"/>
              <a:t>408 students achieved Certificate III and 674 students achieved a Certificate IV. The respective numbers in 2015 were 2</a:t>
            </a:r>
            <a:r>
              <a:rPr lang="en-AU" sz="1200" baseline="0" dirty="0" smtClean="0"/>
              <a:t> </a:t>
            </a:r>
            <a:r>
              <a:rPr lang="en-AU" sz="1200" dirty="0" smtClean="0"/>
              <a:t>345 and 480.</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6</a:t>
            </a:fld>
            <a:endParaRPr lang="en-AU"/>
          </a:p>
        </p:txBody>
      </p:sp>
    </p:spTree>
    <p:extLst>
      <p:ext uri="{BB962C8B-B14F-4D97-AF65-F5344CB8AC3E}">
        <p14:creationId xmlns:p14="http://schemas.microsoft.com/office/powerpoint/2010/main" val="202242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Feedback on the 2016 ATAR Course Examinations</a:t>
            </a:r>
          </a:p>
          <a:p>
            <a:pPr marL="171450" indent="-171450">
              <a:buFont typeface="Arial" panose="020B0604020202020204" pitchFamily="34" charset="0"/>
              <a:buChar char="•"/>
            </a:pPr>
            <a:r>
              <a:rPr lang="en-AU" sz="1200" dirty="0" smtClean="0"/>
              <a:t>Feedback received after the 2016 ATAR courses examinations</a:t>
            </a:r>
          </a:p>
          <a:p>
            <a:pPr marL="171450" indent="-171450">
              <a:buFont typeface="Arial" panose="020B0604020202020204" pitchFamily="34" charset="0"/>
              <a:buChar char="•"/>
            </a:pPr>
            <a:r>
              <a:rPr lang="en-AU" sz="1200" dirty="0" smtClean="0"/>
              <a:t>Teacher/Examiner Forums completed</a:t>
            </a:r>
          </a:p>
          <a:p>
            <a:pPr marL="171450" indent="-171450">
              <a:buFont typeface="Arial" panose="020B0604020202020204" pitchFamily="34" charset="0"/>
              <a:buChar char="•"/>
            </a:pPr>
            <a:r>
              <a:rPr lang="en-AU" sz="1200" dirty="0" smtClean="0"/>
              <a:t>Responding to feedback</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7</a:t>
            </a:fld>
            <a:endParaRPr lang="en-AU"/>
          </a:p>
        </p:txBody>
      </p:sp>
    </p:spTree>
    <p:extLst>
      <p:ext uri="{BB962C8B-B14F-4D97-AF65-F5344CB8AC3E}">
        <p14:creationId xmlns:p14="http://schemas.microsoft.com/office/powerpoint/2010/main" val="129406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8</a:t>
            </a:fld>
            <a:endParaRPr lang="en-AU"/>
          </a:p>
        </p:txBody>
      </p:sp>
    </p:spTree>
    <p:extLst>
      <p:ext uri="{BB962C8B-B14F-4D97-AF65-F5344CB8AC3E}">
        <p14:creationId xmlns:p14="http://schemas.microsoft.com/office/powerpoint/2010/main" val="259624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335163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A5E9C1F-0327-4CEC-A114-94EA5208738B}" type="datetime1">
              <a:rPr lang="en-AU" smtClean="0"/>
              <a:t>26/04/2017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548654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DC218-CE56-4AD2-8D57-7B68C468FED5}" type="datetime1">
              <a:rPr lang="en-AU" smtClean="0"/>
              <a:t>26/04/2017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398950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F9DF79-4765-4C73-802D-7DDA6E15A97F}" type="datetime1">
              <a:rPr lang="en-AU" smtClean="0"/>
              <a:t>26/04/2017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424402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DFC548-7CE7-40F0-8911-6AA7D82F8605}" type="datetime1">
              <a:rPr lang="en-AU" smtClean="0"/>
              <a:t>26/04/2017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2480086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131590"/>
            <a:ext cx="8640960" cy="2160240"/>
          </a:xfrm>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52500387-A758-425C-A123-5C2BDE11D22D}" type="datetime1">
              <a:rPr lang="en-AU" smtClean="0"/>
              <a:t>26/04/2017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a:p>
        </p:txBody>
      </p:sp>
      <p:sp>
        <p:nvSpPr>
          <p:cNvPr id="6" name="Text Placeholder 2"/>
          <p:cNvSpPr>
            <a:spLocks noGrp="1"/>
          </p:cNvSpPr>
          <p:nvPr>
            <p:ph type="body" idx="1"/>
          </p:nvPr>
        </p:nvSpPr>
        <p:spPr>
          <a:xfrm>
            <a:off x="251520" y="3291830"/>
            <a:ext cx="8640960" cy="1152128"/>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80311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D2A2094-35A5-4258-8ADE-A5D5BFDEDFCB}" type="datetime1">
              <a:rPr lang="en-AU" smtClean="0">
                <a:solidFill>
                  <a:srgbClr val="000000"/>
                </a:solidFill>
              </a:rPr>
              <a:t>26/04/2017</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758964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7DE880E-7C37-461C-9EC4-466529657C18}" type="datetime1">
              <a:rPr lang="en-AU" smtClean="0">
                <a:solidFill>
                  <a:srgbClr val="000000"/>
                </a:solidFill>
              </a:rPr>
              <a:t>26/04/2017</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4400808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E14515D-63F1-4B94-BD3C-2139475F90AE}" type="datetime1">
              <a:rPr lang="en-AU" smtClean="0">
                <a:solidFill>
                  <a:srgbClr val="000000"/>
                </a:solidFill>
              </a:rPr>
              <a:t>26/04/2017</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7683702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34A8AC6-DBA7-4869-8DA3-06F89AE462A2}" type="datetime1">
              <a:rPr lang="en-AU" smtClean="0">
                <a:solidFill>
                  <a:srgbClr val="000000"/>
                </a:solidFill>
              </a:rPr>
              <a:t>26/04/2017</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39386758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4714875"/>
            <a:ext cx="2133600" cy="314325"/>
          </a:xfrm>
        </p:spPr>
        <p:txBody>
          <a:bodyPr/>
          <a:lstStyle>
            <a:lvl1pPr>
              <a:defRPr>
                <a:solidFill>
                  <a:srgbClr val="FFFFFF"/>
                </a:solidFill>
                <a:latin typeface="Arial Unicode MS" pitchFamily="34" charset="-128"/>
              </a:defRPr>
            </a:lvl1pPr>
          </a:lstStyle>
          <a:p>
            <a:pPr>
              <a:defRPr/>
            </a:pPr>
            <a:fld id="{ADFD18E5-9C52-4D56-A937-2048B00F32CB}" type="datetime1">
              <a:rPr lang="en-AU" smtClean="0"/>
              <a:t>26/04/2017</a:t>
            </a:fld>
            <a:endParaRPr lang="en-US"/>
          </a:p>
        </p:txBody>
      </p:sp>
      <p:sp>
        <p:nvSpPr>
          <p:cNvPr id="3" name="Footer Placeholder 2"/>
          <p:cNvSpPr>
            <a:spLocks noGrp="1"/>
          </p:cNvSpPr>
          <p:nvPr>
            <p:ph type="ftr" sz="quarter" idx="11"/>
          </p:nvPr>
        </p:nvSpPr>
        <p:spPr>
          <a:xfrm>
            <a:off x="3276600" y="4714875"/>
            <a:ext cx="2895600" cy="314325"/>
          </a:xfrm>
        </p:spPr>
        <p:txBody>
          <a:bodyPr/>
          <a:lstStyle>
            <a:lvl1pPr>
              <a:defRPr/>
            </a:lvl1pPr>
          </a:lstStyle>
          <a:p>
            <a:pPr>
              <a:defRPr/>
            </a:pPr>
            <a:endParaRPr lang="en-AU"/>
          </a:p>
        </p:txBody>
      </p:sp>
      <p:sp>
        <p:nvSpPr>
          <p:cNvPr id="4" name="Slide Number Placeholder 3"/>
          <p:cNvSpPr>
            <a:spLocks noGrp="1"/>
          </p:cNvSpPr>
          <p:nvPr>
            <p:ph type="sldNum" sz="quarter" idx="12"/>
          </p:nvPr>
        </p:nvSpPr>
        <p:spPr>
          <a:xfrm>
            <a:off x="6705600" y="4714875"/>
            <a:ext cx="2133600" cy="314325"/>
          </a:xfrm>
        </p:spPr>
        <p:txBody>
          <a:bodyPr/>
          <a:lstStyle>
            <a:lvl1pPr>
              <a:defRPr/>
            </a:lvl1pPr>
          </a:lstStyle>
          <a:p>
            <a:pPr>
              <a:defRPr/>
            </a:pPr>
            <a:fld id="{E21B4B6F-04F5-49DD-8DE1-222F2462CBD8}" type="slidenum">
              <a:rPr lang="en-AU"/>
              <a:pPr>
                <a:defRPr/>
              </a:pPr>
              <a:t>‹#›</a:t>
            </a:fld>
            <a:endParaRPr lang="en-AU" dirty="0"/>
          </a:p>
        </p:txBody>
      </p:sp>
    </p:spTree>
    <p:extLst>
      <p:ext uri="{BB962C8B-B14F-4D97-AF65-F5344CB8AC3E}">
        <p14:creationId xmlns:p14="http://schemas.microsoft.com/office/powerpoint/2010/main" val="23729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22867A3-B6A5-464F-AF7E-6C5C05319AF1}" type="datetime1">
              <a:rPr lang="en-AU" smtClean="0"/>
              <a:t>26/04/2017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15721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7409" y="1156642"/>
            <a:ext cx="7772400" cy="1021556"/>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F610E-BEF5-4F14-A36C-7467B4BA3575}" type="datetime1">
              <a:rPr lang="en-AU" smtClean="0"/>
              <a:t>26/04/2017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3403193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08A8341-8B90-4BFA-B8FC-6E492C84B35F}" type="datetime1">
              <a:rPr lang="en-AU" smtClean="0"/>
              <a:t>26/04/2017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2880580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099D9E-9F11-489B-B720-A52B0563B146}" type="datetime1">
              <a:rPr lang="en-AU" smtClean="0"/>
              <a:t>26/04/2017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1630579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495773B-6336-460E-BB2B-423D5E2B079A}" type="datetime1">
              <a:rPr lang="en-AU" smtClean="0"/>
              <a:t>26/04/2017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3809896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66FA0E4-1646-4C20-B120-9C6D25D658D2}" type="datetime1">
              <a:rPr lang="en-AU" smtClean="0"/>
              <a:t>26/04/2017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279063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A125F-76A9-454F-A8FD-561AF9397BED}" type="datetime1">
              <a:rPr lang="en-AU" smtClean="0"/>
              <a:t>26/04/2017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AEDA3A-9FDA-4EC4-92AF-F81103365E6F}" type="slidenum">
              <a:rPr lang="en-AU" smtClean="0"/>
              <a:t>‹#›</a:t>
            </a:fld>
            <a:endParaRPr lang="en-AU"/>
          </a:p>
        </p:txBody>
      </p:sp>
      <p:sp>
        <p:nvSpPr>
          <p:cNvPr id="5" name="Content Placeholder 3"/>
          <p:cNvSpPr>
            <a:spLocks noGrp="1"/>
          </p:cNvSpPr>
          <p:nvPr>
            <p:ph sz="half" idx="2"/>
          </p:nvPr>
        </p:nvSpPr>
        <p:spPr>
          <a:xfrm>
            <a:off x="251520" y="1131590"/>
            <a:ext cx="4042792" cy="11566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3"/>
          <p:cNvSpPr>
            <a:spLocks noGrp="1"/>
          </p:cNvSpPr>
          <p:nvPr>
            <p:ph sz="half" idx="13"/>
          </p:nvPr>
        </p:nvSpPr>
        <p:spPr>
          <a:xfrm>
            <a:off x="4849688" y="1131590"/>
            <a:ext cx="4042792" cy="11566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3"/>
          <p:cNvSpPr>
            <a:spLocks noGrp="1"/>
          </p:cNvSpPr>
          <p:nvPr>
            <p:ph sz="half" idx="14"/>
          </p:nvPr>
        </p:nvSpPr>
        <p:spPr>
          <a:xfrm>
            <a:off x="251520" y="2495252"/>
            <a:ext cx="4042792" cy="11566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Content Placeholder 3"/>
          <p:cNvSpPr>
            <a:spLocks noGrp="1"/>
          </p:cNvSpPr>
          <p:nvPr>
            <p:ph sz="half" idx="15"/>
          </p:nvPr>
        </p:nvSpPr>
        <p:spPr>
          <a:xfrm>
            <a:off x="4849688" y="2495252"/>
            <a:ext cx="4042792" cy="11566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02526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AFA4B-2455-44DC-BBB0-417FF7E2F8C6}" type="datetime1">
              <a:rPr lang="en-AU" smtClean="0"/>
              <a:t>26/04/2017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a:p>
        </p:txBody>
      </p:sp>
    </p:spTree>
    <p:extLst>
      <p:ext uri="{BB962C8B-B14F-4D97-AF65-F5344CB8AC3E}">
        <p14:creationId xmlns:p14="http://schemas.microsoft.com/office/powerpoint/2010/main" val="303711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99542"/>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35646"/>
            <a:ext cx="8229600" cy="29589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465998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4E26AD-2A7B-4DED-BFC2-051D1866C8A6}" type="datetime1">
              <a:rPr lang="en-AU" smtClean="0"/>
              <a:t>26/04/2017</a:t>
            </a:fld>
            <a:endParaRPr lang="en-AU"/>
          </a:p>
        </p:txBody>
      </p:sp>
      <p:sp>
        <p:nvSpPr>
          <p:cNvPr id="5" name="Footer Placeholder 4"/>
          <p:cNvSpPr>
            <a:spLocks noGrp="1"/>
          </p:cNvSpPr>
          <p:nvPr>
            <p:ph type="ftr" sz="quarter" idx="3"/>
          </p:nvPr>
        </p:nvSpPr>
        <p:spPr>
          <a:xfrm>
            <a:off x="3124200" y="4659982"/>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659982"/>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EDA3A-9FDA-4EC4-92AF-F81103365E6F}" type="slidenum">
              <a:rPr lang="en-AU" smtClean="0"/>
              <a:t>‹#›</a:t>
            </a:fld>
            <a:endParaRPr lang="en-AU"/>
          </a:p>
        </p:txBody>
      </p:sp>
    </p:spTree>
    <p:extLst>
      <p:ext uri="{BB962C8B-B14F-4D97-AF65-F5344CB8AC3E}">
        <p14:creationId xmlns:p14="http://schemas.microsoft.com/office/powerpoint/2010/main" val="269070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6" r:id="rId15"/>
    <p:sldLayoutId id="2147483671" r:id="rId16"/>
    <p:sldLayoutId id="2147483673" r:id="rId17"/>
    <p:sldLayoutId id="2147483674" r:id="rId1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ExamMark_Statistics_2016.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75606"/>
            <a:ext cx="7772400" cy="1102519"/>
          </a:xfrm>
        </p:spPr>
        <p:txBody>
          <a:bodyPr>
            <a:normAutofit fontScale="90000"/>
          </a:bodyPr>
          <a:lstStyle/>
          <a:p>
            <a:r>
              <a:rPr lang="en-AU" sz="3600" b="1" dirty="0" smtClean="0"/>
              <a:t>2017 Secondary School Leader Briefing</a:t>
            </a:r>
            <a:br>
              <a:rPr lang="en-AU" sz="3600" b="1" dirty="0" smtClean="0"/>
            </a:br>
            <a:r>
              <a:rPr lang="en-AU" sz="3600" b="1" dirty="0" smtClean="0"/>
              <a:t>Years 7 </a:t>
            </a:r>
            <a:r>
              <a:rPr lang="en-AU" sz="3600" b="1" dirty="0"/>
              <a:t>– </a:t>
            </a:r>
            <a:r>
              <a:rPr lang="en-AU" sz="3600" b="1" dirty="0" smtClean="0"/>
              <a:t>12</a:t>
            </a:r>
            <a:endParaRPr lang="en-AU" sz="3600" b="1" dirty="0"/>
          </a:p>
        </p:txBody>
      </p:sp>
      <p:sp>
        <p:nvSpPr>
          <p:cNvPr id="3" name="Subtitle 2"/>
          <p:cNvSpPr>
            <a:spLocks noGrp="1"/>
          </p:cNvSpPr>
          <p:nvPr>
            <p:ph type="subTitle" idx="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t>1</a:t>
            </a:fld>
            <a:endParaRPr lang="en-AU"/>
          </a:p>
        </p:txBody>
      </p:sp>
      <p:sp>
        <p:nvSpPr>
          <p:cNvPr id="4" name="Footer Placeholder 3"/>
          <p:cNvSpPr>
            <a:spLocks noGrp="1"/>
          </p:cNvSpPr>
          <p:nvPr>
            <p:ph type="ftr" sz="quarter" idx="11"/>
          </p:nvPr>
        </p:nvSpPr>
        <p:spPr/>
        <p:txBody>
          <a:bodyPr/>
          <a:lstStyle/>
          <a:p>
            <a:r>
              <a:rPr lang="en-AU" smtClean="0"/>
              <a:t>2017/5239[v2]</a:t>
            </a:r>
            <a:endParaRPr lang="en-AU"/>
          </a:p>
        </p:txBody>
      </p:sp>
    </p:spTree>
    <p:extLst>
      <p:ext uri="{BB962C8B-B14F-4D97-AF65-F5344CB8AC3E}">
        <p14:creationId xmlns:p14="http://schemas.microsoft.com/office/powerpoint/2010/main" val="401850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40" y="671045"/>
            <a:ext cx="8229600" cy="432048"/>
          </a:xfrm>
        </p:spPr>
        <p:txBody>
          <a:bodyPr>
            <a:noAutofit/>
          </a:bodyPr>
          <a:lstStyle/>
          <a:p>
            <a:r>
              <a:rPr lang="en-US" sz="2800" b="1" dirty="0" smtClean="0"/>
              <a:t>EST – mean school mark vs mean SCSA reviewer mark</a:t>
            </a:r>
            <a:endParaRPr lang="en-AU" sz="2800" b="1" dirty="0"/>
          </a:p>
        </p:txBody>
      </p:sp>
      <p:pic>
        <p:nvPicPr>
          <p:cNvPr id="6" name="Content Placeholder 5"/>
          <p:cNvPicPr>
            <a:picLocks noGrp="1" noChangeAspect="1"/>
          </p:cNvPicPr>
          <p:nvPr>
            <p:ph idx="1"/>
          </p:nvPr>
        </p:nvPicPr>
        <p:blipFill>
          <a:blip r:embed="rId3"/>
          <a:stretch>
            <a:fillRect/>
          </a:stretch>
        </p:blipFill>
        <p:spPr>
          <a:xfrm>
            <a:off x="324183" y="1200151"/>
            <a:ext cx="4031641" cy="3600450"/>
          </a:xfrm>
          <a:prstGeom prst="rect">
            <a:avLst/>
          </a:prstGeom>
        </p:spPr>
      </p:pic>
      <p:pic>
        <p:nvPicPr>
          <p:cNvPr id="7" name="Picture 6"/>
          <p:cNvPicPr>
            <a:picLocks noChangeAspect="1"/>
          </p:cNvPicPr>
          <p:nvPr/>
        </p:nvPicPr>
        <p:blipFill>
          <a:blip r:embed="rId4"/>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Maximum possible marks = 41</a:t>
            </a:r>
          </a:p>
          <a:p>
            <a:r>
              <a:rPr lang="en-US" sz="1350" dirty="0">
                <a:solidFill>
                  <a:prstClr val="black"/>
                </a:solidFill>
              </a:rPr>
              <a:t>Your mean mark = 21.00</a:t>
            </a:r>
          </a:p>
          <a:p>
            <a:r>
              <a:rPr lang="en-US" sz="1350" dirty="0">
                <a:solidFill>
                  <a:prstClr val="black"/>
                </a:solidFill>
              </a:rPr>
              <a:t>Reviewers mean mark =20.17</a:t>
            </a:r>
          </a:p>
        </p:txBody>
      </p:sp>
    </p:spTree>
    <p:extLst>
      <p:ext uri="{BB962C8B-B14F-4D97-AF65-F5344CB8AC3E}">
        <p14:creationId xmlns:p14="http://schemas.microsoft.com/office/powerpoint/2010/main" val="329716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42"/>
            <a:ext cx="8229600" cy="360040"/>
          </a:xfrm>
        </p:spPr>
        <p:txBody>
          <a:bodyPr>
            <a:normAutofit fontScale="90000"/>
          </a:bodyPr>
          <a:lstStyle/>
          <a:p>
            <a:r>
              <a:rPr lang="en-US" sz="3100" b="1" dirty="0"/>
              <a:t>EST – mean school mark vs mean SCSA reviewer </a:t>
            </a:r>
            <a:r>
              <a:rPr lang="en-US" sz="3100" b="1" dirty="0" smtClean="0"/>
              <a:t>mark</a:t>
            </a:r>
            <a:endParaRPr lang="en-AU" sz="3100" b="1" dirty="0"/>
          </a:p>
        </p:txBody>
      </p:sp>
      <p:pic>
        <p:nvPicPr>
          <p:cNvPr id="7" name="Picture 6"/>
          <p:cNvPicPr>
            <a:picLocks noChangeAspect="1"/>
          </p:cNvPicPr>
          <p:nvPr/>
        </p:nvPicPr>
        <p:blipFill>
          <a:blip r:embed="rId3"/>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School’s mean mark &gt; Reviewer’s mean mark</a:t>
            </a:r>
          </a:p>
          <a:p>
            <a:endParaRPr lang="en-US" sz="1350" dirty="0">
              <a:solidFill>
                <a:prstClr val="black"/>
              </a:solidFill>
            </a:endParaRPr>
          </a:p>
          <a:p>
            <a:r>
              <a:rPr lang="en-US" sz="1350" dirty="0">
                <a:solidFill>
                  <a:prstClr val="black"/>
                </a:solidFill>
              </a:rPr>
              <a:t>Teacher’s marks may have been lenient</a:t>
            </a:r>
          </a:p>
        </p:txBody>
      </p:sp>
      <p:pic>
        <p:nvPicPr>
          <p:cNvPr id="4" name="Content Placeholder 3"/>
          <p:cNvPicPr>
            <a:picLocks noGrp="1" noChangeAspect="1"/>
          </p:cNvPicPr>
          <p:nvPr>
            <p:ph idx="1"/>
          </p:nvPr>
        </p:nvPicPr>
        <p:blipFill>
          <a:blip r:embed="rId4"/>
          <a:stretch>
            <a:fillRect/>
          </a:stretch>
        </p:blipFill>
        <p:spPr>
          <a:xfrm>
            <a:off x="228600" y="1200151"/>
            <a:ext cx="3959696" cy="3525317"/>
          </a:xfrm>
          <a:prstGeom prst="rect">
            <a:avLst/>
          </a:prstGeom>
        </p:spPr>
      </p:pic>
    </p:spTree>
    <p:extLst>
      <p:ext uri="{BB962C8B-B14F-4D97-AF65-F5344CB8AC3E}">
        <p14:creationId xmlns:p14="http://schemas.microsoft.com/office/powerpoint/2010/main" val="323879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53" y="743053"/>
            <a:ext cx="8229600" cy="288032"/>
          </a:xfrm>
        </p:spPr>
        <p:txBody>
          <a:bodyPr>
            <a:noAutofit/>
          </a:bodyPr>
          <a:lstStyle/>
          <a:p>
            <a:r>
              <a:rPr lang="en-US" sz="2800" b="1" dirty="0" smtClean="0"/>
              <a:t>EST – mean school mark vs mean SCSA reviewer mark</a:t>
            </a:r>
            <a:endParaRPr lang="en-AU" sz="2800" b="1" dirty="0"/>
          </a:p>
        </p:txBody>
      </p:sp>
      <p:pic>
        <p:nvPicPr>
          <p:cNvPr id="7" name="Picture 6"/>
          <p:cNvPicPr>
            <a:picLocks noChangeAspect="1"/>
          </p:cNvPicPr>
          <p:nvPr/>
        </p:nvPicPr>
        <p:blipFill>
          <a:blip r:embed="rId3"/>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School’s mean mark &lt; Reviewer’s mean mark</a:t>
            </a:r>
          </a:p>
          <a:p>
            <a:endParaRPr lang="en-US" sz="1350" dirty="0">
              <a:solidFill>
                <a:prstClr val="black"/>
              </a:solidFill>
            </a:endParaRPr>
          </a:p>
          <a:p>
            <a:r>
              <a:rPr lang="en-US" sz="1350" dirty="0">
                <a:solidFill>
                  <a:prstClr val="black"/>
                </a:solidFill>
              </a:rPr>
              <a:t>Teacher’s marking may have been too hard</a:t>
            </a:r>
          </a:p>
        </p:txBody>
      </p:sp>
      <p:pic>
        <p:nvPicPr>
          <p:cNvPr id="4" name="Content Placeholder 3"/>
          <p:cNvPicPr>
            <a:picLocks noGrp="1" noChangeAspect="1"/>
          </p:cNvPicPr>
          <p:nvPr>
            <p:ph idx="1"/>
          </p:nvPr>
        </p:nvPicPr>
        <p:blipFill>
          <a:blip r:embed="rId4"/>
          <a:stretch>
            <a:fillRect/>
          </a:stretch>
        </p:blipFill>
        <p:spPr>
          <a:xfrm>
            <a:off x="228600" y="1200151"/>
            <a:ext cx="4034176" cy="3600450"/>
          </a:xfrm>
          <a:prstGeom prst="rect">
            <a:avLst/>
          </a:prstGeom>
        </p:spPr>
      </p:pic>
    </p:spTree>
    <p:extLst>
      <p:ext uri="{BB962C8B-B14F-4D97-AF65-F5344CB8AC3E}">
        <p14:creationId xmlns:p14="http://schemas.microsoft.com/office/powerpoint/2010/main" val="340538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42"/>
            <a:ext cx="8229600" cy="288032"/>
          </a:xfrm>
        </p:spPr>
        <p:txBody>
          <a:bodyPr>
            <a:noAutofit/>
          </a:bodyPr>
          <a:lstStyle/>
          <a:p>
            <a:r>
              <a:rPr lang="en-US" sz="2800" b="1" dirty="0" smtClean="0"/>
              <a:t>EST – mean school mark vs mean SCSA reviewer mark</a:t>
            </a:r>
            <a:endParaRPr lang="en-AU" sz="2800" b="1" dirty="0"/>
          </a:p>
        </p:txBody>
      </p:sp>
      <p:pic>
        <p:nvPicPr>
          <p:cNvPr id="7" name="Picture 6"/>
          <p:cNvPicPr>
            <a:picLocks noChangeAspect="1"/>
          </p:cNvPicPr>
          <p:nvPr/>
        </p:nvPicPr>
        <p:blipFill>
          <a:blip r:embed="rId3"/>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Consistent understanding of marking standards</a:t>
            </a:r>
          </a:p>
          <a:p>
            <a:endParaRPr lang="en-US" sz="1350" dirty="0">
              <a:solidFill>
                <a:prstClr val="black"/>
              </a:solidFill>
            </a:endParaRPr>
          </a:p>
          <a:p>
            <a:r>
              <a:rPr lang="en-US" sz="1350" dirty="0">
                <a:solidFill>
                  <a:prstClr val="black"/>
                </a:solidFill>
              </a:rPr>
              <a:t>School mean for selected scripts &lt; State mean</a:t>
            </a:r>
          </a:p>
        </p:txBody>
      </p:sp>
      <p:pic>
        <p:nvPicPr>
          <p:cNvPr id="11" name="Content Placeholder 10"/>
          <p:cNvPicPr>
            <a:picLocks noGrp="1" noChangeAspect="1"/>
          </p:cNvPicPr>
          <p:nvPr>
            <p:ph idx="1"/>
          </p:nvPr>
        </p:nvPicPr>
        <p:blipFill>
          <a:blip r:embed="rId4"/>
          <a:stretch>
            <a:fillRect/>
          </a:stretch>
        </p:blipFill>
        <p:spPr>
          <a:xfrm>
            <a:off x="228600" y="1130576"/>
            <a:ext cx="4036379" cy="3600450"/>
          </a:xfrm>
          <a:prstGeom prst="rect">
            <a:avLst/>
          </a:prstGeom>
        </p:spPr>
      </p:pic>
    </p:spTree>
    <p:extLst>
      <p:ext uri="{BB962C8B-B14F-4D97-AF65-F5344CB8AC3E}">
        <p14:creationId xmlns:p14="http://schemas.microsoft.com/office/powerpoint/2010/main" val="171006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2" y="762320"/>
            <a:ext cx="8229600" cy="187527"/>
          </a:xfrm>
        </p:spPr>
        <p:txBody>
          <a:bodyPr>
            <a:noAutofit/>
          </a:bodyPr>
          <a:lstStyle/>
          <a:p>
            <a:r>
              <a:rPr lang="en-US" sz="2800" b="1" dirty="0" smtClean="0"/>
              <a:t>EST – mean school mark vs mean SCSA reviewer mark</a:t>
            </a:r>
            <a:endParaRPr lang="en-AU" sz="2800" b="1" dirty="0"/>
          </a:p>
        </p:txBody>
      </p:sp>
      <p:pic>
        <p:nvPicPr>
          <p:cNvPr id="7" name="Picture 6"/>
          <p:cNvPicPr>
            <a:picLocks noChangeAspect="1"/>
          </p:cNvPicPr>
          <p:nvPr/>
        </p:nvPicPr>
        <p:blipFill>
          <a:blip r:embed="rId3"/>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Consistent understanding of marking standards</a:t>
            </a:r>
          </a:p>
          <a:p>
            <a:endParaRPr lang="en-US" sz="1350" dirty="0">
              <a:solidFill>
                <a:prstClr val="black"/>
              </a:solidFill>
            </a:endParaRPr>
          </a:p>
          <a:p>
            <a:r>
              <a:rPr lang="en-US" sz="1350" dirty="0">
                <a:solidFill>
                  <a:prstClr val="black"/>
                </a:solidFill>
              </a:rPr>
              <a:t>School mean for selected scripts near State mean</a:t>
            </a:r>
          </a:p>
        </p:txBody>
      </p:sp>
      <p:pic>
        <p:nvPicPr>
          <p:cNvPr id="9" name="Content Placeholder 8"/>
          <p:cNvPicPr>
            <a:picLocks noGrp="1" noChangeAspect="1"/>
          </p:cNvPicPr>
          <p:nvPr>
            <p:ph idx="1"/>
          </p:nvPr>
        </p:nvPicPr>
        <p:blipFill>
          <a:blip r:embed="rId4"/>
          <a:stretch>
            <a:fillRect/>
          </a:stretch>
        </p:blipFill>
        <p:spPr>
          <a:xfrm>
            <a:off x="228600" y="1200151"/>
            <a:ext cx="4073237" cy="3600450"/>
          </a:xfrm>
          <a:prstGeom prst="rect">
            <a:avLst/>
          </a:prstGeom>
        </p:spPr>
      </p:pic>
    </p:spTree>
    <p:extLst>
      <p:ext uri="{BB962C8B-B14F-4D97-AF65-F5344CB8AC3E}">
        <p14:creationId xmlns:p14="http://schemas.microsoft.com/office/powerpoint/2010/main" val="48785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99" y="767994"/>
            <a:ext cx="8229600" cy="187527"/>
          </a:xfrm>
        </p:spPr>
        <p:txBody>
          <a:bodyPr>
            <a:noAutofit/>
          </a:bodyPr>
          <a:lstStyle/>
          <a:p>
            <a:r>
              <a:rPr lang="en-US" sz="2800" b="1" dirty="0" smtClean="0"/>
              <a:t>EST – mean school mark vs mean SCSA reviewer mark</a:t>
            </a:r>
            <a:endParaRPr lang="en-AU" sz="2800" b="1" dirty="0"/>
          </a:p>
        </p:txBody>
      </p:sp>
      <p:pic>
        <p:nvPicPr>
          <p:cNvPr id="7" name="Picture 6"/>
          <p:cNvPicPr>
            <a:picLocks noChangeAspect="1"/>
          </p:cNvPicPr>
          <p:nvPr/>
        </p:nvPicPr>
        <p:blipFill>
          <a:blip r:embed="rId3"/>
          <a:stretch>
            <a:fillRect/>
          </a:stretch>
        </p:blipFill>
        <p:spPr>
          <a:xfrm>
            <a:off x="4451407" y="1200151"/>
            <a:ext cx="4265456" cy="626165"/>
          </a:xfrm>
          <a:prstGeom prst="rect">
            <a:avLst/>
          </a:prstGeom>
        </p:spPr>
      </p:pic>
      <p:sp>
        <p:nvSpPr>
          <p:cNvPr id="8" name="TextBox 7"/>
          <p:cNvSpPr txBox="1"/>
          <p:nvPr/>
        </p:nvSpPr>
        <p:spPr>
          <a:xfrm>
            <a:off x="4451407" y="2139398"/>
            <a:ext cx="4231585" cy="715581"/>
          </a:xfrm>
          <a:prstGeom prst="rect">
            <a:avLst/>
          </a:prstGeom>
          <a:noFill/>
        </p:spPr>
        <p:txBody>
          <a:bodyPr wrap="square" rtlCol="0">
            <a:spAutoFit/>
          </a:bodyPr>
          <a:lstStyle/>
          <a:p>
            <a:r>
              <a:rPr lang="en-US" sz="1350" dirty="0">
                <a:solidFill>
                  <a:prstClr val="black"/>
                </a:solidFill>
              </a:rPr>
              <a:t>Consistent understanding of marking standards</a:t>
            </a:r>
          </a:p>
          <a:p>
            <a:endParaRPr lang="en-US" sz="1350" dirty="0">
              <a:solidFill>
                <a:prstClr val="black"/>
              </a:solidFill>
            </a:endParaRPr>
          </a:p>
          <a:p>
            <a:r>
              <a:rPr lang="en-US" sz="1350" dirty="0">
                <a:solidFill>
                  <a:prstClr val="black"/>
                </a:solidFill>
              </a:rPr>
              <a:t>School mean for selected scripts &gt; State mean</a:t>
            </a:r>
          </a:p>
        </p:txBody>
      </p:sp>
      <p:pic>
        <p:nvPicPr>
          <p:cNvPr id="5" name="Content Placeholder 4"/>
          <p:cNvPicPr>
            <a:picLocks noGrp="1" noChangeAspect="1"/>
          </p:cNvPicPr>
          <p:nvPr>
            <p:ph idx="1"/>
          </p:nvPr>
        </p:nvPicPr>
        <p:blipFill>
          <a:blip r:embed="rId4"/>
          <a:stretch>
            <a:fillRect/>
          </a:stretch>
        </p:blipFill>
        <p:spPr>
          <a:xfrm>
            <a:off x="228600" y="1200151"/>
            <a:ext cx="4060852" cy="3600450"/>
          </a:xfrm>
          <a:prstGeom prst="rect">
            <a:avLst/>
          </a:prstGeom>
        </p:spPr>
      </p:pic>
    </p:spTree>
    <p:extLst>
      <p:ext uri="{BB962C8B-B14F-4D97-AF65-F5344CB8AC3E}">
        <p14:creationId xmlns:p14="http://schemas.microsoft.com/office/powerpoint/2010/main" val="3647047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21B4B6F-04F5-49DD-8DE1-222F2462CBD8}" type="slidenum">
              <a:rPr lang="en-AU" smtClean="0"/>
              <a:pPr>
                <a:defRPr/>
              </a:pPr>
              <a:t>16</a:t>
            </a:fld>
            <a:endParaRPr lang="en-AU" dirty="0"/>
          </a:p>
        </p:txBody>
      </p:sp>
      <p:sp>
        <p:nvSpPr>
          <p:cNvPr id="3" name="Rectangle 2"/>
          <p:cNvSpPr/>
          <p:nvPr/>
        </p:nvSpPr>
        <p:spPr>
          <a:xfrm>
            <a:off x="467544" y="1419622"/>
            <a:ext cx="8136904" cy="247465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Has the content from the syllabus been covered as outlined in the 2017 EST Unit 3 content document provided to schools in Term 2, 2016?</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The pitch of the Unit 3 and 4 courses in General units has been raised. Do you need to seek further clarification on the pitch of the course content?</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Has the marking key provided by the Authority been followed?</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Did you undertake internal comparability where more than one teacher is delivering the course?</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39552" y="627534"/>
            <a:ext cx="7848872" cy="523220"/>
          </a:xfrm>
          <a:prstGeom prst="rect">
            <a:avLst/>
          </a:prstGeom>
        </p:spPr>
        <p:txBody>
          <a:bodyPr wrap="square">
            <a:spAutoFit/>
          </a:bodyPr>
          <a:lstStyle/>
          <a:p>
            <a:pPr algn="ctr"/>
            <a:r>
              <a:rPr lang="en-US" sz="2800" b="1" dirty="0"/>
              <a:t>EST – </a:t>
            </a:r>
            <a:r>
              <a:rPr lang="en-US" sz="2800" b="1" dirty="0" smtClean="0"/>
              <a:t>Reflective Questions</a:t>
            </a:r>
            <a:endParaRPr lang="en-AU" sz="2800" b="1" dirty="0"/>
          </a:p>
        </p:txBody>
      </p:sp>
    </p:spTree>
    <p:extLst>
      <p:ext uri="{BB962C8B-B14F-4D97-AF65-F5344CB8AC3E}">
        <p14:creationId xmlns:p14="http://schemas.microsoft.com/office/powerpoint/2010/main" val="3327686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28" y="627534"/>
            <a:ext cx="8229600" cy="857250"/>
          </a:xfrm>
        </p:spPr>
        <p:txBody>
          <a:bodyPr>
            <a:normAutofit/>
          </a:bodyPr>
          <a:lstStyle/>
          <a:p>
            <a:r>
              <a:rPr lang="en-AU" sz="2800" b="1" dirty="0" smtClean="0"/>
              <a:t>Gentle Reminders and Points of Clarification</a:t>
            </a:r>
            <a:endParaRPr lang="en-AU" sz="2800" b="1" dirty="0"/>
          </a:p>
        </p:txBody>
      </p:sp>
      <p:sp>
        <p:nvSpPr>
          <p:cNvPr id="4" name="TextBox 3"/>
          <p:cNvSpPr txBox="1"/>
          <p:nvPr/>
        </p:nvSpPr>
        <p:spPr>
          <a:xfrm>
            <a:off x="646237" y="1635646"/>
            <a:ext cx="8075240" cy="2862322"/>
          </a:xfrm>
          <a:prstGeom prst="rect">
            <a:avLst/>
          </a:prstGeom>
          <a:noFill/>
        </p:spPr>
        <p:txBody>
          <a:bodyPr wrap="square" rtlCol="0">
            <a:spAutoFit/>
          </a:bodyPr>
          <a:lstStyle/>
          <a:p>
            <a:pPr marL="742950" lvl="1" indent="-285750">
              <a:buFont typeface="Arial" panose="020B0604020202020204" pitchFamily="34" charset="0"/>
              <a:buChar char="•"/>
            </a:pPr>
            <a:r>
              <a:rPr lang="en-AU" dirty="0" smtClean="0"/>
              <a:t>WACE achievement – check using SIRS report CSE015</a:t>
            </a:r>
          </a:p>
          <a:p>
            <a:pPr marL="742950" lvl="1" indent="-285750">
              <a:buFont typeface="Arial" panose="020B0604020202020204" pitchFamily="34" charset="0"/>
              <a:buChar char="•"/>
            </a:pPr>
            <a:r>
              <a:rPr lang="en-AU" dirty="0" smtClean="0"/>
              <a:t>Informing students</a:t>
            </a:r>
          </a:p>
          <a:p>
            <a:pPr marL="742950" lvl="1" indent="-285750">
              <a:buFont typeface="Arial" panose="020B0604020202020204" pitchFamily="34" charset="0"/>
              <a:buChar char="•"/>
            </a:pPr>
            <a:r>
              <a:rPr lang="en-AU" dirty="0" smtClean="0"/>
              <a:t>Spelling </a:t>
            </a:r>
            <a:r>
              <a:rPr lang="en-AU" dirty="0"/>
              <a:t>of names and incorrect </a:t>
            </a:r>
            <a:r>
              <a:rPr lang="en-AU" dirty="0" smtClean="0"/>
              <a:t>addresses</a:t>
            </a:r>
          </a:p>
          <a:p>
            <a:pPr marL="742950" lvl="1" indent="-285750">
              <a:buFont typeface="Arial" panose="020B0604020202020204" pitchFamily="34" charset="0"/>
              <a:buChar char="•"/>
            </a:pPr>
            <a:r>
              <a:rPr lang="en-AU" dirty="0" smtClean="0"/>
              <a:t>WACE </a:t>
            </a:r>
            <a:r>
              <a:rPr lang="en-AU" dirty="0"/>
              <a:t>achievement – VET </a:t>
            </a:r>
            <a:r>
              <a:rPr lang="en-AU" dirty="0" smtClean="0"/>
              <a:t>results</a:t>
            </a:r>
          </a:p>
          <a:p>
            <a:pPr marL="742950" lvl="1" indent="-285750">
              <a:buFont typeface="Arial" panose="020B0604020202020204" pitchFamily="34" charset="0"/>
              <a:buChar char="•"/>
            </a:pPr>
            <a:r>
              <a:rPr lang="en-AU" dirty="0"/>
              <a:t>Exhibitions and </a:t>
            </a:r>
            <a:r>
              <a:rPr lang="en-AU" dirty="0" smtClean="0"/>
              <a:t>Awards</a:t>
            </a:r>
          </a:p>
          <a:p>
            <a:pPr marL="742950" lvl="1" indent="-285750">
              <a:buFont typeface="Arial" panose="020B0604020202020204" pitchFamily="34" charset="0"/>
              <a:buChar char="•"/>
            </a:pPr>
            <a:r>
              <a:rPr lang="en-AU" dirty="0"/>
              <a:t>Student declaration and </a:t>
            </a:r>
            <a:r>
              <a:rPr lang="en-AU" dirty="0" smtClean="0"/>
              <a:t>permissions – check using CSE058</a:t>
            </a:r>
          </a:p>
          <a:p>
            <a:pPr marL="742950" lvl="1" indent="-285750">
              <a:buFont typeface="Arial" panose="020B0604020202020204" pitchFamily="34" charset="0"/>
              <a:buChar char="•"/>
            </a:pPr>
            <a:r>
              <a:rPr lang="en-AU" dirty="0" smtClean="0"/>
              <a:t>Language eligibility process</a:t>
            </a:r>
          </a:p>
          <a:p>
            <a:pPr marL="742950" lvl="1" indent="-285750">
              <a:buFont typeface="Arial" panose="020B0604020202020204" pitchFamily="34" charset="0"/>
              <a:buChar char="•"/>
            </a:pPr>
            <a:r>
              <a:rPr lang="en-AU" dirty="0"/>
              <a:t>Use of </a:t>
            </a:r>
            <a:r>
              <a:rPr lang="en-AU" dirty="0" smtClean="0"/>
              <a:t>textbooks</a:t>
            </a:r>
          </a:p>
          <a:p>
            <a:pPr marL="742950" lvl="1" indent="-285750">
              <a:buFont typeface="Arial" panose="020B0604020202020204" pitchFamily="34" charset="0"/>
              <a:buChar char="•"/>
            </a:pPr>
            <a:endParaRPr lang="en-AU" dirty="0"/>
          </a:p>
          <a:p>
            <a:pPr lvl="1"/>
            <a:r>
              <a:rPr lang="en-AU" dirty="0" smtClean="0"/>
              <a:t>2017…. the year of getting the requirements right</a:t>
            </a:r>
          </a:p>
        </p:txBody>
      </p:sp>
      <p:sp>
        <p:nvSpPr>
          <p:cNvPr id="3" name="Slide Number Placeholder 2"/>
          <p:cNvSpPr>
            <a:spLocks noGrp="1"/>
          </p:cNvSpPr>
          <p:nvPr>
            <p:ph type="sldNum" sz="quarter" idx="12"/>
          </p:nvPr>
        </p:nvSpPr>
        <p:spPr/>
        <p:txBody>
          <a:bodyPr/>
          <a:lstStyle/>
          <a:p>
            <a:fld id="{8C57E9BA-65BF-4135-85A9-0424360DE200}" type="slidenum">
              <a:rPr lang="en-AU" smtClean="0"/>
              <a:pPr/>
              <a:t>17</a:t>
            </a:fld>
            <a:endParaRPr lang="en-AU" dirty="0"/>
          </a:p>
        </p:txBody>
      </p:sp>
    </p:spTree>
    <p:extLst>
      <p:ext uri="{BB962C8B-B14F-4D97-AF65-F5344CB8AC3E}">
        <p14:creationId xmlns:p14="http://schemas.microsoft.com/office/powerpoint/2010/main" val="4278420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57E9BA-65BF-4135-85A9-0424360DE200}" type="slidenum">
              <a:rPr lang="en-AU" smtClean="0"/>
              <a:pPr/>
              <a:t>18</a:t>
            </a:fld>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844" y="664164"/>
            <a:ext cx="8048956" cy="3960000"/>
          </a:xfrm>
          <a:prstGeom prst="rect">
            <a:avLst/>
          </a:prstGeom>
        </p:spPr>
      </p:pic>
      <p:sp>
        <p:nvSpPr>
          <p:cNvPr id="6" name="TextBox 5"/>
          <p:cNvSpPr txBox="1"/>
          <p:nvPr/>
        </p:nvSpPr>
        <p:spPr>
          <a:xfrm>
            <a:off x="1836472" y="77155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345028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419622"/>
            <a:ext cx="7380820" cy="2862322"/>
          </a:xfrm>
          <a:prstGeom prst="rect">
            <a:avLst/>
          </a:prstGeom>
          <a:noFill/>
        </p:spPr>
        <p:txBody>
          <a:bodyPr wrap="square" rtlCol="0">
            <a:spAutoFit/>
          </a:bodyPr>
          <a:lstStyle/>
          <a:p>
            <a:r>
              <a:rPr lang="en-AU" dirty="0" smtClean="0"/>
              <a:t>Revised </a:t>
            </a:r>
            <a:r>
              <a:rPr lang="en-AU" dirty="0"/>
              <a:t>requirements to achieve a WACE in </a:t>
            </a:r>
            <a:r>
              <a:rPr lang="en-AU" dirty="0" smtClean="0"/>
              <a:t>2017: </a:t>
            </a:r>
          </a:p>
          <a:p>
            <a:pPr marL="342900" indent="-342900">
              <a:buFont typeface="Arial" panose="020B0604020202020204" pitchFamily="34" charset="0"/>
              <a:buChar char="•"/>
            </a:pPr>
            <a:r>
              <a:rPr lang="en-AU" dirty="0" smtClean="0"/>
              <a:t>Year 12 ATAR students </a:t>
            </a:r>
            <a:r>
              <a:rPr lang="en-AU" b="1" dirty="0" smtClean="0"/>
              <a:t>must </a:t>
            </a:r>
            <a:r>
              <a:rPr lang="en-AU" dirty="0" smtClean="0"/>
              <a:t>sit the ATAR course examination – consequences for meeting WACE requirements </a:t>
            </a:r>
          </a:p>
          <a:p>
            <a:pPr marL="342900" indent="-342900">
              <a:buFont typeface="Arial" panose="020B0604020202020204" pitchFamily="34" charset="0"/>
              <a:buChar char="•"/>
            </a:pPr>
            <a:r>
              <a:rPr lang="en-AU" dirty="0" smtClean="0"/>
              <a:t>students must complete four units from an English course, post-Year 10, including at least one pair of Year 12 units from an English course.</a:t>
            </a:r>
          </a:p>
          <a:p>
            <a:pPr marL="342900" indent="-342900">
              <a:buFont typeface="Arial" panose="020B0604020202020204" pitchFamily="34" charset="0"/>
              <a:buChar char="•"/>
            </a:pPr>
            <a:endParaRPr lang="en-AU" dirty="0"/>
          </a:p>
          <a:p>
            <a:r>
              <a:rPr lang="en-AU" dirty="0"/>
              <a:t>Keep up-to-date with the Authority’s Activities Schedule</a:t>
            </a:r>
          </a:p>
          <a:p>
            <a:endParaRPr lang="en-AU" i="1" dirty="0"/>
          </a:p>
          <a:p>
            <a:r>
              <a:rPr lang="en-AU" u="sng" dirty="0"/>
              <a:t>http://www.scsa.wa.edu.au/publications/wace-activities-schedule</a:t>
            </a:r>
          </a:p>
          <a:p>
            <a:pPr marL="342900" indent="-342900">
              <a:buFont typeface="Arial" panose="020B0604020202020204" pitchFamily="34" charset="0"/>
              <a:buChar char="•"/>
            </a:pPr>
            <a:endParaRPr lang="en-AU" dirty="0"/>
          </a:p>
        </p:txBody>
      </p:sp>
      <p:sp>
        <p:nvSpPr>
          <p:cNvPr id="5" name="Title 1"/>
          <p:cNvSpPr>
            <a:spLocks noGrp="1"/>
          </p:cNvSpPr>
          <p:nvPr>
            <p:ph type="title"/>
          </p:nvPr>
        </p:nvSpPr>
        <p:spPr>
          <a:xfrm>
            <a:off x="457200" y="627534"/>
            <a:ext cx="8229600" cy="857250"/>
          </a:xfrm>
        </p:spPr>
        <p:txBody>
          <a:bodyPr>
            <a:normAutofit/>
          </a:bodyPr>
          <a:lstStyle/>
          <a:p>
            <a:r>
              <a:rPr lang="en-AU" sz="2800" b="1" dirty="0" smtClean="0"/>
              <a:t>2017 WACE Revised Requirements and Deadlines</a:t>
            </a:r>
            <a:endParaRPr lang="en-AU" sz="2800" b="1" dirty="0"/>
          </a:p>
        </p:txBody>
      </p:sp>
      <p:sp>
        <p:nvSpPr>
          <p:cNvPr id="2" name="Slide Number Placeholder 1"/>
          <p:cNvSpPr>
            <a:spLocks noGrp="1"/>
          </p:cNvSpPr>
          <p:nvPr>
            <p:ph type="sldNum" sz="quarter" idx="12"/>
          </p:nvPr>
        </p:nvSpPr>
        <p:spPr/>
        <p:txBody>
          <a:bodyPr/>
          <a:lstStyle/>
          <a:p>
            <a:fld id="{8C57E9BA-65BF-4135-85A9-0424360DE200}" type="slidenum">
              <a:rPr lang="en-AU" smtClean="0"/>
              <a:pPr/>
              <a:t>19</a:t>
            </a:fld>
            <a:endParaRPr lang="en-AU" dirty="0"/>
          </a:p>
        </p:txBody>
      </p:sp>
    </p:spTree>
    <p:extLst>
      <p:ext uri="{BB962C8B-B14F-4D97-AF65-F5344CB8AC3E}">
        <p14:creationId xmlns:p14="http://schemas.microsoft.com/office/powerpoint/2010/main" val="3483296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on the Authority website</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9" y="-20538"/>
            <a:ext cx="9268779" cy="52360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9" y="-46836"/>
            <a:ext cx="9207136" cy="52886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9" y="-63195"/>
            <a:ext cx="9217024" cy="5172025"/>
          </a:xfrm>
          <a:prstGeom prst="rect">
            <a:avLst/>
          </a:prstGeom>
        </p:spPr>
      </p:pic>
      <p:sp>
        <p:nvSpPr>
          <p:cNvPr id="3" name="Slide Number Placeholder 2"/>
          <p:cNvSpPr>
            <a:spLocks noGrp="1"/>
          </p:cNvSpPr>
          <p:nvPr>
            <p:ph type="sldNum" sz="quarter" idx="12"/>
          </p:nvPr>
        </p:nvSpPr>
        <p:spPr/>
        <p:txBody>
          <a:bodyPr/>
          <a:lstStyle/>
          <a:p>
            <a:fld id="{F5AEDA3A-9FDA-4EC4-92AF-F81103365E6F}" type="slidenum">
              <a:rPr lang="en-AU" smtClean="0"/>
              <a:t>2</a:t>
            </a:fld>
            <a:endParaRPr lang="en-AU"/>
          </a:p>
        </p:txBody>
      </p:sp>
    </p:spTree>
    <p:extLst>
      <p:ext uri="{BB962C8B-B14F-4D97-AF65-F5344CB8AC3E}">
        <p14:creationId xmlns:p14="http://schemas.microsoft.com/office/powerpoint/2010/main" val="20856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772349" y="1113588"/>
            <a:ext cx="3030141" cy="339832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AU" sz="2700">
              <a:solidFill>
                <a:srgbClr val="0099FF"/>
              </a:solidFill>
              <a:latin typeface="Arial" charset="0"/>
            </a:endParaRPr>
          </a:p>
        </p:txBody>
      </p:sp>
      <p:sp>
        <p:nvSpPr>
          <p:cNvPr id="10" name="Rectangle 9"/>
          <p:cNvSpPr/>
          <p:nvPr/>
        </p:nvSpPr>
        <p:spPr bwMode="auto">
          <a:xfrm>
            <a:off x="1428750" y="1113588"/>
            <a:ext cx="3030141" cy="339832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AU" sz="2700">
              <a:solidFill>
                <a:srgbClr val="0099FF"/>
              </a:solidFill>
              <a:latin typeface="Arial" charset="0"/>
            </a:endParaRPr>
          </a:p>
        </p:txBody>
      </p:sp>
      <p:sp>
        <p:nvSpPr>
          <p:cNvPr id="2" name="Text Placeholder 1"/>
          <p:cNvSpPr>
            <a:spLocks noGrp="1"/>
          </p:cNvSpPr>
          <p:nvPr>
            <p:ph type="body" idx="1"/>
          </p:nvPr>
        </p:nvSpPr>
        <p:spPr>
          <a:xfrm>
            <a:off x="1402660" y="1177998"/>
            <a:ext cx="3037595" cy="412610"/>
          </a:xfrm>
        </p:spPr>
        <p:txBody>
          <a:bodyPr vert="horz" lIns="91440" tIns="67500" rIns="91440" bIns="45720" rtlCol="0" anchor="b">
            <a:normAutofit fontScale="25000" lnSpcReduction="20000"/>
          </a:bodyPr>
          <a:lstStyle/>
          <a:p>
            <a:r>
              <a:rPr lang="en-AU" dirty="0" smtClean="0"/>
              <a:t>	</a:t>
            </a:r>
          </a:p>
          <a:p>
            <a:pPr algn="ctr"/>
            <a:r>
              <a:rPr lang="en-AU" sz="5600" spc="38" dirty="0">
                <a:ln w="0"/>
                <a:effectLst>
                  <a:innerShdw blurRad="63500" dist="50800" dir="13500000">
                    <a:srgbClr val="000000">
                      <a:alpha val="50000"/>
                    </a:srgbClr>
                  </a:innerShdw>
                </a:effectLst>
              </a:rPr>
              <a:t>Certificate II recognition</a:t>
            </a:r>
          </a:p>
        </p:txBody>
      </p:sp>
      <p:sp>
        <p:nvSpPr>
          <p:cNvPr id="3" name="Content Placeholder 2"/>
          <p:cNvSpPr>
            <a:spLocks noGrp="1"/>
          </p:cNvSpPr>
          <p:nvPr>
            <p:ph sz="half" idx="2"/>
          </p:nvPr>
        </p:nvSpPr>
        <p:spPr>
          <a:xfrm>
            <a:off x="1428750" y="1801007"/>
            <a:ext cx="3030141" cy="2651522"/>
          </a:xfrm>
        </p:spPr>
        <p:txBody>
          <a:bodyPr>
            <a:normAutofit fontScale="77500" lnSpcReduction="20000"/>
          </a:bodyPr>
          <a:lstStyle/>
          <a:p>
            <a:r>
              <a:rPr lang="en-AU" dirty="0" smtClean="0"/>
              <a:t>=&gt;220 nominal hours for full allocation of unit equivalence (4 units)</a:t>
            </a:r>
          </a:p>
          <a:p>
            <a:r>
              <a:rPr lang="en-AU" dirty="0" smtClean="0"/>
              <a:t>Can be achieved and reported over Years 10, 11 and 12.</a:t>
            </a:r>
          </a:p>
          <a:p>
            <a:r>
              <a:rPr lang="en-AU" dirty="0" smtClean="0"/>
              <a:t>&lt;220 nominal hours only Year 11 credit</a:t>
            </a:r>
          </a:p>
          <a:p>
            <a:r>
              <a:rPr lang="en-AU" i="1" dirty="0" smtClean="0"/>
              <a:t>Meets Cert II requirement</a:t>
            </a:r>
          </a:p>
        </p:txBody>
      </p:sp>
      <p:sp>
        <p:nvSpPr>
          <p:cNvPr id="4" name="Content Placeholder 3"/>
          <p:cNvSpPr>
            <a:spLocks noGrp="1"/>
          </p:cNvSpPr>
          <p:nvPr>
            <p:ph sz="quarter" idx="4"/>
          </p:nvPr>
        </p:nvSpPr>
        <p:spPr>
          <a:xfrm>
            <a:off x="4771159" y="1993280"/>
            <a:ext cx="3031331" cy="2459249"/>
          </a:xfrm>
        </p:spPr>
        <p:txBody>
          <a:bodyPr>
            <a:normAutofit fontScale="92500" lnSpcReduction="20000"/>
          </a:bodyPr>
          <a:lstStyle/>
          <a:p>
            <a:r>
              <a:rPr lang="en-AU" dirty="0" smtClean="0"/>
              <a:t>=&gt;220 nominal hours of </a:t>
            </a:r>
            <a:r>
              <a:rPr lang="en-AU" b="1" dirty="0" smtClean="0">
                <a:solidFill>
                  <a:srgbClr val="0070C0"/>
                </a:solidFill>
              </a:rPr>
              <a:t>new</a:t>
            </a:r>
            <a:r>
              <a:rPr lang="en-AU" dirty="0" smtClean="0">
                <a:solidFill>
                  <a:srgbClr val="0070C0"/>
                </a:solidFill>
              </a:rPr>
              <a:t> </a:t>
            </a:r>
            <a:r>
              <a:rPr lang="en-AU" dirty="0" smtClean="0"/>
              <a:t>VET in </a:t>
            </a:r>
            <a:r>
              <a:rPr lang="en-AU" b="1" dirty="0" smtClean="0">
                <a:solidFill>
                  <a:srgbClr val="0070C0"/>
                </a:solidFill>
              </a:rPr>
              <a:t>Year 12</a:t>
            </a:r>
          </a:p>
          <a:p>
            <a:r>
              <a:rPr lang="en-AU" dirty="0" smtClean="0"/>
              <a:t>Must be achieved in Year 12</a:t>
            </a:r>
          </a:p>
          <a:p>
            <a:r>
              <a:rPr lang="en-AU" dirty="0" smtClean="0"/>
              <a:t>Result of 20 (competent) only</a:t>
            </a:r>
          </a:p>
          <a:p>
            <a:r>
              <a:rPr lang="en-AU" i="1" dirty="0" smtClean="0"/>
              <a:t>Meets Cert II requirement</a:t>
            </a:r>
            <a:endParaRPr lang="en-AU" i="1" dirty="0"/>
          </a:p>
        </p:txBody>
      </p:sp>
      <p:sp>
        <p:nvSpPr>
          <p:cNvPr id="5" name="Title 4"/>
          <p:cNvSpPr>
            <a:spLocks noGrp="1"/>
          </p:cNvSpPr>
          <p:nvPr>
            <p:ph type="title"/>
          </p:nvPr>
        </p:nvSpPr>
        <p:spPr>
          <a:xfrm>
            <a:off x="1389784" y="627534"/>
            <a:ext cx="6412706" cy="445788"/>
          </a:xfrm>
        </p:spPr>
        <p:txBody>
          <a:bodyPr>
            <a:normAutofit/>
          </a:bodyPr>
          <a:lstStyle/>
          <a:p>
            <a:pPr algn="l"/>
            <a:r>
              <a:rPr lang="en-AU" sz="2000" b="1" dirty="0" smtClean="0"/>
              <a:t>220 nominal hours rules clarified</a:t>
            </a:r>
            <a:endParaRPr lang="en-AU" sz="2000" b="1" dirty="0"/>
          </a:p>
        </p:txBody>
      </p:sp>
      <p:sp>
        <p:nvSpPr>
          <p:cNvPr id="9" name="Text Placeholder 8"/>
          <p:cNvSpPr>
            <a:spLocks noGrp="1"/>
          </p:cNvSpPr>
          <p:nvPr>
            <p:ph type="body" idx="4294967295"/>
          </p:nvPr>
        </p:nvSpPr>
        <p:spPr>
          <a:xfrm>
            <a:off x="4764895" y="1192585"/>
            <a:ext cx="3037595" cy="597269"/>
          </a:xfrm>
          <a:prstGeom prst="rect">
            <a:avLst/>
          </a:prstGeom>
        </p:spPr>
        <p:txBody>
          <a:bodyPr/>
          <a:lstStyle/>
          <a:p>
            <a:pPr marL="0" indent="0" algn="ctr">
              <a:buNone/>
            </a:pPr>
            <a:r>
              <a:rPr lang="en-AU" sz="1400" b="1" spc="38" dirty="0" smtClean="0">
                <a:ln w="0"/>
                <a:effectLst>
                  <a:innerShdw blurRad="63500" dist="50800" dir="13500000">
                    <a:srgbClr val="000000">
                      <a:alpha val="50000"/>
                    </a:srgbClr>
                  </a:innerShdw>
                </a:effectLst>
              </a:rPr>
              <a:t>Partially </a:t>
            </a:r>
            <a:r>
              <a:rPr lang="en-AU" sz="1400" b="1" spc="38" dirty="0">
                <a:ln w="0"/>
                <a:effectLst>
                  <a:innerShdw blurRad="63500" dist="50800" dir="13500000">
                    <a:srgbClr val="000000">
                      <a:alpha val="50000"/>
                    </a:srgbClr>
                  </a:innerShdw>
                </a:effectLst>
              </a:rPr>
              <a:t>completed </a:t>
            </a:r>
            <a:r>
              <a:rPr lang="en-AU" sz="1400" b="1" spc="38" dirty="0" smtClean="0">
                <a:ln w="0"/>
                <a:effectLst>
                  <a:innerShdw blurRad="63500" dist="50800" dir="13500000">
                    <a:srgbClr val="000000">
                      <a:alpha val="50000"/>
                    </a:srgbClr>
                  </a:innerShdw>
                </a:effectLst>
              </a:rPr>
              <a:t>Certificate III </a:t>
            </a:r>
            <a:r>
              <a:rPr lang="en-AU" sz="1400" b="1" spc="38" dirty="0">
                <a:ln w="0"/>
                <a:effectLst>
                  <a:innerShdw blurRad="63500" dist="50800" dir="13500000">
                    <a:srgbClr val="000000">
                      <a:alpha val="50000"/>
                    </a:srgbClr>
                  </a:innerShdw>
                </a:effectLst>
              </a:rPr>
              <a:t>or higher</a:t>
            </a:r>
          </a:p>
        </p:txBody>
      </p:sp>
    </p:spTree>
    <p:extLst>
      <p:ext uri="{BB962C8B-B14F-4D97-AF65-F5344CB8AC3E}">
        <p14:creationId xmlns:p14="http://schemas.microsoft.com/office/powerpoint/2010/main" val="1659557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854787" y="912101"/>
            <a:ext cx="3789221"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r>
              <a:rPr lang="en-AU" sz="2800" b="1" kern="0" dirty="0">
                <a:solidFill>
                  <a:schemeClr val="tx1"/>
                </a:solidFill>
              </a:rPr>
              <a:t>Your SIRS </a:t>
            </a:r>
            <a:r>
              <a:rPr lang="en-AU" sz="2800" b="1" kern="0" dirty="0" smtClean="0">
                <a:solidFill>
                  <a:schemeClr val="tx1"/>
                </a:solidFill>
              </a:rPr>
              <a:t>Contacts</a:t>
            </a:r>
            <a:endParaRPr lang="en-AU" sz="2800" b="1" kern="0" dirty="0">
              <a:solidFill>
                <a:schemeClr val="tx1"/>
              </a:solidFill>
            </a:endParaRPr>
          </a:p>
        </p:txBody>
      </p:sp>
      <p:sp>
        <p:nvSpPr>
          <p:cNvPr id="4" name="Rectangle 3"/>
          <p:cNvSpPr/>
          <p:nvPr/>
        </p:nvSpPr>
        <p:spPr>
          <a:xfrm>
            <a:off x="467544" y="1851670"/>
            <a:ext cx="4968552" cy="1058367"/>
          </a:xfrm>
          <a:prstGeom prst="rect">
            <a:avLst/>
          </a:prstGeom>
        </p:spPr>
        <p:txBody>
          <a:bodyPr wrap="square">
            <a:spAutoFit/>
          </a:bodyPr>
          <a:lstStyle/>
          <a:p>
            <a:pPr marL="342900" indent="-342900">
              <a:lnSpc>
                <a:spcPct val="107000"/>
              </a:lnSpc>
              <a:spcAft>
                <a:spcPts val="600"/>
              </a:spcAft>
              <a:buFont typeface="Arial" panose="020B0604020202020204" pitchFamily="34" charset="0"/>
              <a:buChar char="•"/>
            </a:pPr>
            <a:r>
              <a:rPr lang="en-AU" dirty="0" smtClean="0">
                <a:latin typeface="+mj-lt"/>
                <a:ea typeface="Calibri" panose="020F0502020204030204" pitchFamily="34" charset="0"/>
                <a:cs typeface="Calibri-Bold"/>
              </a:rPr>
              <a:t>Keep the Authority up-to-date</a:t>
            </a:r>
            <a:endParaRPr lang="en-AU" dirty="0">
              <a:latin typeface="+mj-lt"/>
              <a:ea typeface="Calibri" panose="020F0502020204030204" pitchFamily="34" charset="0"/>
              <a:cs typeface="Calibri-Bold"/>
            </a:endParaRPr>
          </a:p>
          <a:p>
            <a:pPr marL="342900" indent="-342900">
              <a:lnSpc>
                <a:spcPct val="107000"/>
              </a:lnSpc>
              <a:spcAft>
                <a:spcPts val="600"/>
              </a:spcAft>
              <a:buFont typeface="Arial" panose="020B0604020202020204" pitchFamily="34" charset="0"/>
              <a:buChar char="•"/>
            </a:pPr>
            <a:r>
              <a:rPr lang="en-AU" dirty="0" smtClean="0"/>
              <a:t>Notify us of staff on leave who are a contact person</a:t>
            </a:r>
            <a:endParaRPr lang="en-AU" dirty="0"/>
          </a:p>
        </p:txBody>
      </p:sp>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228808"/>
            <a:ext cx="3006710" cy="320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57E9BA-65BF-4135-85A9-0424360DE200}" type="slidenum">
              <a:rPr lang="en-AU" smtClean="0"/>
              <a:pPr/>
              <a:t>21</a:t>
            </a:fld>
            <a:endParaRPr lang="en-AU" dirty="0"/>
          </a:p>
        </p:txBody>
      </p:sp>
    </p:spTree>
    <p:extLst>
      <p:ext uri="{BB962C8B-B14F-4D97-AF65-F5344CB8AC3E}">
        <p14:creationId xmlns:p14="http://schemas.microsoft.com/office/powerpoint/2010/main" val="24204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57E9BA-65BF-4135-85A9-0424360DE200}" type="slidenum">
              <a:rPr lang="en-AU" smtClean="0"/>
              <a:pPr/>
              <a:t>22</a:t>
            </a:fld>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86265"/>
            <a:ext cx="8048956" cy="3960000"/>
          </a:xfrm>
          <a:prstGeom prst="rect">
            <a:avLst/>
          </a:prstGeom>
        </p:spPr>
      </p:pic>
      <p:sp>
        <p:nvSpPr>
          <p:cNvPr id="6" name="TextBox 5"/>
          <p:cNvSpPr txBox="1"/>
          <p:nvPr/>
        </p:nvSpPr>
        <p:spPr>
          <a:xfrm>
            <a:off x="1691680" y="77155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570238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11510"/>
            <a:ext cx="7772400" cy="1102519"/>
          </a:xfrm>
        </p:spPr>
        <p:txBody>
          <a:bodyPr>
            <a:normAutofit/>
          </a:bodyPr>
          <a:lstStyle/>
          <a:p>
            <a:r>
              <a:rPr lang="en-AU" sz="2800" b="1" dirty="0" smtClean="0"/>
              <a:t>Externally Set </a:t>
            </a:r>
            <a:r>
              <a:rPr lang="en-AU" sz="2800" b="1" dirty="0"/>
              <a:t>T</a:t>
            </a:r>
            <a:r>
              <a:rPr lang="en-AU" sz="2800" b="1" dirty="0" smtClean="0"/>
              <a:t>asks 2017</a:t>
            </a:r>
            <a:endParaRPr lang="en-AU" sz="2800" b="1" dirty="0"/>
          </a:p>
        </p:txBody>
      </p:sp>
      <p:sp>
        <p:nvSpPr>
          <p:cNvPr id="5" name="TextBox 4"/>
          <p:cNvSpPr txBox="1"/>
          <p:nvPr/>
        </p:nvSpPr>
        <p:spPr>
          <a:xfrm>
            <a:off x="539552" y="1707654"/>
            <a:ext cx="8280920" cy="2954655"/>
          </a:xfrm>
          <a:prstGeom prst="rect">
            <a:avLst/>
          </a:prstGeom>
          <a:noFill/>
        </p:spPr>
        <p:txBody>
          <a:bodyPr wrap="square" numCol="2" rtlCol="0">
            <a:spAutoFit/>
          </a:bodyPr>
          <a:lstStyle/>
          <a:p>
            <a:r>
              <a:rPr lang="en-AU" b="1" dirty="0"/>
              <a:t>2016</a:t>
            </a:r>
          </a:p>
          <a:p>
            <a:pPr marL="285750" indent="-285750">
              <a:buFont typeface="Arial" panose="020B0604020202020204" pitchFamily="34" charset="0"/>
              <a:buChar char="•"/>
            </a:pPr>
            <a:r>
              <a:rPr lang="en-AU" dirty="0"/>
              <a:t>P</a:t>
            </a:r>
            <a:r>
              <a:rPr lang="en-AU" dirty="0" smtClean="0"/>
              <a:t>itch</a:t>
            </a:r>
            <a:endParaRPr lang="en-AU" dirty="0"/>
          </a:p>
          <a:p>
            <a:pPr marL="285750" indent="-285750">
              <a:buFont typeface="Arial" panose="020B0604020202020204" pitchFamily="34" charset="0"/>
              <a:buChar char="•"/>
            </a:pPr>
            <a:r>
              <a:rPr lang="en-AU" dirty="0"/>
              <a:t>M</a:t>
            </a:r>
            <a:r>
              <a:rPr lang="en-AU" dirty="0" smtClean="0"/>
              <a:t>arking </a:t>
            </a:r>
            <a:r>
              <a:rPr lang="en-AU" dirty="0"/>
              <a:t>keys</a:t>
            </a:r>
          </a:p>
          <a:p>
            <a:pPr marL="285750" indent="-285750">
              <a:buFont typeface="Arial" panose="020B0604020202020204" pitchFamily="34" charset="0"/>
              <a:buChar char="•"/>
            </a:pPr>
            <a:r>
              <a:rPr lang="en-AU" dirty="0"/>
              <a:t>S</a:t>
            </a:r>
            <a:r>
              <a:rPr lang="en-AU" dirty="0" smtClean="0"/>
              <a:t>canning </a:t>
            </a:r>
            <a:r>
              <a:rPr lang="en-AU" dirty="0"/>
              <a:t>of the selected scripts</a:t>
            </a:r>
          </a:p>
          <a:p>
            <a:pPr marL="285750" indent="-285750">
              <a:buFont typeface="Arial" panose="020B0604020202020204" pitchFamily="34" charset="0"/>
              <a:buChar char="•"/>
            </a:pPr>
            <a:r>
              <a:rPr lang="en-AU" dirty="0"/>
              <a:t>R</a:t>
            </a:r>
            <a:r>
              <a:rPr lang="en-AU" dirty="0" smtClean="0"/>
              <a:t>eview process</a:t>
            </a:r>
          </a:p>
          <a:p>
            <a:endParaRPr lang="en-AU" dirty="0"/>
          </a:p>
          <a:p>
            <a:endParaRPr lang="en-AU" b="1" dirty="0" smtClean="0"/>
          </a:p>
          <a:p>
            <a:endParaRPr lang="en-AU" b="1" dirty="0"/>
          </a:p>
          <a:p>
            <a:endParaRPr lang="en-AU" b="1" dirty="0" smtClean="0"/>
          </a:p>
          <a:p>
            <a:endParaRPr lang="en-AU" b="1" dirty="0" smtClean="0"/>
          </a:p>
          <a:p>
            <a:r>
              <a:rPr lang="en-AU" b="1" dirty="0" smtClean="0"/>
              <a:t>2017</a:t>
            </a:r>
            <a:endParaRPr lang="en-AU" b="1" dirty="0"/>
          </a:p>
          <a:p>
            <a:pPr marL="285750" indent="-285750">
              <a:buFont typeface="Arial" panose="020B0604020202020204" pitchFamily="34" charset="0"/>
              <a:buChar char="•"/>
            </a:pPr>
            <a:r>
              <a:rPr lang="en-AU" dirty="0" smtClean="0"/>
              <a:t>Revised dates in Activities Schedule</a:t>
            </a:r>
          </a:p>
          <a:p>
            <a:pPr marL="285750" indent="-285750">
              <a:buFont typeface="Arial" panose="020B0604020202020204" pitchFamily="34" charset="0"/>
              <a:buChar char="•"/>
            </a:pPr>
            <a:r>
              <a:rPr lang="en-AU" dirty="0" smtClean="0"/>
              <a:t>Introduction </a:t>
            </a:r>
            <a:r>
              <a:rPr lang="en-AU" dirty="0"/>
              <a:t>of EST checker</a:t>
            </a:r>
          </a:p>
          <a:p>
            <a:pPr marL="285750" indent="-285750">
              <a:buFont typeface="Arial" panose="020B0604020202020204" pitchFamily="34" charset="0"/>
              <a:buChar char="•"/>
            </a:pPr>
            <a:r>
              <a:rPr lang="en-AU" dirty="0"/>
              <a:t>S</a:t>
            </a:r>
            <a:r>
              <a:rPr lang="en-AU" dirty="0" smtClean="0"/>
              <a:t>canning </a:t>
            </a:r>
            <a:r>
              <a:rPr lang="en-AU" dirty="0"/>
              <a:t>for schools</a:t>
            </a:r>
          </a:p>
          <a:p>
            <a:pPr marL="285750" indent="-285750">
              <a:buFont typeface="Arial" panose="020B0604020202020204" pitchFamily="34" charset="0"/>
              <a:buChar char="•"/>
            </a:pPr>
            <a:r>
              <a:rPr lang="en-AU" dirty="0"/>
              <a:t>N</a:t>
            </a:r>
            <a:r>
              <a:rPr lang="en-AU" dirty="0" smtClean="0"/>
              <a:t>umber </a:t>
            </a:r>
            <a:r>
              <a:rPr lang="en-AU" dirty="0"/>
              <a:t>of marks </a:t>
            </a:r>
            <a:r>
              <a:rPr lang="en-AU" dirty="0" smtClean="0"/>
              <a:t>provided</a:t>
            </a:r>
            <a:endParaRPr lang="en-AU" dirty="0"/>
          </a:p>
          <a:p>
            <a:pPr marL="285750" indent="-285750">
              <a:buFont typeface="Arial" panose="020B0604020202020204" pitchFamily="34" charset="0"/>
              <a:buChar char="•"/>
            </a:pPr>
            <a:r>
              <a:rPr lang="en-AU" dirty="0" smtClean="0"/>
              <a:t>Reviewers’ reports available</a:t>
            </a:r>
          </a:p>
          <a:p>
            <a:pPr marL="285750" indent="-285750">
              <a:buFont typeface="Arial" panose="020B0604020202020204" pitchFamily="34" charset="0"/>
              <a:buChar char="•"/>
            </a:pPr>
            <a:r>
              <a:rPr lang="en-AU" dirty="0" smtClean="0"/>
              <a:t>Criterion-based marking key for English as requested</a:t>
            </a:r>
            <a:endParaRPr lang="en-AU" dirty="0"/>
          </a:p>
          <a:p>
            <a:endParaRPr lang="en-AU" sz="2000" dirty="0"/>
          </a:p>
        </p:txBody>
      </p:sp>
      <p:sp>
        <p:nvSpPr>
          <p:cNvPr id="3" name="Slide Number Placeholder 2"/>
          <p:cNvSpPr>
            <a:spLocks noGrp="1"/>
          </p:cNvSpPr>
          <p:nvPr>
            <p:ph type="sldNum" sz="quarter" idx="12"/>
          </p:nvPr>
        </p:nvSpPr>
        <p:spPr/>
        <p:txBody>
          <a:bodyPr/>
          <a:lstStyle/>
          <a:p>
            <a:fld id="{F5AEDA3A-9FDA-4EC4-92AF-F81103365E6F}" type="slidenum">
              <a:rPr lang="en-AU" smtClean="0"/>
              <a:t>23</a:t>
            </a:fld>
            <a:endParaRPr lang="en-AU"/>
          </a:p>
        </p:txBody>
      </p:sp>
    </p:spTree>
    <p:extLst>
      <p:ext uri="{BB962C8B-B14F-4D97-AF65-F5344CB8AC3E}">
        <p14:creationId xmlns:p14="http://schemas.microsoft.com/office/powerpoint/2010/main" val="225972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2017 Moderation</a:t>
            </a:r>
            <a:endParaRPr lang="en-AU" sz="2800" b="1" dirty="0"/>
          </a:p>
        </p:txBody>
      </p:sp>
      <p:sp>
        <p:nvSpPr>
          <p:cNvPr id="3" name="Content Placeholder 2"/>
          <p:cNvSpPr>
            <a:spLocks noGrp="1"/>
          </p:cNvSpPr>
          <p:nvPr>
            <p:ph idx="1"/>
          </p:nvPr>
        </p:nvSpPr>
        <p:spPr/>
        <p:txBody>
          <a:bodyPr/>
          <a:lstStyle/>
          <a:p>
            <a:r>
              <a:rPr lang="en-AU" sz="1800" dirty="0" smtClean="0"/>
              <a:t>Syllabus delivery audit (SDA, ATAR Year 11)</a:t>
            </a:r>
          </a:p>
          <a:p>
            <a:r>
              <a:rPr lang="en-AU" sz="1800" dirty="0" smtClean="0"/>
              <a:t>New schools documentation reviews</a:t>
            </a:r>
          </a:p>
          <a:p>
            <a:r>
              <a:rPr lang="en-AU" sz="1800" dirty="0" smtClean="0"/>
              <a:t>Externally Set Task (EST, Term 2, Weeks 3</a:t>
            </a:r>
            <a:r>
              <a:rPr lang="en-AU" sz="1800" b="1" dirty="0"/>
              <a:t> </a:t>
            </a:r>
            <a:r>
              <a:rPr lang="en-AU" sz="1800" dirty="0"/>
              <a:t>–</a:t>
            </a:r>
            <a:r>
              <a:rPr lang="en-AU" sz="1800" b="1" dirty="0"/>
              <a:t> </a:t>
            </a:r>
            <a:r>
              <a:rPr lang="en-AU" sz="1800" dirty="0" smtClean="0"/>
              <a:t>5)</a:t>
            </a:r>
          </a:p>
          <a:p>
            <a:r>
              <a:rPr lang="en-AU" sz="1800" dirty="0" smtClean="0"/>
              <a:t>Grading reviews for ATAR, General and Foundation courses (based on SIRS reports, SDA, ESTs or other data)</a:t>
            </a:r>
          </a:p>
          <a:p>
            <a:r>
              <a:rPr lang="en-AU" sz="1800" dirty="0" smtClean="0"/>
              <a:t>Consensus moderation (</a:t>
            </a:r>
            <a:r>
              <a:rPr lang="en-AU" sz="1800" dirty="0"/>
              <a:t>2 </a:t>
            </a:r>
            <a:r>
              <a:rPr lang="en-AU" sz="1800" dirty="0" smtClean="0"/>
              <a:t>phases)</a:t>
            </a:r>
            <a:endParaRPr lang="en-AU" sz="1800" dirty="0"/>
          </a:p>
          <a:p>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t>24</a:t>
            </a:fld>
            <a:endParaRPr lang="en-AU"/>
          </a:p>
        </p:txBody>
      </p:sp>
    </p:spTree>
    <p:extLst>
      <p:ext uri="{BB962C8B-B14F-4D97-AF65-F5344CB8AC3E}">
        <p14:creationId xmlns:p14="http://schemas.microsoft.com/office/powerpoint/2010/main" val="2780825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3" y="555526"/>
            <a:ext cx="8229600" cy="785242"/>
          </a:xfrm>
        </p:spPr>
        <p:txBody>
          <a:bodyPr>
            <a:normAutofit/>
          </a:bodyPr>
          <a:lstStyle/>
          <a:p>
            <a:r>
              <a:rPr lang="en-AU" sz="2800" b="1" dirty="0" smtClean="0"/>
              <a:t>2017 Consensus </a:t>
            </a:r>
            <a:r>
              <a:rPr lang="en-AU" sz="2800" b="1" dirty="0"/>
              <a:t>Moderation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110572"/>
              </p:ext>
            </p:extLst>
          </p:nvPr>
        </p:nvGraphicFramePr>
        <p:xfrm>
          <a:off x="179511" y="1340768"/>
          <a:ext cx="8856984" cy="3068208"/>
        </p:xfrm>
        <a:graphic>
          <a:graphicData uri="http://schemas.openxmlformats.org/drawingml/2006/table">
            <a:tbl>
              <a:tblPr/>
              <a:tblGrid>
                <a:gridCol w="2214246"/>
                <a:gridCol w="2214246"/>
                <a:gridCol w="2214246"/>
                <a:gridCol w="2214246"/>
              </a:tblGrid>
              <a:tr h="257313">
                <a:tc>
                  <a:txBody>
                    <a:bodyPr/>
                    <a:lstStyle/>
                    <a:p>
                      <a:pPr fontAlgn="t"/>
                      <a:r>
                        <a:rPr lang="en-AU" sz="1600" b="1" dirty="0">
                          <a:effectLst/>
                        </a:rPr>
                        <a:t>Course</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600" b="1" dirty="0" smtClean="0">
                          <a:effectLst/>
                        </a:rPr>
                        <a:t>Course type</a:t>
                      </a:r>
                      <a:endParaRPr lang="en-AU" sz="1600" dirty="0" smtClean="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b="1" dirty="0">
                          <a:effectLst/>
                        </a:rPr>
                        <a:t>Course</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600" b="1" dirty="0" smtClean="0">
                          <a:effectLst/>
                        </a:rPr>
                        <a:t>Course type</a:t>
                      </a:r>
                      <a:endParaRPr lang="en-AU" sz="1600" dirty="0" smtClean="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r h="257313">
                <a:tc>
                  <a:txBody>
                    <a:bodyPr/>
                    <a:lstStyle/>
                    <a:p>
                      <a:pPr fontAlgn="t"/>
                      <a:r>
                        <a:rPr lang="en-AU" sz="1600" b="1" dirty="0">
                          <a:effectLst/>
                        </a:rPr>
                        <a:t>Business Management and Enterprise</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b="1" dirty="0">
                          <a:effectLst/>
                        </a:rPr>
                        <a:t>Materials Design and Technology </a:t>
                      </a:r>
                      <a:r>
                        <a:rPr lang="en-AU" sz="1600" b="1" dirty="0" smtClean="0">
                          <a:effectLst/>
                        </a:rPr>
                        <a:t>(all contexts)</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r h="450298">
                <a:tc>
                  <a:txBody>
                    <a:bodyPr/>
                    <a:lstStyle/>
                    <a:p>
                      <a:pPr fontAlgn="t"/>
                      <a:r>
                        <a:rPr lang="en-AU" sz="1600" b="1" dirty="0">
                          <a:effectLst/>
                        </a:rPr>
                        <a:t>Design </a:t>
                      </a:r>
                      <a:r>
                        <a:rPr lang="en-AU" sz="1600" b="1" dirty="0" smtClean="0">
                          <a:effectLst/>
                        </a:rPr>
                        <a:t>(all contexts)</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b="1" dirty="0">
                          <a:effectLst/>
                        </a:rPr>
                        <a:t>Mathematics: Essential</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r h="257313">
                <a:tc>
                  <a:txBody>
                    <a:bodyPr/>
                    <a:lstStyle/>
                    <a:p>
                      <a:pPr fontAlgn="t"/>
                      <a:r>
                        <a:rPr lang="en-AU" sz="1600" b="1" dirty="0">
                          <a:effectLst/>
                        </a:rPr>
                        <a:t>Engineering Studies</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b="1" dirty="0">
                          <a:effectLst/>
                        </a:rPr>
                        <a:t>Music</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r h="257313">
                <a:tc>
                  <a:txBody>
                    <a:bodyPr/>
                    <a:lstStyle/>
                    <a:p>
                      <a:pPr fontAlgn="t"/>
                      <a:r>
                        <a:rPr lang="en-AU" sz="1600" b="1" dirty="0" smtClean="0">
                          <a:effectLst/>
                        </a:rPr>
                        <a:t>English as an Additional Language/Dialect</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Foundation Year 11</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b="1" dirty="0">
                          <a:effectLst/>
                        </a:rPr>
                        <a:t>Physical Education Studies</a:t>
                      </a:r>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r h="257313">
                <a:tc>
                  <a:txBody>
                    <a:bodyPr/>
                    <a:lstStyle/>
                    <a:p>
                      <a:pPr fontAlgn="t"/>
                      <a:r>
                        <a:rPr lang="en-AU" sz="1600" b="1">
                          <a:effectLst/>
                        </a:rPr>
                        <a:t>Health Studies</a:t>
                      </a:r>
                      <a:endParaRPr lang="en-AU" sz="160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r>
                        <a:rPr lang="en-AU" sz="1600" dirty="0">
                          <a:effectLst/>
                        </a:rPr>
                        <a:t>General Year 11 and Year 12</a:t>
                      </a: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pPr fontAlgn="t"/>
                      <a:endParaRPr lang="en-AU" sz="1600" dirty="0">
                        <a:effectLst/>
                      </a:endParaRPr>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c>
                  <a:txBody>
                    <a:bodyPr/>
                    <a:lstStyle/>
                    <a:p>
                      <a:endParaRPr lang="en-AU" sz="1600" dirty="0"/>
                    </a:p>
                  </a:txBody>
                  <a:tcPr marL="64328" marR="64328" marT="32164" marB="32164">
                    <a:lnL w="9525" cap="flat" cmpd="sng" algn="ctr">
                      <a:solidFill>
                        <a:srgbClr val="69737C"/>
                      </a:solidFill>
                      <a:prstDash val="solid"/>
                      <a:round/>
                      <a:headEnd type="none" w="med" len="med"/>
                      <a:tailEnd type="none" w="med" len="med"/>
                    </a:lnL>
                    <a:lnR w="9525" cap="flat" cmpd="sng" algn="ctr">
                      <a:solidFill>
                        <a:srgbClr val="69737C"/>
                      </a:solidFill>
                      <a:prstDash val="solid"/>
                      <a:round/>
                      <a:headEnd type="none" w="med" len="med"/>
                      <a:tailEnd type="none" w="med" len="med"/>
                    </a:lnR>
                    <a:lnT w="9525" cap="flat" cmpd="sng" algn="ctr">
                      <a:solidFill>
                        <a:srgbClr val="69737C"/>
                      </a:solidFill>
                      <a:prstDash val="solid"/>
                      <a:round/>
                      <a:headEnd type="none" w="med" len="med"/>
                      <a:tailEnd type="none" w="med" len="med"/>
                    </a:lnT>
                    <a:lnB w="9525" cap="flat" cmpd="sng" algn="ctr">
                      <a:solidFill>
                        <a:srgbClr val="69737C"/>
                      </a:solidFill>
                      <a:prstDash val="solid"/>
                      <a:round/>
                      <a:headEnd type="none" w="med" len="med"/>
                      <a:tailEnd type="none" w="med" len="med"/>
                    </a:lnB>
                    <a:solidFill>
                      <a:srgbClr val="FEFEFE"/>
                    </a:solidFill>
                  </a:tcPr>
                </a:tc>
              </a:tr>
            </a:tbl>
          </a:graphicData>
        </a:graphic>
      </p:graphicFrame>
      <p:sp>
        <p:nvSpPr>
          <p:cNvPr id="3" name="Slide Number Placeholder 2"/>
          <p:cNvSpPr>
            <a:spLocks noGrp="1"/>
          </p:cNvSpPr>
          <p:nvPr>
            <p:ph type="sldNum" sz="quarter" idx="12"/>
          </p:nvPr>
        </p:nvSpPr>
        <p:spPr/>
        <p:txBody>
          <a:bodyPr/>
          <a:lstStyle/>
          <a:p>
            <a:fld id="{F5AEDA3A-9FDA-4EC4-92AF-F81103365E6F}" type="slidenum">
              <a:rPr lang="en-AU" smtClean="0"/>
              <a:t>25</a:t>
            </a:fld>
            <a:endParaRPr lang="en-AU"/>
          </a:p>
        </p:txBody>
      </p:sp>
    </p:spTree>
    <p:extLst>
      <p:ext uri="{BB962C8B-B14F-4D97-AF65-F5344CB8AC3E}">
        <p14:creationId xmlns:p14="http://schemas.microsoft.com/office/powerpoint/2010/main" val="472770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11" y="627534"/>
            <a:ext cx="8229600" cy="857250"/>
          </a:xfrm>
        </p:spPr>
        <p:txBody>
          <a:bodyPr>
            <a:normAutofit/>
          </a:bodyPr>
          <a:lstStyle/>
          <a:p>
            <a:r>
              <a:rPr lang="en-AU" sz="2800" b="1" dirty="0" smtClean="0"/>
              <a:t>Non-Approval of Grades</a:t>
            </a:r>
            <a:endParaRPr lang="en-AU" sz="2800" b="1" dirty="0"/>
          </a:p>
        </p:txBody>
      </p:sp>
      <p:sp>
        <p:nvSpPr>
          <p:cNvPr id="3" name="Content Placeholder 2"/>
          <p:cNvSpPr>
            <a:spLocks noGrp="1"/>
          </p:cNvSpPr>
          <p:nvPr>
            <p:ph idx="1"/>
          </p:nvPr>
        </p:nvSpPr>
        <p:spPr/>
        <p:txBody>
          <a:bodyPr/>
          <a:lstStyle/>
          <a:p>
            <a:r>
              <a:rPr lang="en-AU" sz="1800" dirty="0" smtClean="0"/>
              <a:t>Pilot year for process with Year 12</a:t>
            </a:r>
          </a:p>
          <a:p>
            <a:r>
              <a:rPr lang="en-AU" sz="1800" dirty="0" smtClean="0"/>
              <a:t>Follow-up from grading reviews</a:t>
            </a:r>
          </a:p>
          <a:p>
            <a:r>
              <a:rPr lang="en-AU" sz="1800" dirty="0" smtClean="0"/>
              <a:t>Proposed grades -vs- grading review advice</a:t>
            </a:r>
          </a:p>
          <a:p>
            <a:r>
              <a:rPr lang="en-AU" sz="1800" dirty="0" smtClean="0"/>
              <a:t>Follow-up process</a:t>
            </a:r>
          </a:p>
          <a:p>
            <a:r>
              <a:rPr lang="en-AU" sz="1800" dirty="0" smtClean="0"/>
              <a:t>Consequences and implications for the WACE</a:t>
            </a:r>
          </a:p>
          <a:p>
            <a:pPr marL="0" indent="0">
              <a:buNone/>
            </a:pPr>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t>26</a:t>
            </a:fld>
            <a:endParaRPr lang="en-AU"/>
          </a:p>
        </p:txBody>
      </p:sp>
    </p:spTree>
    <p:extLst>
      <p:ext uri="{BB962C8B-B14F-4D97-AF65-F5344CB8AC3E}">
        <p14:creationId xmlns:p14="http://schemas.microsoft.com/office/powerpoint/2010/main" val="3994359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Autofit/>
          </a:bodyPr>
          <a:lstStyle/>
          <a:p>
            <a:r>
              <a:rPr lang="en-AU" sz="2800" b="1" dirty="0"/>
              <a:t>Online Literacy and Numeracy Assessment</a:t>
            </a:r>
          </a:p>
        </p:txBody>
      </p:sp>
      <p:sp>
        <p:nvSpPr>
          <p:cNvPr id="3" name="Content Placeholder 2"/>
          <p:cNvSpPr>
            <a:spLocks noGrp="1"/>
          </p:cNvSpPr>
          <p:nvPr>
            <p:ph idx="1"/>
          </p:nvPr>
        </p:nvSpPr>
        <p:spPr/>
        <p:txBody>
          <a:bodyPr>
            <a:normAutofit/>
          </a:bodyPr>
          <a:lstStyle/>
          <a:p>
            <a:pPr marL="0" lvl="0" indent="0">
              <a:buNone/>
            </a:pPr>
            <a:r>
              <a:rPr lang="en-AU" sz="1800" dirty="0" smtClean="0"/>
              <a:t>Response to </a:t>
            </a:r>
            <a:r>
              <a:rPr lang="en-AU" sz="1800" dirty="0"/>
              <a:t>Online Literacy and Numeracy Assessment (</a:t>
            </a:r>
            <a:r>
              <a:rPr lang="en-AU" sz="1800" dirty="0" smtClean="0"/>
              <a:t>OLNA) feedback:</a:t>
            </a:r>
          </a:p>
          <a:p>
            <a:pPr lvl="0"/>
            <a:r>
              <a:rPr lang="en-AU" sz="1800" dirty="0"/>
              <a:t>t</a:t>
            </a:r>
            <a:r>
              <a:rPr lang="en-AU" sz="1800" dirty="0" smtClean="0"/>
              <a:t>he </a:t>
            </a:r>
            <a:r>
              <a:rPr lang="en-AU" sz="1800" dirty="0"/>
              <a:t>OLNA reading and numeracy components </a:t>
            </a:r>
            <a:r>
              <a:rPr lang="en-AU" sz="1800" dirty="0" smtClean="0"/>
              <a:t>will have extended test windows for each round</a:t>
            </a:r>
          </a:p>
          <a:p>
            <a:pPr lvl="1"/>
            <a:r>
              <a:rPr lang="en-AU" sz="1800" dirty="0" smtClean="0"/>
              <a:t>March: </a:t>
            </a:r>
            <a:r>
              <a:rPr lang="en-AU" sz="1800" dirty="0"/>
              <a:t>7 – 24 </a:t>
            </a:r>
            <a:r>
              <a:rPr lang="en-AU" sz="1800" dirty="0" smtClean="0"/>
              <a:t>March</a:t>
            </a:r>
          </a:p>
          <a:p>
            <a:pPr lvl="1"/>
            <a:r>
              <a:rPr lang="en-AU" sz="1800" dirty="0" smtClean="0"/>
              <a:t>September: 28 </a:t>
            </a:r>
            <a:r>
              <a:rPr lang="en-AU" sz="1800" dirty="0"/>
              <a:t>August – 22 </a:t>
            </a:r>
            <a:r>
              <a:rPr lang="en-AU" sz="1800" dirty="0" smtClean="0"/>
              <a:t>September</a:t>
            </a:r>
          </a:p>
          <a:p>
            <a:r>
              <a:rPr lang="en-AU" sz="1800" dirty="0"/>
              <a:t>t</a:t>
            </a:r>
            <a:r>
              <a:rPr lang="en-AU" sz="1800" dirty="0" smtClean="0"/>
              <a:t>he OLNA writing remains the same dates as advertised in 2016. This means that writing will be in the second week of the September round</a:t>
            </a:r>
            <a:r>
              <a:rPr lang="en-AU" sz="1800" dirty="0"/>
              <a:t> </a:t>
            </a:r>
            <a:r>
              <a:rPr lang="en-AU" sz="1800" dirty="0" smtClean="0"/>
              <a:t/>
            </a:r>
            <a:br>
              <a:rPr lang="en-AU" sz="1800" dirty="0" smtClean="0"/>
            </a:br>
            <a:r>
              <a:rPr lang="en-AU" sz="1800" dirty="0" smtClean="0"/>
              <a:t>(</a:t>
            </a:r>
            <a:r>
              <a:rPr lang="en-AU" sz="1800" dirty="0"/>
              <a:t>3 – 6 </a:t>
            </a:r>
            <a:r>
              <a:rPr lang="en-AU" sz="1800" dirty="0" smtClean="0"/>
              <a:t>September).</a:t>
            </a:r>
            <a:endParaRPr lang="en-AU" sz="1800" dirty="0"/>
          </a:p>
        </p:txBody>
      </p:sp>
      <p:sp>
        <p:nvSpPr>
          <p:cNvPr id="4" name="Slide Number Placeholder 3"/>
          <p:cNvSpPr>
            <a:spLocks noGrp="1"/>
          </p:cNvSpPr>
          <p:nvPr>
            <p:ph type="sldNum" sz="quarter" idx="12"/>
          </p:nvPr>
        </p:nvSpPr>
        <p:spPr/>
        <p:txBody>
          <a:bodyPr/>
          <a:lstStyle/>
          <a:p>
            <a:fld id="{F5AEDA3A-9FDA-4EC4-92AF-F81103365E6F}" type="slidenum">
              <a:rPr lang="en-AU" smtClean="0"/>
              <a:t>27</a:t>
            </a:fld>
            <a:endParaRPr lang="en-AU"/>
          </a:p>
        </p:txBody>
      </p:sp>
    </p:spTree>
    <p:extLst>
      <p:ext uri="{BB962C8B-B14F-4D97-AF65-F5344CB8AC3E}">
        <p14:creationId xmlns:p14="http://schemas.microsoft.com/office/powerpoint/2010/main" val="416051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560"/>
            <a:ext cx="8229600" cy="857250"/>
          </a:xfrm>
        </p:spPr>
        <p:txBody>
          <a:bodyPr>
            <a:normAutofit/>
          </a:bodyPr>
          <a:lstStyle/>
          <a:p>
            <a:r>
              <a:rPr lang="en-AU" sz="2800" b="1" dirty="0" smtClean="0"/>
              <a:t>Syllabus Review Process</a:t>
            </a:r>
            <a:endParaRPr lang="en-AU" sz="2800" b="1" dirty="0"/>
          </a:p>
        </p:txBody>
      </p:sp>
      <p:sp>
        <p:nvSpPr>
          <p:cNvPr id="3" name="Content Placeholder 2"/>
          <p:cNvSpPr>
            <a:spLocks noGrp="1"/>
          </p:cNvSpPr>
          <p:nvPr>
            <p:ph idx="1"/>
          </p:nvPr>
        </p:nvSpPr>
        <p:spPr>
          <a:xfrm>
            <a:off x="457200" y="1635646"/>
            <a:ext cx="8229600" cy="3096344"/>
          </a:xfrm>
        </p:spPr>
        <p:txBody>
          <a:bodyPr>
            <a:normAutofit lnSpcReduction="10000"/>
          </a:bodyPr>
          <a:lstStyle/>
          <a:p>
            <a:r>
              <a:rPr lang="en-AU" sz="1900" dirty="0" smtClean="0"/>
              <a:t>Review process will begin in 2018.</a:t>
            </a:r>
          </a:p>
          <a:p>
            <a:r>
              <a:rPr lang="en-AU" sz="1900" dirty="0"/>
              <a:t>There will </a:t>
            </a:r>
            <a:r>
              <a:rPr lang="en-AU" sz="1900" dirty="0" smtClean="0"/>
              <a:t>be a </a:t>
            </a:r>
            <a:r>
              <a:rPr lang="en-AU" sz="1900" dirty="0"/>
              <a:t>limit </a:t>
            </a:r>
            <a:r>
              <a:rPr lang="en-AU" sz="1900" dirty="0" smtClean="0"/>
              <a:t>to </a:t>
            </a:r>
            <a:r>
              <a:rPr lang="en-AU" sz="1900" dirty="0"/>
              <a:t>the level of changes made to syllabuses … no blank page approach.</a:t>
            </a:r>
          </a:p>
          <a:p>
            <a:r>
              <a:rPr lang="en-AU" sz="1900" dirty="0" smtClean="0"/>
              <a:t>More time to ‘bed down’ curriculum content delivery and teacher understandings</a:t>
            </a:r>
          </a:p>
          <a:p>
            <a:pPr lvl="1"/>
            <a:r>
              <a:rPr lang="en-AU" sz="1900" dirty="0"/>
              <a:t>m</a:t>
            </a:r>
            <a:r>
              <a:rPr lang="en-AU" sz="1900" dirty="0" smtClean="0"/>
              <a:t>ore time to ‘bed down’ exam understandings</a:t>
            </a:r>
          </a:p>
          <a:p>
            <a:pPr lvl="1"/>
            <a:r>
              <a:rPr lang="en-AU" sz="1900" dirty="0"/>
              <a:t>p</a:t>
            </a:r>
            <a:r>
              <a:rPr lang="en-AU" sz="1900" dirty="0" smtClean="0"/>
              <a:t>romote confidence and stability.</a:t>
            </a:r>
          </a:p>
          <a:p>
            <a:r>
              <a:rPr lang="en-AU" sz="1900" dirty="0" smtClean="0"/>
              <a:t>Review </a:t>
            </a:r>
            <a:r>
              <a:rPr lang="en-AU" sz="1900" dirty="0"/>
              <a:t>of K –</a:t>
            </a:r>
            <a:r>
              <a:rPr lang="en-AU" sz="1900" b="1" dirty="0"/>
              <a:t> </a:t>
            </a:r>
            <a:r>
              <a:rPr lang="en-AU" sz="1900" dirty="0"/>
              <a:t>12 Learning </a:t>
            </a:r>
            <a:r>
              <a:rPr lang="en-AU" sz="1900" dirty="0" smtClean="0"/>
              <a:t>Areas </a:t>
            </a:r>
            <a:r>
              <a:rPr lang="en-AU" sz="1900" dirty="0"/>
              <a:t>at one time is highly unlikely unless it is necessary.</a:t>
            </a:r>
          </a:p>
          <a:p>
            <a:r>
              <a:rPr lang="en-AU" sz="1900" dirty="0"/>
              <a:t>General courses are likely to be the focus.</a:t>
            </a:r>
          </a:p>
          <a:p>
            <a:endParaRPr lang="en-AU" sz="2000" dirty="0" smtClean="0"/>
          </a:p>
          <a:p>
            <a:pPr lvl="1"/>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t>28</a:t>
            </a:fld>
            <a:endParaRPr lang="en-AU"/>
          </a:p>
        </p:txBody>
      </p:sp>
    </p:spTree>
    <p:extLst>
      <p:ext uri="{BB962C8B-B14F-4D97-AF65-F5344CB8AC3E}">
        <p14:creationId xmlns:p14="http://schemas.microsoft.com/office/powerpoint/2010/main" val="2803607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55526"/>
            <a:ext cx="8229600" cy="857250"/>
          </a:xfrm>
        </p:spPr>
        <p:txBody>
          <a:bodyPr>
            <a:normAutofit/>
          </a:bodyPr>
          <a:lstStyle/>
          <a:p>
            <a:r>
              <a:rPr lang="en-AU" sz="2800" b="1" dirty="0" smtClean="0"/>
              <a:t>WACE Manual</a:t>
            </a:r>
            <a:endParaRPr lang="en-AU" sz="2800" b="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87978"/>
            <a:ext cx="4544059" cy="3450054"/>
          </a:xfrm>
          <a:prstGeom prst="rect">
            <a:avLst/>
          </a:prstGeom>
        </p:spPr>
      </p:pic>
      <p:sp>
        <p:nvSpPr>
          <p:cNvPr id="3" name="Slide Number Placeholder 2"/>
          <p:cNvSpPr>
            <a:spLocks noGrp="1"/>
          </p:cNvSpPr>
          <p:nvPr>
            <p:ph type="sldNum" sz="quarter" idx="12"/>
          </p:nvPr>
        </p:nvSpPr>
        <p:spPr/>
        <p:txBody>
          <a:bodyPr/>
          <a:lstStyle/>
          <a:p>
            <a:fld id="{F5AEDA3A-9FDA-4EC4-92AF-F81103365E6F}" type="slidenum">
              <a:rPr lang="en-AU" smtClean="0"/>
              <a:t>29</a:t>
            </a:fld>
            <a:endParaRPr lang="en-AU"/>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864096"/>
            <a:ext cx="2708040" cy="3795886"/>
          </a:xfrm>
          <a:prstGeom prst="rect">
            <a:avLst/>
          </a:prstGeom>
        </p:spPr>
      </p:pic>
    </p:spTree>
    <p:extLst>
      <p:ext uri="{BB962C8B-B14F-4D97-AF65-F5344CB8AC3E}">
        <p14:creationId xmlns:p14="http://schemas.microsoft.com/office/powerpoint/2010/main" val="3884950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AEDA3A-9FDA-4EC4-92AF-F81103365E6F}" type="slidenum">
              <a:rPr lang="en-AU" smtClean="0"/>
              <a:t>3</a:t>
            </a:fld>
            <a:endParaRPr lang="en-AU"/>
          </a:p>
        </p:txBody>
      </p:sp>
      <p:pic>
        <p:nvPicPr>
          <p:cNvPr id="6" name="Picture 5"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915566"/>
            <a:ext cx="7380312" cy="351443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699982"/>
            <a:ext cx="8048956" cy="3960000"/>
          </a:xfrm>
          <a:prstGeom prst="rect">
            <a:avLst/>
          </a:prstGeom>
        </p:spPr>
      </p:pic>
      <p:sp>
        <p:nvSpPr>
          <p:cNvPr id="5" name="TextBox 4"/>
          <p:cNvSpPr txBox="1"/>
          <p:nvPr/>
        </p:nvSpPr>
        <p:spPr>
          <a:xfrm>
            <a:off x="1691680" y="77155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34957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AEDA3A-9FDA-4EC4-92AF-F81103365E6F}" type="slidenum">
              <a:rPr lang="en-AU" smtClean="0"/>
              <a:t>30</a:t>
            </a:fld>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99982"/>
            <a:ext cx="8048956" cy="3960000"/>
          </a:xfrm>
          <a:prstGeom prst="rect">
            <a:avLst/>
          </a:prstGeom>
        </p:spPr>
      </p:pic>
      <p:sp>
        <p:nvSpPr>
          <p:cNvPr id="5" name="TextBox 4"/>
          <p:cNvSpPr txBox="1"/>
          <p:nvPr/>
        </p:nvSpPr>
        <p:spPr>
          <a:xfrm>
            <a:off x="1691680" y="77155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3124145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771550"/>
            <a:ext cx="6971970" cy="3662319"/>
          </a:xfrm>
          <a:prstGeom prst="rect">
            <a:avLst/>
          </a:prstGeom>
        </p:spPr>
      </p:pic>
      <p:sp>
        <p:nvSpPr>
          <p:cNvPr id="2" name="Slide Number Placeholder 1"/>
          <p:cNvSpPr>
            <a:spLocks noGrp="1"/>
          </p:cNvSpPr>
          <p:nvPr>
            <p:ph type="sldNum" sz="quarter" idx="12"/>
          </p:nvPr>
        </p:nvSpPr>
        <p:spPr/>
        <p:txBody>
          <a:bodyPr/>
          <a:lstStyle/>
          <a:p>
            <a:fld id="{F5AEDA3A-9FDA-4EC4-92AF-F81103365E6F}" type="slidenum">
              <a:rPr lang="en-AU" smtClean="0"/>
              <a:t>31</a:t>
            </a:fld>
            <a:endParaRPr lang="en-AU"/>
          </a:p>
        </p:txBody>
      </p:sp>
    </p:spTree>
    <p:extLst>
      <p:ext uri="{BB962C8B-B14F-4D97-AF65-F5344CB8AC3E}">
        <p14:creationId xmlns:p14="http://schemas.microsoft.com/office/powerpoint/2010/main" val="1727640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627534"/>
            <a:ext cx="9036496" cy="792088"/>
          </a:xfrm>
        </p:spPr>
        <p:txBody>
          <a:bodyPr>
            <a:noAutofit/>
          </a:bodyPr>
          <a:lstStyle/>
          <a:p>
            <a:r>
              <a:rPr lang="en-US" sz="2800" b="1" dirty="0" smtClean="0"/>
              <a:t>The </a:t>
            </a:r>
            <a:r>
              <a:rPr lang="en-AU" sz="2800" b="1" dirty="0"/>
              <a:t>Western Australian Curriculum and Assessment Outline</a:t>
            </a:r>
            <a:endParaRPr lang="en-US" sz="2800" b="1" dirty="0" smtClean="0"/>
          </a:p>
        </p:txBody>
      </p:sp>
      <p:sp>
        <p:nvSpPr>
          <p:cNvPr id="3" name="Content Placeholder 2"/>
          <p:cNvSpPr>
            <a:spLocks noGrp="1"/>
          </p:cNvSpPr>
          <p:nvPr>
            <p:ph idx="1"/>
          </p:nvPr>
        </p:nvSpPr>
        <p:spPr>
          <a:xfrm>
            <a:off x="467544" y="1563638"/>
            <a:ext cx="8676456" cy="3456384"/>
          </a:xfrm>
        </p:spPr>
        <p:txBody>
          <a:bodyPr>
            <a:noAutofit/>
          </a:bodyPr>
          <a:lstStyle/>
          <a:p>
            <a:pPr marL="0" indent="0">
              <a:buNone/>
            </a:pPr>
            <a:r>
              <a:rPr lang="en-AU" sz="1800" i="1" dirty="0" smtClean="0"/>
              <a:t>The</a:t>
            </a:r>
            <a:r>
              <a:rPr lang="en-AU" sz="1800" dirty="0" smtClean="0"/>
              <a:t> </a:t>
            </a:r>
            <a:r>
              <a:rPr lang="en-AU" sz="1800" i="1" dirty="0" smtClean="0"/>
              <a:t>Outline</a:t>
            </a:r>
            <a:r>
              <a:rPr lang="en-AU" sz="1800" dirty="0" smtClean="0"/>
              <a:t>: </a:t>
            </a:r>
          </a:p>
          <a:p>
            <a:r>
              <a:rPr lang="en-AU" sz="1800" dirty="0" smtClean="0"/>
              <a:t>sets out the knowledge, understanding, skills, values and attitudes that students are expected to acquire, and guidelines for the assessment of student achievement</a:t>
            </a:r>
          </a:p>
          <a:p>
            <a:r>
              <a:rPr lang="en-AU" sz="1800" dirty="0" smtClean="0"/>
              <a:t>is </a:t>
            </a:r>
            <a:r>
              <a:rPr lang="en-AU" sz="1800" b="1" dirty="0" smtClean="0"/>
              <a:t>mandated</a:t>
            </a:r>
            <a:r>
              <a:rPr lang="en-AU" sz="1800" dirty="0" smtClean="0">
                <a:solidFill>
                  <a:srgbClr val="FF0000"/>
                </a:solidFill>
              </a:rPr>
              <a:t> </a:t>
            </a:r>
            <a:r>
              <a:rPr lang="en-AU" sz="1800" dirty="0" smtClean="0"/>
              <a:t>for all Western Australian students</a:t>
            </a:r>
          </a:p>
          <a:p>
            <a:r>
              <a:rPr lang="en-AU" sz="1800" dirty="0" smtClean="0"/>
              <a:t>provides comprehensive information that schools can use to plan student learning programs, assess student progress and report to parents.</a:t>
            </a:r>
          </a:p>
        </p:txBody>
      </p:sp>
      <p:sp>
        <p:nvSpPr>
          <p:cNvPr id="2" name="Slide Number Placeholder 1"/>
          <p:cNvSpPr>
            <a:spLocks noGrp="1"/>
          </p:cNvSpPr>
          <p:nvPr>
            <p:ph type="sldNum" sz="quarter" idx="12"/>
          </p:nvPr>
        </p:nvSpPr>
        <p:spPr/>
        <p:txBody>
          <a:bodyPr/>
          <a:lstStyle/>
          <a:p>
            <a:fld id="{F5AEDA3A-9FDA-4EC4-92AF-F81103365E6F}" type="slidenum">
              <a:rPr lang="en-AU" smtClean="0"/>
              <a:t>32</a:t>
            </a:fld>
            <a:endParaRPr lang="en-AU"/>
          </a:p>
        </p:txBody>
      </p:sp>
    </p:spTree>
    <p:extLst>
      <p:ext uri="{BB962C8B-B14F-4D97-AF65-F5344CB8AC3E}">
        <p14:creationId xmlns:p14="http://schemas.microsoft.com/office/powerpoint/2010/main" val="135981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6897"/>
            <a:ext cx="9144000" cy="3905729"/>
          </a:xfrm>
          <a:prstGeom prst="rect">
            <a:avLst/>
          </a:prstGeom>
        </p:spPr>
      </p:pic>
      <p:sp>
        <p:nvSpPr>
          <p:cNvPr id="8" name="Oval 7"/>
          <p:cNvSpPr/>
          <p:nvPr/>
        </p:nvSpPr>
        <p:spPr>
          <a:xfrm>
            <a:off x="4572000" y="1241939"/>
            <a:ext cx="2448272" cy="5040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4427984" y="3147814"/>
            <a:ext cx="2448272"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p:cNvSpPr>
            <a:spLocks noGrp="1"/>
          </p:cNvSpPr>
          <p:nvPr>
            <p:ph type="sldNum" sz="quarter" idx="12"/>
          </p:nvPr>
        </p:nvSpPr>
        <p:spPr/>
        <p:txBody>
          <a:bodyPr/>
          <a:lstStyle/>
          <a:p>
            <a:fld id="{F5AEDA3A-9FDA-4EC4-92AF-F81103365E6F}" type="slidenum">
              <a:rPr lang="en-AU" smtClean="0"/>
              <a:t>33</a:t>
            </a:fld>
            <a:endParaRPr lang="en-AU"/>
          </a:p>
        </p:txBody>
      </p:sp>
    </p:spTree>
    <p:extLst>
      <p:ext uri="{BB962C8B-B14F-4D97-AF65-F5344CB8AC3E}">
        <p14:creationId xmlns:p14="http://schemas.microsoft.com/office/powerpoint/2010/main" val="3993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803998"/>
            <a:ext cx="9144000" cy="339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04" y="823500"/>
            <a:ext cx="7091320" cy="4320000"/>
          </a:xfrm>
          <a:prstGeom prst="rect">
            <a:avLst/>
          </a:prstGeom>
        </p:spPr>
      </p:pic>
      <p:sp>
        <p:nvSpPr>
          <p:cNvPr id="2" name="Title 1"/>
          <p:cNvSpPr>
            <a:spLocks noGrp="1"/>
          </p:cNvSpPr>
          <p:nvPr>
            <p:ph type="title"/>
          </p:nvPr>
        </p:nvSpPr>
        <p:spPr>
          <a:xfrm>
            <a:off x="443829" y="505054"/>
            <a:ext cx="8229600" cy="857250"/>
          </a:xfrm>
        </p:spPr>
        <p:txBody>
          <a:bodyPr>
            <a:normAutofit/>
          </a:bodyPr>
          <a:lstStyle/>
          <a:p>
            <a:r>
              <a:rPr lang="en-AU" sz="2800" b="1" dirty="0" smtClean="0"/>
              <a:t>Example: Overview for The Arts</a:t>
            </a:r>
            <a:endParaRPr lang="en-AU" sz="2800" b="1" dirty="0"/>
          </a:p>
        </p:txBody>
      </p:sp>
      <p:sp>
        <p:nvSpPr>
          <p:cNvPr id="5" name="Left Arrow 4"/>
          <p:cNvSpPr/>
          <p:nvPr/>
        </p:nvSpPr>
        <p:spPr>
          <a:xfrm>
            <a:off x="1428242" y="1255986"/>
            <a:ext cx="6480720" cy="1224136"/>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t>Provides an overview of the main purpose and benefits of studying the Arts</a:t>
            </a:r>
          </a:p>
        </p:txBody>
      </p:sp>
      <p:sp>
        <p:nvSpPr>
          <p:cNvPr id="6" name="Left Arrow 5"/>
          <p:cNvSpPr/>
          <p:nvPr/>
        </p:nvSpPr>
        <p:spPr>
          <a:xfrm>
            <a:off x="1258813" y="1400002"/>
            <a:ext cx="6480720" cy="1224136"/>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t>Lists </a:t>
            </a:r>
            <a:r>
              <a:rPr lang="en-AU" dirty="0" smtClean="0"/>
              <a:t>(sometimes by subject) the </a:t>
            </a:r>
            <a:r>
              <a:rPr lang="en-AU" dirty="0"/>
              <a:t>major learning objectives throughout the </a:t>
            </a:r>
            <a:r>
              <a:rPr lang="en-AU" dirty="0" smtClean="0"/>
              <a:t>P-10 </a:t>
            </a:r>
            <a:r>
              <a:rPr lang="en-AU" dirty="0"/>
              <a:t>teaching program</a:t>
            </a:r>
          </a:p>
        </p:txBody>
      </p:sp>
      <p:sp>
        <p:nvSpPr>
          <p:cNvPr id="7" name="Left Arrow 6"/>
          <p:cNvSpPr/>
          <p:nvPr/>
        </p:nvSpPr>
        <p:spPr>
          <a:xfrm>
            <a:off x="1343528" y="1544018"/>
            <a:ext cx="6480720" cy="1224136"/>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t>Describes the broad way the content is structured in the </a:t>
            </a:r>
            <a:r>
              <a:rPr lang="en-AU" dirty="0" smtClean="0"/>
              <a:t>Learning Area</a:t>
            </a:r>
            <a:endParaRPr lang="en-AU" dirty="0"/>
          </a:p>
        </p:txBody>
      </p:sp>
      <p:sp>
        <p:nvSpPr>
          <p:cNvPr id="8" name="Left Arrow 7"/>
          <p:cNvSpPr/>
          <p:nvPr/>
        </p:nvSpPr>
        <p:spPr>
          <a:xfrm>
            <a:off x="1428242" y="1709986"/>
            <a:ext cx="6480720" cy="1224136"/>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t>Provides a list of suggestions and strategies for catering for different learning needs in the </a:t>
            </a:r>
            <a:r>
              <a:rPr lang="en-AU" dirty="0" smtClean="0"/>
              <a:t>Learning Area</a:t>
            </a:r>
            <a:endParaRPr lang="en-AU" dirty="0"/>
          </a:p>
        </p:txBody>
      </p:sp>
      <p:sp>
        <p:nvSpPr>
          <p:cNvPr id="9" name="Left Arrow 8"/>
          <p:cNvSpPr/>
          <p:nvPr/>
        </p:nvSpPr>
        <p:spPr>
          <a:xfrm>
            <a:off x="1597671" y="1498988"/>
            <a:ext cx="6480720" cy="210628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t>Outlines principles and strategies for transferring the knowledge and skills in the </a:t>
            </a:r>
            <a:r>
              <a:rPr lang="en-AU" dirty="0" smtClean="0"/>
              <a:t>Learning Area </a:t>
            </a:r>
            <a:r>
              <a:rPr lang="en-AU" dirty="0"/>
              <a:t>into classroom </a:t>
            </a:r>
            <a:r>
              <a:rPr lang="en-AU" dirty="0" smtClean="0"/>
              <a:t>practice, including graphics</a:t>
            </a:r>
            <a:endParaRPr lang="en-AU" dirty="0"/>
          </a:p>
        </p:txBody>
      </p:sp>
      <p:sp>
        <p:nvSpPr>
          <p:cNvPr id="3" name="Slide Number Placeholder 2"/>
          <p:cNvSpPr>
            <a:spLocks noGrp="1"/>
          </p:cNvSpPr>
          <p:nvPr>
            <p:ph type="sldNum" sz="quarter" idx="12"/>
          </p:nvPr>
        </p:nvSpPr>
        <p:spPr/>
        <p:txBody>
          <a:bodyPr/>
          <a:lstStyle/>
          <a:p>
            <a:fld id="{F5AEDA3A-9FDA-4EC4-92AF-F81103365E6F}" type="slidenum">
              <a:rPr lang="en-AU" smtClean="0"/>
              <a:t>34</a:t>
            </a:fld>
            <a:endParaRPr lang="en-AU"/>
          </a:p>
        </p:txBody>
      </p:sp>
      <p:sp>
        <p:nvSpPr>
          <p:cNvPr id="11" name="Left Arrow 10"/>
          <p:cNvSpPr/>
          <p:nvPr/>
        </p:nvSpPr>
        <p:spPr>
          <a:xfrm>
            <a:off x="1512956" y="1716580"/>
            <a:ext cx="6480720" cy="210628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smtClean="0"/>
              <a:t>Provides examples of assessment strategies that align with the </a:t>
            </a:r>
            <a:r>
              <a:rPr lang="en-AU" i="1" dirty="0" smtClean="0"/>
              <a:t>Principles of Assessment </a:t>
            </a:r>
            <a:r>
              <a:rPr lang="en-AU" dirty="0" smtClean="0"/>
              <a:t>in </a:t>
            </a:r>
            <a:r>
              <a:rPr lang="en-AU" i="1" dirty="0" smtClean="0"/>
              <a:t>The Outline</a:t>
            </a:r>
            <a:r>
              <a:rPr lang="en-AU" dirty="0" smtClean="0"/>
              <a:t> and assist teachers with grouping content meaningfully</a:t>
            </a:r>
            <a:endParaRPr lang="en-AU" dirty="0"/>
          </a:p>
        </p:txBody>
      </p:sp>
      <p:sp>
        <p:nvSpPr>
          <p:cNvPr id="12" name="Left Arrow 11"/>
          <p:cNvSpPr/>
          <p:nvPr/>
        </p:nvSpPr>
        <p:spPr>
          <a:xfrm>
            <a:off x="1865462" y="1943359"/>
            <a:ext cx="6480720" cy="210628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smtClean="0"/>
              <a:t>Outlines the opportunities for addressing the general capabilities and cross-curriculum priorities through the learning area – not a prescribed assessment item</a:t>
            </a:r>
            <a:endParaRPr lang="en-AU" dirty="0"/>
          </a:p>
        </p:txBody>
      </p:sp>
    </p:spTree>
    <p:extLst>
      <p:ext uri="{BB962C8B-B14F-4D97-AF65-F5344CB8AC3E}">
        <p14:creationId xmlns:p14="http://schemas.microsoft.com/office/powerpoint/2010/main" val="24101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AU" dirty="0" smtClean="0"/>
          </a:p>
          <a:p>
            <a:pPr marL="0" indent="0" algn="ctr">
              <a:buNone/>
            </a:pPr>
            <a:r>
              <a:rPr lang="en-AU" sz="2800" b="1" dirty="0" smtClean="0"/>
              <a:t>Gentle </a:t>
            </a:r>
            <a:r>
              <a:rPr lang="en-AU" sz="2800" b="1" dirty="0"/>
              <a:t>Reminders and Points </a:t>
            </a:r>
            <a:r>
              <a:rPr lang="en-AU" sz="2800" b="1" dirty="0" smtClean="0"/>
              <a:t>of Clarification</a:t>
            </a:r>
            <a:endParaRPr lang="en-AU" sz="2800" b="1" dirty="0"/>
          </a:p>
          <a:p>
            <a:endParaRPr lang="en-AU" dirty="0"/>
          </a:p>
        </p:txBody>
      </p:sp>
      <p:sp>
        <p:nvSpPr>
          <p:cNvPr id="2" name="Slide Number Placeholder 1"/>
          <p:cNvSpPr>
            <a:spLocks noGrp="1"/>
          </p:cNvSpPr>
          <p:nvPr>
            <p:ph type="sldNum" sz="quarter" idx="12"/>
          </p:nvPr>
        </p:nvSpPr>
        <p:spPr/>
        <p:txBody>
          <a:bodyPr/>
          <a:lstStyle/>
          <a:p>
            <a:fld id="{F5AEDA3A-9FDA-4EC4-92AF-F81103365E6F}" type="slidenum">
              <a:rPr lang="en-AU" smtClean="0"/>
              <a:t>35</a:t>
            </a:fld>
            <a:endParaRPr lang="en-AU"/>
          </a:p>
        </p:txBody>
      </p:sp>
    </p:spTree>
    <p:extLst>
      <p:ext uri="{BB962C8B-B14F-4D97-AF65-F5344CB8AC3E}">
        <p14:creationId xmlns:p14="http://schemas.microsoft.com/office/powerpoint/2010/main" val="1683007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Revisions </a:t>
            </a:r>
            <a:r>
              <a:rPr lang="en-US" sz="2800" b="1" dirty="0"/>
              <a:t>–</a:t>
            </a:r>
            <a:r>
              <a:rPr lang="en-AU" sz="2800" b="1" dirty="0" smtClean="0"/>
              <a:t> English, Mathematics, </a:t>
            </a:r>
            <a:r>
              <a:rPr lang="en-AU" sz="2800" b="1" dirty="0"/>
              <a:t>Science</a:t>
            </a:r>
            <a:endParaRPr lang="en-AU" sz="2800" dirty="0"/>
          </a:p>
        </p:txBody>
      </p:sp>
      <p:sp>
        <p:nvSpPr>
          <p:cNvPr id="3" name="Text Placeholder 2"/>
          <p:cNvSpPr>
            <a:spLocks noGrp="1"/>
          </p:cNvSpPr>
          <p:nvPr>
            <p:ph idx="1"/>
          </p:nvPr>
        </p:nvSpPr>
        <p:spPr>
          <a:xfrm>
            <a:off x="457200" y="1759124"/>
            <a:ext cx="8229600" cy="1748730"/>
          </a:xfrm>
        </p:spPr>
        <p:txBody>
          <a:bodyPr>
            <a:normAutofit/>
          </a:bodyPr>
          <a:lstStyle/>
          <a:p>
            <a:r>
              <a:rPr lang="en-AU" sz="1800" dirty="0" smtClean="0"/>
              <a:t>The </a:t>
            </a:r>
            <a:r>
              <a:rPr lang="en-AU" sz="1800" dirty="0"/>
              <a:t>revised curriculum for English, Maths </a:t>
            </a:r>
            <a:r>
              <a:rPr lang="en-AU" sz="1800" dirty="0" smtClean="0"/>
              <a:t>and </a:t>
            </a:r>
            <a:r>
              <a:rPr lang="en-AU" sz="1800" dirty="0"/>
              <a:t>Science appears in the </a:t>
            </a:r>
            <a:r>
              <a:rPr lang="en-AU" sz="1800" i="1" dirty="0"/>
              <a:t>Outline</a:t>
            </a:r>
            <a:r>
              <a:rPr lang="en-AU" sz="1800" dirty="0"/>
              <a:t> ‘as is’ (V8.1) – </a:t>
            </a:r>
            <a:r>
              <a:rPr lang="en-AU" sz="1800" dirty="0" smtClean="0"/>
              <a:t>full </a:t>
            </a:r>
            <a:r>
              <a:rPr lang="en-AU" sz="1800" dirty="0"/>
              <a:t>implementation, including teaching, assessing and reporting by schools will be in place with first reporting to parents/carers by the end of Semester 1.</a:t>
            </a:r>
          </a:p>
          <a:p>
            <a:endParaRPr lang="en-AU" sz="1800" dirty="0" smtClean="0"/>
          </a:p>
          <a:p>
            <a:endParaRPr lang="en-AU" sz="1400" dirty="0" smtClean="0"/>
          </a:p>
          <a:p>
            <a:pPr marL="0" indent="0">
              <a:buNone/>
            </a:pPr>
            <a:endParaRPr lang="en-AU" sz="1400" dirty="0" smtClean="0"/>
          </a:p>
          <a:p>
            <a:endParaRPr lang="en-AU" sz="1400" dirty="0"/>
          </a:p>
        </p:txBody>
      </p:sp>
      <p:sp>
        <p:nvSpPr>
          <p:cNvPr id="4" name="Slide Number Placeholder 3"/>
          <p:cNvSpPr>
            <a:spLocks noGrp="1"/>
          </p:cNvSpPr>
          <p:nvPr>
            <p:ph type="sldNum" sz="quarter" idx="12"/>
          </p:nvPr>
        </p:nvSpPr>
        <p:spPr/>
        <p:txBody>
          <a:bodyPr/>
          <a:lstStyle/>
          <a:p>
            <a:fld id="{F5AEDA3A-9FDA-4EC4-92AF-F81103365E6F}" type="slidenum">
              <a:rPr lang="en-AU" smtClean="0"/>
              <a:t>36</a:t>
            </a:fld>
            <a:endParaRPr lang="en-AU"/>
          </a:p>
        </p:txBody>
      </p:sp>
    </p:spTree>
    <p:extLst>
      <p:ext uri="{BB962C8B-B14F-4D97-AF65-F5344CB8AC3E}">
        <p14:creationId xmlns:p14="http://schemas.microsoft.com/office/powerpoint/2010/main" val="1902484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857250"/>
          </a:xfrm>
        </p:spPr>
        <p:txBody>
          <a:bodyPr>
            <a:normAutofit/>
          </a:bodyPr>
          <a:lstStyle/>
          <a:p>
            <a:r>
              <a:rPr lang="en-AU" sz="2800" b="1" dirty="0" smtClean="0"/>
              <a:t>Science</a:t>
            </a:r>
            <a:endParaRPr lang="en-AU" sz="2800" b="1" dirty="0"/>
          </a:p>
        </p:txBody>
      </p:sp>
      <p:sp>
        <p:nvSpPr>
          <p:cNvPr id="3" name="Content Placeholder 2"/>
          <p:cNvSpPr>
            <a:spLocks noGrp="1"/>
          </p:cNvSpPr>
          <p:nvPr>
            <p:ph idx="1"/>
          </p:nvPr>
        </p:nvSpPr>
        <p:spPr>
          <a:xfrm>
            <a:off x="457200" y="1484784"/>
            <a:ext cx="8229600" cy="3319214"/>
          </a:xfrm>
        </p:spPr>
        <p:txBody>
          <a:bodyPr>
            <a:noAutofit/>
          </a:bodyPr>
          <a:lstStyle/>
          <a:p>
            <a:r>
              <a:rPr lang="en-AU" sz="1800" dirty="0" smtClean="0"/>
              <a:t>The Science syllabus consists of</a:t>
            </a:r>
            <a:r>
              <a:rPr lang="en-US" sz="1800" dirty="0" smtClean="0"/>
              <a:t> </a:t>
            </a:r>
            <a:r>
              <a:rPr lang="en-US" sz="1800" dirty="0"/>
              <a:t>four </a:t>
            </a:r>
            <a:r>
              <a:rPr lang="en-US" sz="1800" dirty="0" smtClean="0"/>
              <a:t>sub-strands in </a:t>
            </a:r>
            <a:r>
              <a:rPr lang="en-US" sz="1800" dirty="0"/>
              <a:t>Science Understanding </a:t>
            </a:r>
            <a:r>
              <a:rPr lang="en-US" sz="1800" dirty="0" smtClean="0"/>
              <a:t>which must </a:t>
            </a:r>
            <a:r>
              <a:rPr lang="en-US" sz="1800" dirty="0"/>
              <a:t>be taught in each </a:t>
            </a:r>
            <a:r>
              <a:rPr lang="en-US" sz="1800" dirty="0" smtClean="0"/>
              <a:t>year:</a:t>
            </a:r>
          </a:p>
          <a:p>
            <a:pPr lvl="1">
              <a:lnSpc>
                <a:spcPct val="90000"/>
              </a:lnSpc>
            </a:pPr>
            <a:r>
              <a:rPr lang="en-US" sz="1800" dirty="0"/>
              <a:t>Biological Sciences </a:t>
            </a:r>
          </a:p>
          <a:p>
            <a:pPr lvl="1">
              <a:lnSpc>
                <a:spcPct val="90000"/>
              </a:lnSpc>
            </a:pPr>
            <a:r>
              <a:rPr lang="en-US" sz="1800" dirty="0"/>
              <a:t>Chemical Sciences</a:t>
            </a:r>
          </a:p>
          <a:p>
            <a:pPr lvl="1">
              <a:lnSpc>
                <a:spcPct val="90000"/>
              </a:lnSpc>
            </a:pPr>
            <a:r>
              <a:rPr lang="en-US" sz="1800" dirty="0"/>
              <a:t>Earth and Environmental Sciences </a:t>
            </a:r>
          </a:p>
          <a:p>
            <a:pPr lvl="1">
              <a:lnSpc>
                <a:spcPct val="90000"/>
              </a:lnSpc>
            </a:pPr>
            <a:r>
              <a:rPr lang="en-US" sz="1800" dirty="0"/>
              <a:t>Physical Sciences</a:t>
            </a:r>
            <a:r>
              <a:rPr lang="en-US" sz="1800" dirty="0" smtClean="0"/>
              <a:t>.</a:t>
            </a:r>
            <a:endParaRPr lang="en-US" sz="1800" dirty="0"/>
          </a:p>
          <a:p>
            <a:r>
              <a:rPr lang="en-US" sz="1800" dirty="0"/>
              <a:t>T</a:t>
            </a:r>
            <a:r>
              <a:rPr lang="en-US" sz="1800" dirty="0" smtClean="0"/>
              <a:t>he mandated curriculum </a:t>
            </a:r>
            <a:r>
              <a:rPr lang="en-US" sz="1800" b="1" dirty="0" smtClean="0"/>
              <a:t>must </a:t>
            </a:r>
            <a:r>
              <a:rPr lang="en-US" sz="1800" dirty="0" smtClean="0"/>
              <a:t>be taught over the course of the year. </a:t>
            </a:r>
            <a:endParaRPr lang="en-AU" sz="1800" dirty="0" smtClean="0"/>
          </a:p>
          <a:p>
            <a:r>
              <a:rPr lang="en-AU" sz="1800" dirty="0" smtClean="0"/>
              <a:t>One </a:t>
            </a:r>
            <a:r>
              <a:rPr lang="en-AU" sz="1800" dirty="0"/>
              <a:t>grade is reported for student achievement in </a:t>
            </a:r>
            <a:r>
              <a:rPr lang="en-AU" sz="1800" dirty="0" smtClean="0"/>
              <a:t>Science.</a:t>
            </a:r>
            <a:endParaRPr lang="en-AU" sz="1800" dirty="0"/>
          </a:p>
          <a:p>
            <a:pPr marL="0" indent="0">
              <a:buNone/>
            </a:pPr>
            <a:endParaRPr lang="en-AU" sz="2000" dirty="0"/>
          </a:p>
        </p:txBody>
      </p:sp>
      <p:sp>
        <p:nvSpPr>
          <p:cNvPr id="4" name="Slide Number Placeholder 3"/>
          <p:cNvSpPr>
            <a:spLocks noGrp="1"/>
          </p:cNvSpPr>
          <p:nvPr>
            <p:ph type="sldNum" sz="quarter" idx="12"/>
          </p:nvPr>
        </p:nvSpPr>
        <p:spPr/>
        <p:txBody>
          <a:bodyPr/>
          <a:lstStyle/>
          <a:p>
            <a:fld id="{F5AEDA3A-9FDA-4EC4-92AF-F81103365E6F}" type="slidenum">
              <a:rPr lang="en-AU" smtClean="0"/>
              <a:t>37</a:t>
            </a:fld>
            <a:endParaRPr lang="en-AU"/>
          </a:p>
        </p:txBody>
      </p:sp>
    </p:spTree>
    <p:extLst>
      <p:ext uri="{BB962C8B-B14F-4D97-AF65-F5344CB8AC3E}">
        <p14:creationId xmlns:p14="http://schemas.microsoft.com/office/powerpoint/2010/main" val="3870199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91" y="627534"/>
            <a:ext cx="8229600" cy="857250"/>
          </a:xfrm>
        </p:spPr>
        <p:txBody>
          <a:bodyPr>
            <a:normAutofit/>
          </a:bodyPr>
          <a:lstStyle/>
          <a:p>
            <a:r>
              <a:rPr lang="en-AU" sz="2800" b="1" dirty="0" smtClean="0"/>
              <a:t>Humanities and Social Sciences</a:t>
            </a:r>
            <a:endParaRPr lang="en-AU" sz="2800" b="1" dirty="0"/>
          </a:p>
        </p:txBody>
      </p:sp>
      <p:sp>
        <p:nvSpPr>
          <p:cNvPr id="4" name="Content Placeholder 3"/>
          <p:cNvSpPr>
            <a:spLocks noGrp="1"/>
          </p:cNvSpPr>
          <p:nvPr>
            <p:ph idx="1"/>
          </p:nvPr>
        </p:nvSpPr>
        <p:spPr>
          <a:xfrm>
            <a:off x="539552" y="1484784"/>
            <a:ext cx="8229600" cy="3600400"/>
          </a:xfrm>
        </p:spPr>
        <p:txBody>
          <a:bodyPr>
            <a:normAutofit/>
          </a:bodyPr>
          <a:lstStyle/>
          <a:p>
            <a:r>
              <a:rPr lang="en-AU" sz="1800" dirty="0"/>
              <a:t>The </a:t>
            </a:r>
            <a:r>
              <a:rPr lang="en-AU" sz="1800" dirty="0" smtClean="0"/>
              <a:t>Humanities and Social Science </a:t>
            </a:r>
            <a:r>
              <a:rPr lang="en-AU" sz="1800" dirty="0"/>
              <a:t>syllabus consists of</a:t>
            </a:r>
            <a:r>
              <a:rPr lang="en-US" sz="1800" dirty="0"/>
              <a:t> four </a:t>
            </a:r>
            <a:r>
              <a:rPr lang="en-US" sz="1800" dirty="0" smtClean="0"/>
              <a:t>subjects which </a:t>
            </a:r>
            <a:r>
              <a:rPr lang="en-US" sz="1800" dirty="0"/>
              <a:t>must be taught in each year</a:t>
            </a:r>
            <a:r>
              <a:rPr lang="en-US" sz="1800" dirty="0" smtClean="0"/>
              <a:t>:</a:t>
            </a:r>
            <a:endParaRPr lang="en-AU" sz="1800" dirty="0" smtClean="0"/>
          </a:p>
          <a:p>
            <a:pPr lvl="1"/>
            <a:r>
              <a:rPr lang="en-AU" sz="1800" dirty="0" smtClean="0"/>
              <a:t>Civics </a:t>
            </a:r>
            <a:r>
              <a:rPr lang="en-AU" sz="1800" dirty="0"/>
              <a:t>and </a:t>
            </a:r>
            <a:r>
              <a:rPr lang="en-AU" sz="1800" dirty="0" smtClean="0"/>
              <a:t>Citizenship</a:t>
            </a:r>
          </a:p>
          <a:p>
            <a:pPr lvl="1"/>
            <a:r>
              <a:rPr lang="en-AU" sz="1800" dirty="0" smtClean="0"/>
              <a:t>Economics </a:t>
            </a:r>
            <a:r>
              <a:rPr lang="en-AU" sz="1800" dirty="0"/>
              <a:t>and </a:t>
            </a:r>
            <a:r>
              <a:rPr lang="en-AU" sz="1800" dirty="0" smtClean="0"/>
              <a:t>Business </a:t>
            </a:r>
          </a:p>
          <a:p>
            <a:pPr lvl="1"/>
            <a:r>
              <a:rPr lang="en-AU" sz="1800" dirty="0" smtClean="0"/>
              <a:t>Geography </a:t>
            </a:r>
          </a:p>
          <a:p>
            <a:pPr lvl="1"/>
            <a:r>
              <a:rPr lang="en-AU" sz="1800" dirty="0" smtClean="0"/>
              <a:t>History. </a:t>
            </a:r>
            <a:endParaRPr lang="en-US" sz="1800" dirty="0" smtClean="0"/>
          </a:p>
          <a:p>
            <a:r>
              <a:rPr lang="en-US" sz="1800" dirty="0"/>
              <a:t>T</a:t>
            </a:r>
            <a:r>
              <a:rPr lang="en-US" sz="1800" dirty="0" smtClean="0"/>
              <a:t>he </a:t>
            </a:r>
            <a:r>
              <a:rPr lang="en-US" sz="1800" dirty="0"/>
              <a:t>mandated curriculum </a:t>
            </a:r>
            <a:r>
              <a:rPr lang="en-US" sz="1800" b="1" dirty="0"/>
              <a:t>must </a:t>
            </a:r>
            <a:r>
              <a:rPr lang="en-US" sz="1800" dirty="0"/>
              <a:t>be </a:t>
            </a:r>
            <a:r>
              <a:rPr lang="en-US" sz="1800" dirty="0" smtClean="0"/>
              <a:t>taught</a:t>
            </a:r>
            <a:r>
              <a:rPr lang="en-US" sz="1800" dirty="0"/>
              <a:t> </a:t>
            </a:r>
            <a:r>
              <a:rPr lang="en-US" sz="1800" dirty="0" smtClean="0"/>
              <a:t>over the course of the year.</a:t>
            </a:r>
            <a:endParaRPr lang="en-AU" sz="1800" dirty="0" smtClean="0"/>
          </a:p>
          <a:p>
            <a:r>
              <a:rPr lang="en-AU" sz="1800" dirty="0" smtClean="0"/>
              <a:t>One </a:t>
            </a:r>
            <a:r>
              <a:rPr lang="en-AU" sz="1800" dirty="0"/>
              <a:t>grade is reported for student achievement in </a:t>
            </a:r>
            <a:r>
              <a:rPr lang="en-AU" sz="1800" dirty="0" smtClean="0"/>
              <a:t>Humanities and Social Science </a:t>
            </a:r>
            <a:r>
              <a:rPr lang="en-AU" sz="1800" dirty="0"/>
              <a:t>– </a:t>
            </a:r>
            <a:r>
              <a:rPr lang="en-AU" sz="1800" dirty="0" smtClean="0"/>
              <a:t>Semester 1, 2017.</a:t>
            </a:r>
            <a:endParaRPr lang="en-AU" sz="1800" dirty="0"/>
          </a:p>
        </p:txBody>
      </p:sp>
      <p:sp>
        <p:nvSpPr>
          <p:cNvPr id="3" name="Slide Number Placeholder 2"/>
          <p:cNvSpPr>
            <a:spLocks noGrp="1"/>
          </p:cNvSpPr>
          <p:nvPr>
            <p:ph type="sldNum" sz="quarter" idx="12"/>
          </p:nvPr>
        </p:nvSpPr>
        <p:spPr/>
        <p:txBody>
          <a:bodyPr/>
          <a:lstStyle/>
          <a:p>
            <a:fld id="{F5AEDA3A-9FDA-4EC4-92AF-F81103365E6F}" type="slidenum">
              <a:rPr lang="en-AU" smtClean="0"/>
              <a:t>38</a:t>
            </a:fld>
            <a:endParaRPr lang="en-AU"/>
          </a:p>
        </p:txBody>
      </p:sp>
    </p:spTree>
    <p:extLst>
      <p:ext uri="{BB962C8B-B14F-4D97-AF65-F5344CB8AC3E}">
        <p14:creationId xmlns:p14="http://schemas.microsoft.com/office/powerpoint/2010/main" val="1136563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Health and Physical Education</a:t>
            </a:r>
            <a:endParaRPr lang="en-AU" sz="2800" b="1" dirty="0"/>
          </a:p>
        </p:txBody>
      </p:sp>
      <p:sp>
        <p:nvSpPr>
          <p:cNvPr id="4" name="Content Placeholder 3"/>
          <p:cNvSpPr>
            <a:spLocks noGrp="1"/>
          </p:cNvSpPr>
          <p:nvPr>
            <p:ph idx="1"/>
          </p:nvPr>
        </p:nvSpPr>
        <p:spPr>
          <a:xfrm>
            <a:off x="457200" y="1635646"/>
            <a:ext cx="8579296" cy="3298180"/>
          </a:xfrm>
        </p:spPr>
        <p:txBody>
          <a:bodyPr>
            <a:normAutofit/>
          </a:bodyPr>
          <a:lstStyle/>
          <a:p>
            <a:r>
              <a:rPr lang="en-AU" sz="1800" dirty="0" smtClean="0"/>
              <a:t>The </a:t>
            </a:r>
            <a:r>
              <a:rPr lang="en-AU" sz="1800" dirty="0"/>
              <a:t>Health and Physical Education </a:t>
            </a:r>
            <a:r>
              <a:rPr lang="en-AU" sz="1800" dirty="0" smtClean="0"/>
              <a:t>syllabus comprises </a:t>
            </a:r>
            <a:r>
              <a:rPr lang="en-AU" sz="1800" dirty="0"/>
              <a:t>two strands: Personal, social and community </a:t>
            </a:r>
            <a:r>
              <a:rPr lang="en-AU" sz="1800" dirty="0" smtClean="0"/>
              <a:t>health and </a:t>
            </a:r>
            <a:r>
              <a:rPr lang="en-AU" sz="1800" dirty="0"/>
              <a:t>Movement and physical activity</a:t>
            </a:r>
            <a:r>
              <a:rPr lang="en-AU" sz="1800" i="1" dirty="0"/>
              <a:t>. </a:t>
            </a:r>
            <a:endParaRPr lang="en-AU" sz="1800" i="1" dirty="0" smtClean="0"/>
          </a:p>
          <a:p>
            <a:r>
              <a:rPr lang="en-AU" sz="1800" dirty="0" smtClean="0"/>
              <a:t>Health and Physical Education is mandated from Pre-primary to Year 10.</a:t>
            </a:r>
          </a:p>
          <a:p>
            <a:r>
              <a:rPr lang="en-AU" sz="1800" dirty="0"/>
              <a:t>S</a:t>
            </a:r>
            <a:r>
              <a:rPr lang="en-AU" sz="1800" dirty="0" smtClean="0"/>
              <a:t>eparate Achievement Standards </a:t>
            </a:r>
            <a:r>
              <a:rPr lang="en-AU" sz="1800" dirty="0"/>
              <a:t>for Health Education and for Physical </a:t>
            </a:r>
            <a:r>
              <a:rPr lang="en-AU" sz="1800" dirty="0" smtClean="0"/>
              <a:t>Education.</a:t>
            </a:r>
          </a:p>
          <a:p>
            <a:r>
              <a:rPr lang="en-AU" sz="1800" dirty="0" smtClean="0"/>
              <a:t>One grade is reported for student achievement in </a:t>
            </a:r>
            <a:r>
              <a:rPr lang="en-AU" sz="1800" dirty="0"/>
              <a:t>Health – Semester 1, 2017.</a:t>
            </a:r>
            <a:endParaRPr lang="en-AU" sz="1800" dirty="0" smtClean="0"/>
          </a:p>
          <a:p>
            <a:r>
              <a:rPr lang="en-AU" sz="1800" dirty="0" smtClean="0"/>
              <a:t>One grade is reported for student achievement in Physical </a:t>
            </a:r>
            <a:r>
              <a:rPr lang="en-AU" sz="1800" dirty="0"/>
              <a:t>Education –</a:t>
            </a:r>
            <a:r>
              <a:rPr lang="en-AU" sz="1800" dirty="0" smtClean="0">
                <a:solidFill>
                  <a:srgbClr val="FF0000"/>
                </a:solidFill>
              </a:rPr>
              <a:t> </a:t>
            </a:r>
            <a:r>
              <a:rPr lang="en-AU" sz="1800" dirty="0"/>
              <a:t>Semester 1, 2017.</a:t>
            </a:r>
            <a:endParaRPr lang="en-AU" sz="1800" dirty="0" smtClean="0"/>
          </a:p>
        </p:txBody>
      </p:sp>
      <p:sp>
        <p:nvSpPr>
          <p:cNvPr id="3" name="Slide Number Placeholder 2"/>
          <p:cNvSpPr>
            <a:spLocks noGrp="1"/>
          </p:cNvSpPr>
          <p:nvPr>
            <p:ph type="sldNum" sz="quarter" idx="12"/>
          </p:nvPr>
        </p:nvSpPr>
        <p:spPr/>
        <p:txBody>
          <a:bodyPr/>
          <a:lstStyle/>
          <a:p>
            <a:fld id="{F5AEDA3A-9FDA-4EC4-92AF-F81103365E6F}" type="slidenum">
              <a:rPr lang="en-AU" smtClean="0"/>
              <a:t>39</a:t>
            </a:fld>
            <a:endParaRPr lang="en-AU"/>
          </a:p>
        </p:txBody>
      </p:sp>
    </p:spTree>
    <p:extLst>
      <p:ext uri="{BB962C8B-B14F-4D97-AF65-F5344CB8AC3E}">
        <p14:creationId xmlns:p14="http://schemas.microsoft.com/office/powerpoint/2010/main" val="134523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US" sz="2800" b="1" dirty="0" smtClean="0"/>
              <a:t>2016 WACE</a:t>
            </a:r>
            <a:endParaRPr lang="en-US" sz="2800" b="1" dirty="0"/>
          </a:p>
        </p:txBody>
      </p:sp>
      <p:sp>
        <p:nvSpPr>
          <p:cNvPr id="3" name="Content Placeholder 2"/>
          <p:cNvSpPr>
            <a:spLocks noGrp="1"/>
          </p:cNvSpPr>
          <p:nvPr>
            <p:ph idx="1"/>
          </p:nvPr>
        </p:nvSpPr>
        <p:spPr/>
        <p:txBody>
          <a:bodyPr>
            <a:normAutofit/>
          </a:bodyPr>
          <a:lstStyle/>
          <a:p>
            <a:r>
              <a:rPr lang="en-AU" sz="1800" dirty="0"/>
              <a:t>2016 resulted in 21 473 students receiving a </a:t>
            </a:r>
            <a:r>
              <a:rPr lang="en-AU" sz="1800" dirty="0" smtClean="0"/>
              <a:t>WACE </a:t>
            </a:r>
            <a:r>
              <a:rPr lang="en-AU" sz="1800" dirty="0"/>
              <a:t>and 25 338 students receiving the Western Australian Statement of Student Achievement (WASSA). </a:t>
            </a:r>
            <a:endParaRPr lang="en-AU" sz="1800" dirty="0" smtClean="0"/>
          </a:p>
          <a:p>
            <a:endParaRPr lang="en-AU" sz="1800" dirty="0"/>
          </a:p>
          <a:p>
            <a:r>
              <a:rPr lang="en-AU" sz="1800" dirty="0" smtClean="0"/>
              <a:t>We </a:t>
            </a:r>
            <a:r>
              <a:rPr lang="en-AU" sz="1800" dirty="0"/>
              <a:t>sincerely thank you and your staff for your commitment to ensure that Western Australia’s 2016 Year 12 student cohort was so well supported. </a:t>
            </a:r>
            <a:endParaRPr lang="en-US" sz="1800" dirty="0"/>
          </a:p>
          <a:p>
            <a:pPr marL="0" indent="0">
              <a:buNone/>
            </a:pPr>
            <a:endParaRPr lang="en-US" sz="2000" dirty="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F5AEDA3A-9FDA-4EC4-92AF-F81103365E6F}" type="slidenum">
              <a:rPr lang="en-AU" smtClean="0"/>
              <a:t>4</a:t>
            </a:fld>
            <a:endParaRPr lang="en-AU"/>
          </a:p>
        </p:txBody>
      </p:sp>
    </p:spTree>
    <p:extLst>
      <p:ext uri="{BB962C8B-B14F-4D97-AF65-F5344CB8AC3E}">
        <p14:creationId xmlns:p14="http://schemas.microsoft.com/office/powerpoint/2010/main" val="3134279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71341"/>
            <a:ext cx="8229600" cy="857250"/>
          </a:xfrm>
        </p:spPr>
        <p:txBody>
          <a:bodyPr>
            <a:normAutofit/>
          </a:bodyPr>
          <a:lstStyle/>
          <a:p>
            <a:r>
              <a:rPr lang="en-AU" sz="2800" b="1" dirty="0" smtClean="0"/>
              <a:t>The Arts</a:t>
            </a:r>
            <a:endParaRPr lang="en-AU" sz="2800" b="1" dirty="0"/>
          </a:p>
        </p:txBody>
      </p:sp>
      <p:sp>
        <p:nvSpPr>
          <p:cNvPr id="4" name="Content Placeholder 3"/>
          <p:cNvSpPr>
            <a:spLocks noGrp="1"/>
          </p:cNvSpPr>
          <p:nvPr>
            <p:ph idx="1"/>
          </p:nvPr>
        </p:nvSpPr>
        <p:spPr>
          <a:xfrm>
            <a:off x="323528" y="1419622"/>
            <a:ext cx="8640960" cy="3175000"/>
          </a:xfrm>
        </p:spPr>
        <p:txBody>
          <a:bodyPr>
            <a:noAutofit/>
          </a:bodyPr>
          <a:lstStyle/>
          <a:p>
            <a:r>
              <a:rPr lang="en-AU" sz="1800" dirty="0" smtClean="0"/>
              <a:t>Five </a:t>
            </a:r>
            <a:r>
              <a:rPr lang="en-AU" sz="1800" dirty="0"/>
              <a:t>subjects: Dance, Drama, Media Arts, Music and Visual Arts. </a:t>
            </a:r>
            <a:endParaRPr lang="en-AU" sz="1800" dirty="0" smtClean="0"/>
          </a:p>
          <a:p>
            <a:r>
              <a:rPr lang="en-AU" sz="1800" dirty="0"/>
              <a:t>A</a:t>
            </a:r>
            <a:r>
              <a:rPr lang="en-AU" sz="1800" dirty="0" smtClean="0"/>
              <a:t>ll </a:t>
            </a:r>
            <a:r>
              <a:rPr lang="en-AU" sz="1800" dirty="0"/>
              <a:t>students will study </a:t>
            </a:r>
            <a:r>
              <a:rPr lang="en-AU" sz="1800" dirty="0" smtClean="0"/>
              <a:t>a </a:t>
            </a:r>
            <a:r>
              <a:rPr lang="en-AU" sz="1800" dirty="0"/>
              <a:t>performance subject </a:t>
            </a:r>
            <a:r>
              <a:rPr lang="en-AU" sz="1800" dirty="0" smtClean="0"/>
              <a:t>(Dance, Drama or Music) and </a:t>
            </a:r>
            <a:r>
              <a:rPr lang="en-AU" sz="1800" dirty="0"/>
              <a:t>a visual </a:t>
            </a:r>
            <a:r>
              <a:rPr lang="en-AU" sz="1800" dirty="0" smtClean="0"/>
              <a:t>arts subject (Media Arts or Visual Arts).</a:t>
            </a:r>
          </a:p>
          <a:p>
            <a:r>
              <a:rPr lang="en-AU" sz="1800" dirty="0" smtClean="0"/>
              <a:t>In </a:t>
            </a:r>
            <a:r>
              <a:rPr lang="en-AU" sz="1800" dirty="0"/>
              <a:t>Years 9 and 10 the study of the Arts is optional.</a:t>
            </a:r>
          </a:p>
          <a:p>
            <a:r>
              <a:rPr lang="en-AU" sz="1800" dirty="0"/>
              <a:t>D</a:t>
            </a:r>
            <a:r>
              <a:rPr lang="en-AU" sz="1800" dirty="0" smtClean="0"/>
              <a:t>esirable </a:t>
            </a:r>
            <a:r>
              <a:rPr lang="en-AU" sz="1800" dirty="0"/>
              <a:t>that schools provide students with the opportunity to engage with all five Arts subjects across Pre-primary to Year 10. </a:t>
            </a:r>
            <a:endParaRPr lang="en-AU" sz="1800" dirty="0" smtClean="0"/>
          </a:p>
          <a:p>
            <a:r>
              <a:rPr lang="en-AU" sz="1800" dirty="0"/>
              <a:t>Across a year, </a:t>
            </a:r>
            <a:r>
              <a:rPr lang="en-AU" sz="1800" dirty="0" smtClean="0"/>
              <a:t>one </a:t>
            </a:r>
            <a:r>
              <a:rPr lang="en-AU" sz="1800" dirty="0"/>
              <a:t>grade is reported for student achievement in a performance </a:t>
            </a:r>
            <a:r>
              <a:rPr lang="en-AU" sz="1800" dirty="0" smtClean="0"/>
              <a:t>subject </a:t>
            </a:r>
            <a:r>
              <a:rPr lang="en-AU" sz="1800" dirty="0"/>
              <a:t>– </a:t>
            </a:r>
            <a:r>
              <a:rPr lang="en-AU" sz="1800" dirty="0" smtClean="0"/>
              <a:t>Semester 1, 2018.</a:t>
            </a:r>
            <a:endParaRPr lang="en-AU" sz="1800" dirty="0"/>
          </a:p>
          <a:p>
            <a:r>
              <a:rPr lang="en-AU" sz="1800" dirty="0"/>
              <a:t>Across a year, one </a:t>
            </a:r>
            <a:r>
              <a:rPr lang="en-AU" sz="1800" dirty="0" smtClean="0"/>
              <a:t>grade </a:t>
            </a:r>
            <a:r>
              <a:rPr lang="en-AU" sz="1800" dirty="0"/>
              <a:t>is reported for student achievement in a visual </a:t>
            </a:r>
            <a:r>
              <a:rPr lang="en-AU" sz="1800" dirty="0" smtClean="0"/>
              <a:t>subject </a:t>
            </a:r>
            <a:r>
              <a:rPr lang="en-AU" sz="1800" dirty="0"/>
              <a:t>– Semester 1, 2018.</a:t>
            </a:r>
          </a:p>
          <a:p>
            <a:endParaRPr lang="en-AU" sz="1600" dirty="0"/>
          </a:p>
        </p:txBody>
      </p:sp>
      <p:sp>
        <p:nvSpPr>
          <p:cNvPr id="3" name="Slide Number Placeholder 2"/>
          <p:cNvSpPr>
            <a:spLocks noGrp="1"/>
          </p:cNvSpPr>
          <p:nvPr>
            <p:ph type="sldNum" sz="quarter" idx="12"/>
          </p:nvPr>
        </p:nvSpPr>
        <p:spPr/>
        <p:txBody>
          <a:bodyPr/>
          <a:lstStyle/>
          <a:p>
            <a:fld id="{F5AEDA3A-9FDA-4EC4-92AF-F81103365E6F}" type="slidenum">
              <a:rPr lang="en-AU" smtClean="0"/>
              <a:t>40</a:t>
            </a:fld>
            <a:endParaRPr lang="en-AU"/>
          </a:p>
        </p:txBody>
      </p:sp>
    </p:spTree>
    <p:extLst>
      <p:ext uri="{BB962C8B-B14F-4D97-AF65-F5344CB8AC3E}">
        <p14:creationId xmlns:p14="http://schemas.microsoft.com/office/powerpoint/2010/main" val="4094668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54" y="555526"/>
            <a:ext cx="8229600" cy="857250"/>
          </a:xfrm>
        </p:spPr>
        <p:txBody>
          <a:bodyPr>
            <a:normAutofit/>
          </a:bodyPr>
          <a:lstStyle/>
          <a:p>
            <a:r>
              <a:rPr lang="en-AU" sz="2800" b="1" dirty="0" smtClean="0"/>
              <a:t>Technologies</a:t>
            </a:r>
            <a:endParaRPr lang="en-AU" sz="2800" b="1" dirty="0"/>
          </a:p>
        </p:txBody>
      </p:sp>
      <p:sp>
        <p:nvSpPr>
          <p:cNvPr id="4" name="Content Placeholder 3"/>
          <p:cNvSpPr>
            <a:spLocks noGrp="1"/>
          </p:cNvSpPr>
          <p:nvPr>
            <p:ph idx="1"/>
          </p:nvPr>
        </p:nvSpPr>
        <p:spPr>
          <a:xfrm>
            <a:off x="419554" y="1484784"/>
            <a:ext cx="8521325" cy="3319016"/>
          </a:xfrm>
        </p:spPr>
        <p:txBody>
          <a:bodyPr>
            <a:noAutofit/>
          </a:bodyPr>
          <a:lstStyle/>
          <a:p>
            <a:r>
              <a:rPr lang="en-AU" sz="1800" dirty="0" smtClean="0"/>
              <a:t>Two </a:t>
            </a:r>
            <a:r>
              <a:rPr lang="en-AU" sz="1800" dirty="0"/>
              <a:t>subjects: Digital Technologies and Design and </a:t>
            </a:r>
            <a:r>
              <a:rPr lang="en-AU" sz="1800" dirty="0" smtClean="0"/>
              <a:t>Technologies. </a:t>
            </a:r>
          </a:p>
          <a:p>
            <a:r>
              <a:rPr lang="en-AU" sz="1800" dirty="0" smtClean="0"/>
              <a:t>Design </a:t>
            </a:r>
            <a:r>
              <a:rPr lang="en-AU" sz="1800" dirty="0"/>
              <a:t>and Technologies: Engineering principles and systems; Food and fibre production; Food specialisations; Materials and technologies </a:t>
            </a:r>
            <a:r>
              <a:rPr lang="en-AU" sz="1800" dirty="0" smtClean="0"/>
              <a:t>specialisations </a:t>
            </a:r>
            <a:r>
              <a:rPr lang="en-AU" sz="1800" dirty="0"/>
              <a:t>– s</a:t>
            </a:r>
            <a:r>
              <a:rPr lang="en-AU" sz="1800" dirty="0" smtClean="0"/>
              <a:t>tudents </a:t>
            </a:r>
            <a:r>
              <a:rPr lang="en-AU" sz="1800" dirty="0"/>
              <a:t>have the opportunity to study at least one of the contexts.</a:t>
            </a:r>
          </a:p>
          <a:p>
            <a:pPr lvl="0"/>
            <a:r>
              <a:rPr lang="en-AU" sz="1800" dirty="0"/>
              <a:t>D</a:t>
            </a:r>
            <a:r>
              <a:rPr lang="en-AU" sz="1800" dirty="0" smtClean="0"/>
              <a:t>esirable to engage in all contexts across </a:t>
            </a:r>
            <a:r>
              <a:rPr lang="en-AU" sz="1800" dirty="0"/>
              <a:t>Pre-primary to Year 10.</a:t>
            </a:r>
          </a:p>
          <a:p>
            <a:pPr lvl="0"/>
            <a:r>
              <a:rPr lang="en-AU" sz="1800" dirty="0"/>
              <a:t>In Years 9 and 10 the study of Technologies is optional</a:t>
            </a:r>
            <a:r>
              <a:rPr lang="en-AU" sz="1800" dirty="0" smtClean="0"/>
              <a:t>.</a:t>
            </a:r>
          </a:p>
          <a:p>
            <a:r>
              <a:rPr lang="en-AU" sz="1800" dirty="0"/>
              <a:t>Across a year, one grade is reported for student achievement in </a:t>
            </a:r>
            <a:r>
              <a:rPr lang="en-AU" sz="1800" dirty="0" smtClean="0"/>
              <a:t>Digital </a:t>
            </a:r>
            <a:r>
              <a:rPr lang="en-AU" sz="1800" dirty="0"/>
              <a:t>Technologies – Semester 1, 2018.</a:t>
            </a:r>
          </a:p>
          <a:p>
            <a:r>
              <a:rPr lang="en-AU" sz="1800" dirty="0"/>
              <a:t>Across a year, one grade is reported for student achievement in </a:t>
            </a:r>
            <a:r>
              <a:rPr lang="en-AU" sz="1800" dirty="0" smtClean="0"/>
              <a:t>Design and </a:t>
            </a:r>
            <a:r>
              <a:rPr lang="en-AU" sz="1800" dirty="0"/>
              <a:t>Technologies – Semester 1, 2018.</a:t>
            </a:r>
          </a:p>
          <a:p>
            <a:pPr lvl="0"/>
            <a:endParaRPr lang="en-AU" sz="2000" dirty="0"/>
          </a:p>
        </p:txBody>
      </p:sp>
      <p:sp>
        <p:nvSpPr>
          <p:cNvPr id="3" name="Slide Number Placeholder 2"/>
          <p:cNvSpPr>
            <a:spLocks noGrp="1"/>
          </p:cNvSpPr>
          <p:nvPr>
            <p:ph type="sldNum" sz="quarter" idx="12"/>
          </p:nvPr>
        </p:nvSpPr>
        <p:spPr/>
        <p:txBody>
          <a:bodyPr/>
          <a:lstStyle/>
          <a:p>
            <a:fld id="{F5AEDA3A-9FDA-4EC4-92AF-F81103365E6F}" type="slidenum">
              <a:rPr lang="en-AU" smtClean="0"/>
              <a:t>41</a:t>
            </a:fld>
            <a:endParaRPr lang="en-AU"/>
          </a:p>
        </p:txBody>
      </p:sp>
    </p:spTree>
    <p:extLst>
      <p:ext uri="{BB962C8B-B14F-4D97-AF65-F5344CB8AC3E}">
        <p14:creationId xmlns:p14="http://schemas.microsoft.com/office/powerpoint/2010/main" val="3973851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26" y="596756"/>
            <a:ext cx="8229600" cy="857250"/>
          </a:xfrm>
        </p:spPr>
        <p:txBody>
          <a:bodyPr>
            <a:normAutofit/>
          </a:bodyPr>
          <a:lstStyle/>
          <a:p>
            <a:r>
              <a:rPr lang="en-AU" sz="2800" b="1" dirty="0" smtClean="0"/>
              <a:t>Languages</a:t>
            </a:r>
            <a:endParaRPr lang="en-AU" sz="2800" b="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942" y="2139702"/>
            <a:ext cx="6554115" cy="2524477"/>
          </a:xfrm>
          <a:prstGeom prst="rect">
            <a:avLst/>
          </a:prstGeom>
        </p:spPr>
      </p:pic>
      <p:sp>
        <p:nvSpPr>
          <p:cNvPr id="5" name="TextBox 4"/>
          <p:cNvSpPr txBox="1"/>
          <p:nvPr/>
        </p:nvSpPr>
        <p:spPr>
          <a:xfrm>
            <a:off x="1691680" y="1612188"/>
            <a:ext cx="6661433" cy="369332"/>
          </a:xfrm>
          <a:prstGeom prst="rect">
            <a:avLst/>
          </a:prstGeom>
          <a:noFill/>
        </p:spPr>
        <p:txBody>
          <a:bodyPr wrap="square" rtlCol="0">
            <a:spAutoFit/>
          </a:bodyPr>
          <a:lstStyle/>
          <a:p>
            <a:r>
              <a:rPr lang="en-AU" dirty="0" smtClean="0"/>
              <a:t>In 2018 </a:t>
            </a:r>
            <a:r>
              <a:rPr lang="en-AU" b="1" dirty="0" smtClean="0"/>
              <a:t>one</a:t>
            </a:r>
            <a:r>
              <a:rPr lang="en-AU" dirty="0" smtClean="0"/>
              <a:t> language for Year 3 must be implemented. </a:t>
            </a:r>
            <a:endParaRPr lang="en-AU" dirty="0"/>
          </a:p>
        </p:txBody>
      </p:sp>
      <p:sp>
        <p:nvSpPr>
          <p:cNvPr id="3" name="Slide Number Placeholder 2"/>
          <p:cNvSpPr>
            <a:spLocks noGrp="1"/>
          </p:cNvSpPr>
          <p:nvPr>
            <p:ph type="sldNum" sz="quarter" idx="12"/>
          </p:nvPr>
        </p:nvSpPr>
        <p:spPr/>
        <p:txBody>
          <a:bodyPr/>
          <a:lstStyle/>
          <a:p>
            <a:fld id="{F5AEDA3A-9FDA-4EC4-92AF-F81103365E6F}" type="slidenum">
              <a:rPr lang="en-AU" smtClean="0"/>
              <a:t>42</a:t>
            </a:fld>
            <a:endParaRPr lang="en-AU"/>
          </a:p>
        </p:txBody>
      </p:sp>
    </p:spTree>
    <p:extLst>
      <p:ext uri="{BB962C8B-B14F-4D97-AF65-F5344CB8AC3E}">
        <p14:creationId xmlns:p14="http://schemas.microsoft.com/office/powerpoint/2010/main" val="2376301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648072"/>
          </a:xfrm>
        </p:spPr>
        <p:txBody>
          <a:bodyPr>
            <a:noAutofit/>
          </a:bodyPr>
          <a:lstStyle/>
          <a:p>
            <a:r>
              <a:rPr lang="en-AU" sz="2800" b="1" dirty="0" smtClean="0"/>
              <a:t>Abilities Based Learning Education, Western Australia</a:t>
            </a:r>
            <a:endParaRPr lang="en-AU" sz="2800" b="1" dirty="0"/>
          </a:p>
        </p:txBody>
      </p:sp>
      <p:sp>
        <p:nvSpPr>
          <p:cNvPr id="5" name="Rectangle 4"/>
          <p:cNvSpPr/>
          <p:nvPr/>
        </p:nvSpPr>
        <p:spPr>
          <a:xfrm>
            <a:off x="323528" y="1347614"/>
            <a:ext cx="8820472" cy="3631763"/>
          </a:xfrm>
          <a:prstGeom prst="rect">
            <a:avLst/>
          </a:prstGeom>
        </p:spPr>
        <p:txBody>
          <a:bodyPr wrap="square">
            <a:spAutoFit/>
          </a:bodyPr>
          <a:lstStyle/>
          <a:p>
            <a:r>
              <a:rPr lang="en-AU" dirty="0"/>
              <a:t>N</a:t>
            </a:r>
            <a:r>
              <a:rPr lang="en-AU" dirty="0" smtClean="0"/>
              <a:t>on-mandatory resources for </a:t>
            </a:r>
            <a:r>
              <a:rPr lang="en-AU" dirty="0"/>
              <a:t>teachers of students with significant intellectual disability who </a:t>
            </a:r>
            <a:r>
              <a:rPr lang="en-AU" dirty="0" smtClean="0"/>
              <a:t>can’t </a:t>
            </a:r>
            <a:r>
              <a:rPr lang="en-AU" dirty="0"/>
              <a:t>access the </a:t>
            </a:r>
            <a:r>
              <a:rPr lang="en-AU" dirty="0" smtClean="0"/>
              <a:t>P</a:t>
            </a:r>
            <a:r>
              <a:rPr lang="en-AU" b="1" dirty="0"/>
              <a:t> </a:t>
            </a:r>
            <a:r>
              <a:rPr lang="en-AU" dirty="0"/>
              <a:t>– </a:t>
            </a:r>
            <a:r>
              <a:rPr lang="en-AU" dirty="0" smtClean="0"/>
              <a:t>10 </a:t>
            </a:r>
            <a:r>
              <a:rPr lang="en-AU" dirty="0"/>
              <a:t>Western Australian Curriculum. </a:t>
            </a:r>
          </a:p>
          <a:p>
            <a:endParaRPr lang="en-AU" sz="1400" dirty="0"/>
          </a:p>
          <a:p>
            <a:r>
              <a:rPr lang="en-AU" b="1" dirty="0"/>
              <a:t>Assessment Tools</a:t>
            </a:r>
          </a:p>
          <a:p>
            <a:pPr marL="342900" indent="-342900">
              <a:buFont typeface="Arial" panose="020B0604020202020204" pitchFamily="34" charset="0"/>
              <a:buChar char="•"/>
            </a:pPr>
            <a:r>
              <a:rPr lang="en-AU" dirty="0" smtClean="0"/>
              <a:t>Used to identify students</a:t>
            </a:r>
            <a:r>
              <a:rPr lang="en-AU" dirty="0"/>
              <a:t>’ readiness to learn </a:t>
            </a:r>
            <a:r>
              <a:rPr lang="en-AU" dirty="0" smtClean="0"/>
              <a:t>across </a:t>
            </a:r>
            <a:r>
              <a:rPr lang="en-AU" dirty="0"/>
              <a:t>three </a:t>
            </a:r>
            <a:r>
              <a:rPr lang="en-AU" dirty="0" smtClean="0"/>
              <a:t>learning domains</a:t>
            </a:r>
            <a:r>
              <a:rPr lang="en-AU" dirty="0"/>
              <a:t>: </a:t>
            </a:r>
            <a:r>
              <a:rPr lang="en-AU" b="1" dirty="0"/>
              <a:t>English – Speaking and Listening; English – Reading and Writing; and Personal and Social Capability.</a:t>
            </a:r>
          </a:p>
          <a:p>
            <a:endParaRPr lang="en-AU" sz="1400" b="1" dirty="0"/>
          </a:p>
          <a:p>
            <a:r>
              <a:rPr lang="en-AU" b="1" dirty="0"/>
              <a:t>Curriculum</a:t>
            </a:r>
          </a:p>
          <a:p>
            <a:pPr marL="342900" indent="-342900">
              <a:buFont typeface="Arial" panose="020B0604020202020204" pitchFamily="34" charset="0"/>
              <a:buChar char="•"/>
            </a:pPr>
            <a:r>
              <a:rPr lang="en-AU" dirty="0"/>
              <a:t>Curriculum content descriptions and </a:t>
            </a:r>
            <a:r>
              <a:rPr lang="en-AU" dirty="0" smtClean="0"/>
              <a:t>Achievement Standards </a:t>
            </a:r>
            <a:r>
              <a:rPr lang="en-AU" dirty="0"/>
              <a:t>for Stages A to D, in all </a:t>
            </a:r>
            <a:r>
              <a:rPr lang="en-AU" dirty="0" smtClean="0"/>
              <a:t>Learning Areas, </a:t>
            </a:r>
            <a:r>
              <a:rPr lang="en-AU" dirty="0"/>
              <a:t>except </a:t>
            </a:r>
            <a:r>
              <a:rPr lang="en-AU" dirty="0" smtClean="0"/>
              <a:t>Languages.</a:t>
            </a:r>
            <a:endParaRPr lang="en-AU" dirty="0"/>
          </a:p>
          <a:p>
            <a:endParaRPr lang="en-AU" sz="1400" b="1" dirty="0"/>
          </a:p>
          <a:p>
            <a:r>
              <a:rPr lang="en-AU" b="1" dirty="0"/>
              <a:t>Online Professional Learning Modules</a:t>
            </a:r>
          </a:p>
        </p:txBody>
      </p:sp>
      <p:sp>
        <p:nvSpPr>
          <p:cNvPr id="3" name="Slide Number Placeholder 2"/>
          <p:cNvSpPr>
            <a:spLocks noGrp="1"/>
          </p:cNvSpPr>
          <p:nvPr>
            <p:ph type="sldNum" sz="quarter" idx="12"/>
          </p:nvPr>
        </p:nvSpPr>
        <p:spPr/>
        <p:txBody>
          <a:bodyPr/>
          <a:lstStyle/>
          <a:p>
            <a:fld id="{F5AEDA3A-9FDA-4EC4-92AF-F81103365E6F}" type="slidenum">
              <a:rPr lang="en-AU" smtClean="0"/>
              <a:t>43</a:t>
            </a:fld>
            <a:endParaRPr lang="en-AU"/>
          </a:p>
        </p:txBody>
      </p:sp>
    </p:spTree>
    <p:extLst>
      <p:ext uri="{BB962C8B-B14F-4D97-AF65-F5344CB8AC3E}">
        <p14:creationId xmlns:p14="http://schemas.microsoft.com/office/powerpoint/2010/main" val="3566758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648072"/>
          </a:xfrm>
        </p:spPr>
        <p:txBody>
          <a:bodyPr>
            <a:noAutofit/>
          </a:bodyPr>
          <a:lstStyle/>
          <a:p>
            <a:r>
              <a:rPr lang="en-AU" sz="2800" b="1" dirty="0"/>
              <a:t>Intensive English Centre</a:t>
            </a:r>
          </a:p>
        </p:txBody>
      </p:sp>
      <p:sp>
        <p:nvSpPr>
          <p:cNvPr id="5" name="Rectangle 4"/>
          <p:cNvSpPr/>
          <p:nvPr/>
        </p:nvSpPr>
        <p:spPr>
          <a:xfrm>
            <a:off x="323529" y="1275607"/>
            <a:ext cx="8820472" cy="3416320"/>
          </a:xfrm>
          <a:prstGeom prst="rect">
            <a:avLst/>
          </a:prstGeom>
        </p:spPr>
        <p:txBody>
          <a:bodyPr wrap="square">
            <a:spAutoFit/>
          </a:bodyPr>
          <a:lstStyle/>
          <a:p>
            <a:r>
              <a:rPr lang="en-US" dirty="0">
                <a:solidFill>
                  <a:prstClr val="black"/>
                </a:solidFill>
              </a:rPr>
              <a:t>There are 14 primary, secondary and post-compulsory Intensive English </a:t>
            </a:r>
            <a:r>
              <a:rPr lang="en-US" dirty="0" err="1">
                <a:solidFill>
                  <a:prstClr val="black"/>
                </a:solidFill>
              </a:rPr>
              <a:t>Centres</a:t>
            </a:r>
            <a:r>
              <a:rPr lang="en-US" dirty="0">
                <a:solidFill>
                  <a:prstClr val="black"/>
                </a:solidFill>
              </a:rPr>
              <a:t> in Perth catering for newly arrived migrant and humanitarian entrants (refugees who may commence school with limited or no English).</a:t>
            </a:r>
          </a:p>
          <a:p>
            <a:endParaRPr lang="en-US" dirty="0">
              <a:solidFill>
                <a:prstClr val="black"/>
              </a:solidFill>
            </a:endParaRPr>
          </a:p>
          <a:p>
            <a:r>
              <a:rPr lang="en-US" dirty="0">
                <a:solidFill>
                  <a:prstClr val="black"/>
                </a:solidFill>
              </a:rPr>
              <a:t>Language, literacy and content need to be taught according to the student’s age and year level.</a:t>
            </a:r>
          </a:p>
          <a:p>
            <a:endParaRPr lang="en-US" dirty="0">
              <a:solidFill>
                <a:prstClr val="black"/>
              </a:solidFill>
            </a:endParaRPr>
          </a:p>
          <a:p>
            <a:r>
              <a:rPr lang="en-US" dirty="0">
                <a:solidFill>
                  <a:prstClr val="black"/>
                </a:solidFill>
              </a:rPr>
              <a:t>Students are assessed and reported on in English, Viewing, Speaking, Listening and Writing using EAL/D Progress Map Levels.</a:t>
            </a:r>
            <a:endParaRPr lang="en-AU" dirty="0">
              <a:solidFill>
                <a:prstClr val="black"/>
              </a:solidFill>
            </a:endParaRPr>
          </a:p>
          <a:p>
            <a:endParaRPr lang="en-US" dirty="0">
              <a:solidFill>
                <a:prstClr val="black"/>
              </a:solidFill>
            </a:endParaRPr>
          </a:p>
          <a:p>
            <a:r>
              <a:rPr lang="en-US" dirty="0">
                <a:solidFill>
                  <a:prstClr val="black"/>
                </a:solidFill>
              </a:rPr>
              <a:t>In other curriculum areas, student achievement should be </a:t>
            </a:r>
            <a:r>
              <a:rPr lang="en-US" dirty="0" err="1">
                <a:solidFill>
                  <a:prstClr val="black"/>
                </a:solidFill>
              </a:rPr>
              <a:t>recognised</a:t>
            </a:r>
            <a:r>
              <a:rPr lang="en-US" dirty="0">
                <a:solidFill>
                  <a:prstClr val="black"/>
                </a:solidFill>
              </a:rPr>
              <a:t> but a grade does not have to be allocated. Students are regarded as being on an IEP.</a:t>
            </a:r>
            <a:endParaRPr lang="en-AU" dirty="0">
              <a:solidFill>
                <a:prstClr val="black"/>
              </a:solidFill>
            </a:endParaRPr>
          </a:p>
        </p:txBody>
      </p:sp>
      <p:sp>
        <p:nvSpPr>
          <p:cNvPr id="3" name="Slide Number Placeholder 2"/>
          <p:cNvSpPr>
            <a:spLocks noGrp="1"/>
          </p:cNvSpPr>
          <p:nvPr>
            <p:ph type="sldNum" sz="quarter" idx="12"/>
          </p:nvPr>
        </p:nvSpPr>
        <p:spPr/>
        <p:txBody>
          <a:bodyPr/>
          <a:lstStyle/>
          <a:p>
            <a:fld id="{F5AEDA3A-9FDA-4EC4-92AF-F81103365E6F}" type="slidenum">
              <a:rPr lang="en-AU" smtClean="0">
                <a:solidFill>
                  <a:prstClr val="black">
                    <a:tint val="75000"/>
                  </a:prstClr>
                </a:solidFill>
              </a:rPr>
              <a:pPr/>
              <a:t>44</a:t>
            </a:fld>
            <a:endParaRPr lang="en-AU">
              <a:solidFill>
                <a:prstClr val="black">
                  <a:tint val="75000"/>
                </a:prstClr>
              </a:solidFill>
            </a:endParaRPr>
          </a:p>
        </p:txBody>
      </p:sp>
    </p:spTree>
    <p:extLst>
      <p:ext uri="{BB962C8B-B14F-4D97-AF65-F5344CB8AC3E}">
        <p14:creationId xmlns:p14="http://schemas.microsoft.com/office/powerpoint/2010/main" val="309162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AEDA3A-9FDA-4EC4-92AF-F81103365E6F}" type="slidenum">
              <a:rPr lang="en-AU" smtClean="0"/>
              <a:t>45</a:t>
            </a:fld>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99982"/>
            <a:ext cx="8048956" cy="3960000"/>
          </a:xfrm>
          <a:prstGeom prst="rect">
            <a:avLst/>
          </a:prstGeom>
        </p:spPr>
      </p:pic>
      <p:sp>
        <p:nvSpPr>
          <p:cNvPr id="6" name="TextBox 5"/>
          <p:cNvSpPr txBox="1"/>
          <p:nvPr/>
        </p:nvSpPr>
        <p:spPr>
          <a:xfrm>
            <a:off x="1691680" y="77155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1557361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5526"/>
            <a:ext cx="2448272" cy="668660"/>
          </a:xfrm>
        </p:spPr>
        <p:txBody>
          <a:bodyPr>
            <a:normAutofit/>
          </a:bodyPr>
          <a:lstStyle/>
          <a:p>
            <a:r>
              <a:rPr lang="en-AU" sz="2800" b="1" dirty="0" smtClean="0"/>
              <a:t>Assessing</a:t>
            </a:r>
            <a:endParaRPr lang="en-AU" sz="2800" b="1"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03598"/>
            <a:ext cx="8869013" cy="3867690"/>
          </a:xfrm>
          <a:prstGeom prst="rect">
            <a:avLst/>
          </a:prstGeom>
        </p:spPr>
      </p:pic>
      <p:sp>
        <p:nvSpPr>
          <p:cNvPr id="9" name="Oval 8"/>
          <p:cNvSpPr/>
          <p:nvPr/>
        </p:nvSpPr>
        <p:spPr>
          <a:xfrm>
            <a:off x="72008" y="3651870"/>
            <a:ext cx="1475656"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555776" y="1203598"/>
            <a:ext cx="1800200"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7236295" y="1203598"/>
            <a:ext cx="1812229"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F5AEDA3A-9FDA-4EC4-92AF-F81103365E6F}" type="slidenum">
              <a:rPr lang="en-AU" smtClean="0"/>
              <a:t>46</a:t>
            </a:fld>
            <a:endParaRPr lang="en-AU"/>
          </a:p>
        </p:txBody>
      </p:sp>
      <p:sp>
        <p:nvSpPr>
          <p:cNvPr id="12" name="Oval 11"/>
          <p:cNvSpPr/>
          <p:nvPr/>
        </p:nvSpPr>
        <p:spPr>
          <a:xfrm>
            <a:off x="4932040" y="3651870"/>
            <a:ext cx="2232248"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34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57" y="555526"/>
            <a:ext cx="8229600" cy="857250"/>
          </a:xfrm>
        </p:spPr>
        <p:txBody>
          <a:bodyPr>
            <a:normAutofit/>
          </a:bodyPr>
          <a:lstStyle/>
          <a:p>
            <a:r>
              <a:rPr lang="en-US" sz="2800" b="1" dirty="0" smtClean="0"/>
              <a:t>Update on Judging Standards</a:t>
            </a:r>
            <a:endParaRPr lang="en-US" sz="2800" b="1" dirty="0"/>
          </a:p>
        </p:txBody>
      </p:sp>
      <p:sp>
        <p:nvSpPr>
          <p:cNvPr id="3" name="Content Placeholder 2"/>
          <p:cNvSpPr>
            <a:spLocks noGrp="1"/>
          </p:cNvSpPr>
          <p:nvPr>
            <p:ph idx="1"/>
          </p:nvPr>
        </p:nvSpPr>
        <p:spPr/>
        <p:txBody>
          <a:bodyPr>
            <a:normAutofit/>
          </a:bodyPr>
          <a:lstStyle/>
          <a:p>
            <a:pPr marL="0" indent="0">
              <a:buNone/>
            </a:pPr>
            <a:r>
              <a:rPr lang="en-US" sz="1800" dirty="0" smtClean="0"/>
              <a:t>Available on the extranet with a login: </a:t>
            </a:r>
          </a:p>
          <a:p>
            <a:r>
              <a:rPr lang="en-US" sz="1800" dirty="0" smtClean="0"/>
              <a:t>English, Mathematics and Science revised to reflect v8.1 of the curriculum</a:t>
            </a:r>
          </a:p>
          <a:p>
            <a:r>
              <a:rPr lang="en-US" sz="1800" dirty="0" smtClean="0"/>
              <a:t>Mathematics and Science are available now</a:t>
            </a:r>
          </a:p>
          <a:p>
            <a:r>
              <a:rPr lang="en-US" sz="1800" dirty="0" smtClean="0"/>
              <a:t>English Assessment Pointers will be available </a:t>
            </a:r>
            <a:r>
              <a:rPr lang="en-AU" sz="1800" dirty="0"/>
              <a:t>–</a:t>
            </a:r>
            <a:r>
              <a:rPr lang="en-US" sz="1800" dirty="0" smtClean="0"/>
              <a:t> end </a:t>
            </a:r>
            <a:r>
              <a:rPr lang="en-US" sz="1800" dirty="0"/>
              <a:t>of Term </a:t>
            </a:r>
            <a:r>
              <a:rPr lang="en-US" sz="1800" dirty="0" smtClean="0"/>
              <a:t>1</a:t>
            </a:r>
          </a:p>
          <a:p>
            <a:r>
              <a:rPr lang="en-US" sz="1800" dirty="0" smtClean="0"/>
              <a:t>Annotated Work Samples for the Arts and English will be progressively uploaded during Semester 1</a:t>
            </a:r>
          </a:p>
          <a:p>
            <a:r>
              <a:rPr lang="en-US" sz="1800" dirty="0" smtClean="0"/>
              <a:t>Humanities and Social Sciences, Health and Physical Education and Technologies are available now.</a:t>
            </a:r>
          </a:p>
        </p:txBody>
      </p:sp>
      <p:sp>
        <p:nvSpPr>
          <p:cNvPr id="4" name="Slide Number Placeholder 3"/>
          <p:cNvSpPr>
            <a:spLocks noGrp="1"/>
          </p:cNvSpPr>
          <p:nvPr>
            <p:ph type="sldNum" sz="quarter" idx="12"/>
          </p:nvPr>
        </p:nvSpPr>
        <p:spPr/>
        <p:txBody>
          <a:bodyPr/>
          <a:lstStyle/>
          <a:p>
            <a:fld id="{F5AEDA3A-9FDA-4EC4-92AF-F81103365E6F}" type="slidenum">
              <a:rPr lang="en-AU" smtClean="0"/>
              <a:t>47</a:t>
            </a:fld>
            <a:endParaRPr lang="en-AU"/>
          </a:p>
        </p:txBody>
      </p:sp>
    </p:spTree>
    <p:extLst>
      <p:ext uri="{BB962C8B-B14F-4D97-AF65-F5344CB8AC3E}">
        <p14:creationId xmlns:p14="http://schemas.microsoft.com/office/powerpoint/2010/main" val="1056863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64" y="555526"/>
            <a:ext cx="8363272" cy="756803"/>
          </a:xfrm>
        </p:spPr>
        <p:txBody>
          <a:bodyPr>
            <a:normAutofit/>
          </a:bodyPr>
          <a:lstStyle/>
          <a:p>
            <a:r>
              <a:rPr lang="en-AU" sz="2800" b="1" dirty="0" smtClean="0"/>
              <a:t>Teacher Support Materials</a:t>
            </a:r>
            <a:endParaRPr lang="en-AU"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0207874"/>
              </p:ext>
            </p:extLst>
          </p:nvPr>
        </p:nvGraphicFramePr>
        <p:xfrm>
          <a:off x="228600" y="1410341"/>
          <a:ext cx="8676000" cy="3419661"/>
        </p:xfrm>
        <a:graphic>
          <a:graphicData uri="http://schemas.openxmlformats.org/drawingml/2006/table">
            <a:tbl>
              <a:tblPr firstRow="1" bandRow="1">
                <a:tableStyleId>{8A107856-5554-42FB-B03E-39F5DBC370BA}</a:tableStyleId>
              </a:tblPr>
              <a:tblGrid>
                <a:gridCol w="4338000"/>
                <a:gridCol w="4338000"/>
              </a:tblGrid>
              <a:tr h="471592">
                <a:tc>
                  <a:txBody>
                    <a:bodyPr/>
                    <a:lstStyle/>
                    <a:p>
                      <a:pPr algn="ctr"/>
                      <a:r>
                        <a:rPr lang="en-AU" sz="1800" dirty="0" smtClean="0"/>
                        <a:t>Teaching</a:t>
                      </a:r>
                      <a:endParaRPr lang="en-AU" sz="1800" dirty="0"/>
                    </a:p>
                  </a:txBody>
                  <a:tcPr marT="34290" marB="3429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40000"/>
                        <a:lumOff val="60000"/>
                      </a:schemeClr>
                    </a:solidFill>
                  </a:tcPr>
                </a:tc>
                <a:tc>
                  <a:txBody>
                    <a:bodyPr/>
                    <a:lstStyle/>
                    <a:p>
                      <a:pPr algn="ctr"/>
                      <a:r>
                        <a:rPr lang="en-AU" sz="1800" dirty="0" smtClean="0"/>
                        <a:t>Assessing</a:t>
                      </a:r>
                      <a:endParaRPr lang="en-AU" sz="1800" dirty="0"/>
                    </a:p>
                  </a:txBody>
                  <a:tcPr marT="34290" marB="3429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40000"/>
                        <a:lumOff val="60000"/>
                      </a:schemeClr>
                    </a:solidFill>
                  </a:tcPr>
                </a:tc>
              </a:tr>
              <a:tr h="2948069">
                <a:tc>
                  <a:txBody>
                    <a:bodyPr/>
                    <a:lstStyle/>
                    <a:p>
                      <a:pPr marL="342900" indent="-342900">
                        <a:buFont typeface="Arial" pitchFamily="34" charset="0"/>
                        <a:buChar char="•"/>
                      </a:pPr>
                      <a:r>
                        <a:rPr lang="en-AU" sz="1800" dirty="0" smtClean="0"/>
                        <a:t>Ways of Teaching principles and diagram</a:t>
                      </a:r>
                      <a:r>
                        <a:rPr lang="en-AU" sz="1800" baseline="0" dirty="0" smtClean="0"/>
                        <a:t> </a:t>
                      </a:r>
                      <a:r>
                        <a:rPr lang="en-AU" sz="1800" dirty="0" smtClean="0"/>
                        <a:t>in the Overview</a:t>
                      </a:r>
                      <a:r>
                        <a:rPr lang="en-AU" sz="1800" baseline="0" dirty="0" smtClean="0"/>
                        <a:t> for each Learning Area</a:t>
                      </a:r>
                    </a:p>
                    <a:p>
                      <a:pPr marL="0" indent="0">
                        <a:buFont typeface="Arial" pitchFamily="34" charset="0"/>
                        <a:buNone/>
                      </a:pPr>
                      <a:endParaRPr lang="en-AU" sz="1800" baseline="0" dirty="0" smtClean="0"/>
                    </a:p>
                    <a:p>
                      <a:pPr marL="342900" indent="-342900">
                        <a:buFont typeface="Arial" pitchFamily="34" charset="0"/>
                        <a:buChar char="•"/>
                      </a:pPr>
                      <a:r>
                        <a:rPr lang="en-AU" sz="1800" baseline="0" dirty="0" smtClean="0"/>
                        <a:t>Ways of Teaching video in the Overview for each Learning Area</a:t>
                      </a:r>
                    </a:p>
                    <a:p>
                      <a:pPr marL="0" indent="0">
                        <a:buFont typeface="Arial" pitchFamily="34" charset="0"/>
                        <a:buNone/>
                      </a:pPr>
                      <a:endParaRPr lang="en-AU" sz="1800" baseline="0" dirty="0" smtClean="0"/>
                    </a:p>
                    <a:p>
                      <a:pPr marL="342900" indent="-342900">
                        <a:buFont typeface="Arial" pitchFamily="34" charset="0"/>
                        <a:buChar char="•"/>
                      </a:pPr>
                      <a:r>
                        <a:rPr lang="en-AU" sz="1800" baseline="0" dirty="0" smtClean="0"/>
                        <a:t>Sample Teaching and Learning Outlines in Teaching Support Materials </a:t>
                      </a:r>
                      <a:endParaRPr lang="en-AU" sz="1800" dirty="0"/>
                    </a:p>
                  </a:txBody>
                  <a:tcPr marT="34290" marB="3429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buFont typeface="Arial" pitchFamily="34" charset="0"/>
                        <a:buChar char="•"/>
                      </a:pPr>
                      <a:r>
                        <a:rPr lang="en-AU" sz="1800" dirty="0" smtClean="0"/>
                        <a:t>Ways of Assessing</a:t>
                      </a:r>
                    </a:p>
                    <a:p>
                      <a:pPr marL="0" indent="0">
                        <a:buFont typeface="Arial" pitchFamily="34" charset="0"/>
                        <a:buNone/>
                      </a:pPr>
                      <a:endParaRPr lang="en-AU" sz="1800" dirty="0" smtClean="0"/>
                    </a:p>
                    <a:p>
                      <a:pPr marL="342900" indent="-342900">
                        <a:buFont typeface="Arial" pitchFamily="34" charset="0"/>
                        <a:buChar char="•"/>
                      </a:pPr>
                      <a:r>
                        <a:rPr lang="en-AU" sz="1800" dirty="0" smtClean="0"/>
                        <a:t>Assessment Snapshots</a:t>
                      </a:r>
                    </a:p>
                    <a:p>
                      <a:pPr marL="0" indent="0">
                        <a:buFont typeface="Arial" pitchFamily="34" charset="0"/>
                        <a:buNone/>
                      </a:pPr>
                      <a:endParaRPr lang="en-AU" sz="1800" dirty="0" smtClean="0"/>
                    </a:p>
                    <a:p>
                      <a:pPr marL="342900" indent="-342900">
                        <a:buFont typeface="Arial" pitchFamily="34" charset="0"/>
                        <a:buChar char="•"/>
                      </a:pPr>
                      <a:r>
                        <a:rPr lang="en-AU" sz="1800" dirty="0" smtClean="0"/>
                        <a:t>Sample Assessment Activities</a:t>
                      </a:r>
                      <a:r>
                        <a:rPr lang="en-AU" sz="1800" baseline="0" dirty="0" smtClean="0"/>
                        <a:t> including marking keys</a:t>
                      </a:r>
                    </a:p>
                    <a:p>
                      <a:pPr marL="0" indent="0">
                        <a:buFont typeface="Arial" pitchFamily="34" charset="0"/>
                        <a:buNone/>
                      </a:pPr>
                      <a:endParaRPr lang="en-AU" sz="1800" dirty="0" smtClean="0"/>
                    </a:p>
                    <a:p>
                      <a:pPr marL="342900" indent="-342900">
                        <a:buFont typeface="Arial" pitchFamily="34" charset="0"/>
                        <a:buChar char="•"/>
                      </a:pPr>
                      <a:r>
                        <a:rPr lang="en-AU" sz="1800" dirty="0" smtClean="0"/>
                        <a:t>Judging Standards Materials – the Achievement Standards,</a:t>
                      </a:r>
                      <a:r>
                        <a:rPr lang="en-AU" sz="1800" baseline="0" dirty="0" smtClean="0"/>
                        <a:t> </a:t>
                      </a:r>
                      <a:r>
                        <a:rPr lang="en-AU" sz="1800" dirty="0" smtClean="0"/>
                        <a:t>Assessment Pointers and Annotated Work Samples</a:t>
                      </a:r>
                    </a:p>
                  </a:txBody>
                  <a:tcPr marT="34290" marB="3429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F5AEDA3A-9FDA-4EC4-92AF-F81103365E6F}" type="slidenum">
              <a:rPr lang="en-AU" smtClean="0"/>
              <a:t>48</a:t>
            </a:fld>
            <a:endParaRPr lang="en-AU"/>
          </a:p>
        </p:txBody>
      </p:sp>
    </p:spTree>
    <p:extLst>
      <p:ext uri="{BB962C8B-B14F-4D97-AF65-F5344CB8AC3E}">
        <p14:creationId xmlns:p14="http://schemas.microsoft.com/office/powerpoint/2010/main" val="168642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627534"/>
            <a:ext cx="8229600" cy="857250"/>
          </a:xfrm>
        </p:spPr>
        <p:txBody>
          <a:bodyPr>
            <a:normAutofit/>
          </a:bodyPr>
          <a:lstStyle/>
          <a:p>
            <a:r>
              <a:rPr lang="en-US" sz="2800" b="1" dirty="0" smtClean="0"/>
              <a:t>Moderation Pilot </a:t>
            </a:r>
            <a:r>
              <a:rPr lang="en-AU" sz="2800" b="1" dirty="0" smtClean="0"/>
              <a:t>–</a:t>
            </a:r>
            <a:r>
              <a:rPr lang="en-US" sz="2800" b="1" dirty="0" smtClean="0"/>
              <a:t> Years 6 and 7</a:t>
            </a:r>
            <a:endParaRPr lang="en-US" sz="2800" b="1" dirty="0"/>
          </a:p>
        </p:txBody>
      </p:sp>
      <p:sp>
        <p:nvSpPr>
          <p:cNvPr id="3" name="Content Placeholder 2"/>
          <p:cNvSpPr>
            <a:spLocks noGrp="1"/>
          </p:cNvSpPr>
          <p:nvPr>
            <p:ph idx="1"/>
          </p:nvPr>
        </p:nvSpPr>
        <p:spPr>
          <a:xfrm>
            <a:off x="251520" y="1635646"/>
            <a:ext cx="8712968" cy="3240360"/>
          </a:xfrm>
        </p:spPr>
        <p:txBody>
          <a:bodyPr>
            <a:noAutofit/>
          </a:bodyPr>
          <a:lstStyle/>
          <a:p>
            <a:pPr marL="0" indent="0">
              <a:buNone/>
            </a:pPr>
            <a:r>
              <a:rPr lang="en-AU" sz="1800" dirty="0"/>
              <a:t>The purpose of the Authority’s moderation </a:t>
            </a:r>
            <a:r>
              <a:rPr lang="en-AU" sz="1800" dirty="0" smtClean="0"/>
              <a:t>pilot in English and Mathematics is </a:t>
            </a:r>
            <a:r>
              <a:rPr lang="en-AU" sz="1800" dirty="0"/>
              <a:t>to </a:t>
            </a:r>
            <a:r>
              <a:rPr lang="en-AU" sz="1800" dirty="0" smtClean="0"/>
              <a:t>support schools with: </a:t>
            </a:r>
          </a:p>
          <a:p>
            <a:r>
              <a:rPr lang="en-AU" sz="1800" dirty="0" smtClean="0"/>
              <a:t>appropriately </a:t>
            </a:r>
            <a:r>
              <a:rPr lang="en-AU" sz="1800" dirty="0"/>
              <a:t>delivering the </a:t>
            </a:r>
            <a:r>
              <a:rPr lang="en-AU" sz="1800" dirty="0" smtClean="0"/>
              <a:t>syllabus </a:t>
            </a:r>
            <a:endParaRPr lang="en-AU" sz="1800" dirty="0"/>
          </a:p>
          <a:p>
            <a:r>
              <a:rPr lang="en-AU" sz="1800" dirty="0" smtClean="0"/>
              <a:t>correctly </a:t>
            </a:r>
            <a:r>
              <a:rPr lang="en-AU" sz="1800" dirty="0"/>
              <a:t>implementing the Authority’s assessment </a:t>
            </a:r>
            <a:r>
              <a:rPr lang="en-AU" sz="1800" dirty="0" smtClean="0"/>
              <a:t>requirements</a:t>
            </a:r>
          </a:p>
          <a:p>
            <a:r>
              <a:rPr lang="en-AU" sz="1800" dirty="0" smtClean="0"/>
              <a:t>using </a:t>
            </a:r>
            <a:r>
              <a:rPr lang="en-AU" sz="1800" dirty="0"/>
              <a:t>J</a:t>
            </a:r>
            <a:r>
              <a:rPr lang="en-AU" sz="1800" dirty="0" smtClean="0"/>
              <a:t>udging </a:t>
            </a:r>
            <a:r>
              <a:rPr lang="en-AU" sz="1800" dirty="0"/>
              <a:t>S</a:t>
            </a:r>
            <a:r>
              <a:rPr lang="en-AU" sz="1800" dirty="0" smtClean="0"/>
              <a:t>tandards to inform teacher judgements</a:t>
            </a:r>
            <a:endParaRPr lang="en-AU" sz="1800" dirty="0"/>
          </a:p>
          <a:p>
            <a:r>
              <a:rPr lang="en-AU" sz="1800" dirty="0" smtClean="0"/>
              <a:t>assign grades </a:t>
            </a:r>
            <a:r>
              <a:rPr lang="en-AU" sz="1800" dirty="0"/>
              <a:t>that are comparable with state-wide standards for the </a:t>
            </a:r>
            <a:r>
              <a:rPr lang="en-AU" sz="1800" dirty="0" smtClean="0"/>
              <a:t>Learning Area/subject/context. </a:t>
            </a:r>
            <a:endParaRPr lang="en-US" sz="1800" dirty="0"/>
          </a:p>
        </p:txBody>
      </p:sp>
      <p:sp>
        <p:nvSpPr>
          <p:cNvPr id="4" name="Slide Number Placeholder 3"/>
          <p:cNvSpPr>
            <a:spLocks noGrp="1"/>
          </p:cNvSpPr>
          <p:nvPr>
            <p:ph type="sldNum" sz="quarter" idx="12"/>
          </p:nvPr>
        </p:nvSpPr>
        <p:spPr/>
        <p:txBody>
          <a:bodyPr/>
          <a:lstStyle/>
          <a:p>
            <a:fld id="{F5AEDA3A-9FDA-4EC4-92AF-F81103365E6F}" type="slidenum">
              <a:rPr lang="en-AU" smtClean="0"/>
              <a:t>49</a:t>
            </a:fld>
            <a:endParaRPr lang="en-AU"/>
          </a:p>
        </p:txBody>
      </p:sp>
    </p:spTree>
    <p:extLst>
      <p:ext uri="{BB962C8B-B14F-4D97-AF65-F5344CB8AC3E}">
        <p14:creationId xmlns:p14="http://schemas.microsoft.com/office/powerpoint/2010/main" val="270863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2016 WACE Statistics</a:t>
            </a:r>
            <a:endParaRPr lang="en-AU" sz="2800" b="1" dirty="0"/>
          </a:p>
        </p:txBody>
      </p:sp>
      <p:sp>
        <p:nvSpPr>
          <p:cNvPr id="3" name="Content Placeholder 2"/>
          <p:cNvSpPr>
            <a:spLocks noGrp="1"/>
          </p:cNvSpPr>
          <p:nvPr>
            <p:ph idx="1"/>
          </p:nvPr>
        </p:nvSpPr>
        <p:spPr>
          <a:xfrm>
            <a:off x="457200" y="1556792"/>
            <a:ext cx="8229600" cy="2958976"/>
          </a:xfrm>
        </p:spPr>
        <p:txBody>
          <a:bodyPr>
            <a:noAutofit/>
          </a:bodyPr>
          <a:lstStyle/>
          <a:p>
            <a:pPr marL="0" indent="0">
              <a:buNone/>
            </a:pPr>
            <a:r>
              <a:rPr lang="en-AU" sz="1800" dirty="0"/>
              <a:t>In </a:t>
            </a:r>
            <a:r>
              <a:rPr lang="en-AU" sz="1800" dirty="0" smtClean="0"/>
              <a:t>2016: </a:t>
            </a:r>
          </a:p>
          <a:p>
            <a:r>
              <a:rPr lang="en-AU" sz="1800" dirty="0" smtClean="0"/>
              <a:t>25 441 </a:t>
            </a:r>
            <a:r>
              <a:rPr lang="en-AU" sz="1800" dirty="0"/>
              <a:t>Year 12 students undertook studies towards the </a:t>
            </a:r>
            <a:r>
              <a:rPr lang="en-AU" sz="1800" dirty="0" smtClean="0"/>
              <a:t>WACE</a:t>
            </a:r>
          </a:p>
          <a:p>
            <a:r>
              <a:rPr lang="en-AU" sz="1800" dirty="0" smtClean="0"/>
              <a:t>23 360 </a:t>
            </a:r>
            <a:r>
              <a:rPr lang="en-AU" sz="1800" dirty="0"/>
              <a:t>full-time students were eligible to achieve a </a:t>
            </a:r>
            <a:r>
              <a:rPr lang="en-AU" sz="1800" dirty="0" smtClean="0"/>
              <a:t>WACE</a:t>
            </a:r>
            <a:endParaRPr lang="en-AU" sz="1800" dirty="0"/>
          </a:p>
          <a:p>
            <a:pPr lvl="0"/>
            <a:r>
              <a:rPr lang="en-AU" sz="1800" dirty="0" smtClean="0"/>
              <a:t>21 473 </a:t>
            </a:r>
            <a:r>
              <a:rPr lang="en-AU" sz="1800" dirty="0"/>
              <a:t>(91.9 per cent) of eligible Year 12 students achieved a </a:t>
            </a:r>
            <a:r>
              <a:rPr lang="en-AU" sz="1800" dirty="0" smtClean="0"/>
              <a:t>WACE</a:t>
            </a:r>
          </a:p>
          <a:p>
            <a:r>
              <a:rPr lang="en-AU" sz="1800" dirty="0"/>
              <a:t>13 540 Year 12 </a:t>
            </a:r>
            <a:r>
              <a:rPr lang="en-AU" sz="1800" dirty="0" smtClean="0"/>
              <a:t>students studied </a:t>
            </a:r>
            <a:r>
              <a:rPr lang="en-AU" sz="1800" dirty="0"/>
              <a:t>four or more ATAR courses</a:t>
            </a:r>
          </a:p>
          <a:p>
            <a:pPr lvl="0"/>
            <a:r>
              <a:rPr lang="en-AU" sz="1800" dirty="0" smtClean="0"/>
              <a:t>validation </a:t>
            </a:r>
            <a:r>
              <a:rPr lang="en-AU" sz="1800" dirty="0"/>
              <a:t>of the </a:t>
            </a:r>
            <a:r>
              <a:rPr lang="en-AU" sz="1800" dirty="0" smtClean="0"/>
              <a:t>number </a:t>
            </a:r>
            <a:r>
              <a:rPr lang="en-AU" sz="1800" dirty="0"/>
              <a:t>of ‘C grades’ awarded in General courses.</a:t>
            </a:r>
          </a:p>
          <a:p>
            <a:pPr marL="0" lvl="0" indent="0">
              <a:buNone/>
            </a:pPr>
            <a:endParaRPr lang="en-AU" sz="2000" dirty="0" smtClean="0"/>
          </a:p>
        </p:txBody>
      </p:sp>
      <p:sp>
        <p:nvSpPr>
          <p:cNvPr id="4" name="Slide Number Placeholder 3"/>
          <p:cNvSpPr>
            <a:spLocks noGrp="1"/>
          </p:cNvSpPr>
          <p:nvPr>
            <p:ph type="sldNum" sz="quarter" idx="12"/>
          </p:nvPr>
        </p:nvSpPr>
        <p:spPr/>
        <p:txBody>
          <a:bodyPr/>
          <a:lstStyle/>
          <a:p>
            <a:fld id="{F5AEDA3A-9FDA-4EC4-92AF-F81103365E6F}" type="slidenum">
              <a:rPr lang="en-AU" smtClean="0"/>
              <a:t>5</a:t>
            </a:fld>
            <a:endParaRPr lang="en-AU"/>
          </a:p>
        </p:txBody>
      </p:sp>
    </p:spTree>
    <p:extLst>
      <p:ext uri="{BB962C8B-B14F-4D97-AF65-F5344CB8AC3E}">
        <p14:creationId xmlns:p14="http://schemas.microsoft.com/office/powerpoint/2010/main" val="4172130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US" sz="2800" b="1" dirty="0" smtClean="0"/>
              <a:t>Moderation Pilot </a:t>
            </a:r>
            <a:r>
              <a:rPr lang="en-AU" sz="2800" b="1" dirty="0"/>
              <a:t>–</a:t>
            </a:r>
            <a:r>
              <a:rPr lang="en-US" sz="2800" b="1" dirty="0" smtClean="0"/>
              <a:t> </a:t>
            </a:r>
            <a:r>
              <a:rPr lang="en-US" sz="2800" b="1" dirty="0"/>
              <a:t>Years 6 and 7</a:t>
            </a:r>
            <a:endParaRPr lang="en-US" sz="2800" dirty="0"/>
          </a:p>
        </p:txBody>
      </p:sp>
      <p:sp>
        <p:nvSpPr>
          <p:cNvPr id="3" name="Content Placeholder 2"/>
          <p:cNvSpPr>
            <a:spLocks noGrp="1"/>
          </p:cNvSpPr>
          <p:nvPr>
            <p:ph idx="1"/>
          </p:nvPr>
        </p:nvSpPr>
        <p:spPr>
          <a:xfrm>
            <a:off x="457200" y="1635646"/>
            <a:ext cx="8435280" cy="3096344"/>
          </a:xfrm>
        </p:spPr>
        <p:txBody>
          <a:bodyPr>
            <a:noAutofit/>
          </a:bodyPr>
          <a:lstStyle/>
          <a:p>
            <a:r>
              <a:rPr lang="en-US" sz="1800" dirty="0" smtClean="0"/>
              <a:t>Schools, from across school systems/sector in two networks (north and south), and one regional network, will be invited to participate in a moderation pilot for English and Mathematics.</a:t>
            </a:r>
          </a:p>
          <a:p>
            <a:r>
              <a:rPr lang="en-US" sz="1800" dirty="0"/>
              <a:t>I</a:t>
            </a:r>
            <a:r>
              <a:rPr lang="en-US" sz="1800" dirty="0" smtClean="0"/>
              <a:t>n Term 1, participating schools will be provided with an assessment task to complete along with a marking key. The pilot will commence in Term 2.</a:t>
            </a:r>
          </a:p>
          <a:p>
            <a:r>
              <a:rPr lang="en-US" sz="1800" dirty="0" smtClean="0"/>
              <a:t>Teachers will be asked to bring along student work samples to the meeting.</a:t>
            </a:r>
            <a:endParaRPr lang="en-US" sz="1800" dirty="0"/>
          </a:p>
        </p:txBody>
      </p:sp>
    </p:spTree>
    <p:extLst>
      <p:ext uri="{BB962C8B-B14F-4D97-AF65-F5344CB8AC3E}">
        <p14:creationId xmlns:p14="http://schemas.microsoft.com/office/powerpoint/2010/main" val="143730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Pre-primary to Year 10 Syllabus Review</a:t>
            </a:r>
            <a:endParaRPr lang="en-AU" sz="2800" b="1" dirty="0"/>
          </a:p>
        </p:txBody>
      </p:sp>
      <p:sp>
        <p:nvSpPr>
          <p:cNvPr id="3" name="Content Placeholder 2"/>
          <p:cNvSpPr>
            <a:spLocks noGrp="1"/>
          </p:cNvSpPr>
          <p:nvPr>
            <p:ph idx="1"/>
          </p:nvPr>
        </p:nvSpPr>
        <p:spPr/>
        <p:txBody>
          <a:bodyPr>
            <a:normAutofit/>
          </a:bodyPr>
          <a:lstStyle/>
          <a:p>
            <a:r>
              <a:rPr lang="en-AU" sz="1800" dirty="0" smtClean="0"/>
              <a:t>Review process subsequent to Years 11 and 12 review.</a:t>
            </a:r>
          </a:p>
          <a:p>
            <a:r>
              <a:rPr lang="en-AU" sz="1800" dirty="0" smtClean="0"/>
              <a:t>More time to ‘bed down’ curriculum content delivery and teacher understandings.</a:t>
            </a:r>
          </a:p>
          <a:p>
            <a:r>
              <a:rPr lang="en-AU" sz="1800" dirty="0" smtClean="0"/>
              <a:t>The review process will be cautious and circumspect.</a:t>
            </a:r>
          </a:p>
          <a:p>
            <a:pPr lvl="1"/>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t>51</a:t>
            </a:fld>
            <a:endParaRPr lang="en-AU"/>
          </a:p>
        </p:txBody>
      </p:sp>
    </p:spTree>
    <p:extLst>
      <p:ext uri="{BB962C8B-B14F-4D97-AF65-F5344CB8AC3E}">
        <p14:creationId xmlns:p14="http://schemas.microsoft.com/office/powerpoint/2010/main" val="84182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43558"/>
            <a:ext cx="8048956" cy="3960000"/>
          </a:xfrm>
          <a:prstGeom prst="rect">
            <a:avLst/>
          </a:prstGeom>
        </p:spPr>
      </p:pic>
      <p:sp>
        <p:nvSpPr>
          <p:cNvPr id="5" name="TextBox 4"/>
          <p:cNvSpPr txBox="1"/>
          <p:nvPr/>
        </p:nvSpPr>
        <p:spPr>
          <a:xfrm>
            <a:off x="1691680" y="915630"/>
            <a:ext cx="6984000" cy="576000"/>
          </a:xfrm>
          <a:prstGeom prst="rect">
            <a:avLst/>
          </a:prstGeom>
          <a:solidFill>
            <a:schemeClr val="bg1"/>
          </a:solidFill>
        </p:spPr>
        <p:txBody>
          <a:bodyPr wrap="square" rtlCol="0">
            <a:spAutoFit/>
          </a:bodyPr>
          <a:lstStyle/>
          <a:p>
            <a:pPr algn="ctr"/>
            <a:r>
              <a:rPr lang="en-AU" sz="2800" b="1" dirty="0">
                <a:latin typeface="+mj-lt"/>
              </a:rPr>
              <a:t>2017 Briefing </a:t>
            </a:r>
            <a:r>
              <a:rPr lang="en-AU" sz="2800" b="1" dirty="0" smtClean="0">
                <a:latin typeface="+mj-lt"/>
              </a:rPr>
              <a:t>for School Leaders</a:t>
            </a:r>
            <a:endParaRPr lang="en-AU" sz="2800" b="1" dirty="0">
              <a:latin typeface="+mj-lt"/>
            </a:endParaRPr>
          </a:p>
        </p:txBody>
      </p:sp>
    </p:spTree>
    <p:extLst>
      <p:ext uri="{BB962C8B-B14F-4D97-AF65-F5344CB8AC3E}">
        <p14:creationId xmlns:p14="http://schemas.microsoft.com/office/powerpoint/2010/main" val="2418400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699542"/>
            <a:ext cx="2504212" cy="523220"/>
          </a:xfrm>
          <a:prstGeom prst="rect">
            <a:avLst/>
          </a:prstGeom>
          <a:noFill/>
        </p:spPr>
        <p:txBody>
          <a:bodyPr wrap="none" rtlCol="0">
            <a:spAutoFit/>
          </a:bodyPr>
          <a:lstStyle/>
          <a:p>
            <a:r>
              <a:rPr lang="en-AU" sz="2800" b="1" dirty="0" smtClean="0"/>
              <a:t>NAPLAN Online</a:t>
            </a:r>
            <a:endParaRPr lang="en-AU" sz="2800" b="1" dirty="0"/>
          </a:p>
        </p:txBody>
      </p:sp>
      <p:sp>
        <p:nvSpPr>
          <p:cNvPr id="3" name="TextBox 2"/>
          <p:cNvSpPr txBox="1"/>
          <p:nvPr/>
        </p:nvSpPr>
        <p:spPr>
          <a:xfrm>
            <a:off x="539553" y="1635646"/>
            <a:ext cx="8280920" cy="203132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99 Western Australian schools </a:t>
            </a:r>
            <a:r>
              <a:rPr lang="en-AU" dirty="0"/>
              <a:t>will move online in </a:t>
            </a:r>
            <a:r>
              <a:rPr lang="en-AU" dirty="0" smtClean="0"/>
              <a:t>2017.</a:t>
            </a:r>
          </a:p>
          <a:p>
            <a:pPr marL="285750" indent="-285750">
              <a:buFont typeface="Arial" panose="020B0604020202020204" pitchFamily="34" charset="0"/>
              <a:buChar char="•"/>
            </a:pPr>
            <a:r>
              <a:rPr lang="en-AU" dirty="0" smtClean="0"/>
              <a:t>All </a:t>
            </a:r>
            <a:r>
              <a:rPr lang="en-AU" dirty="0"/>
              <a:t>schools </a:t>
            </a:r>
            <a:r>
              <a:rPr lang="en-AU" dirty="0" smtClean="0"/>
              <a:t>will move online by 2019.</a:t>
            </a:r>
          </a:p>
          <a:p>
            <a:pPr marL="285750" indent="-285750">
              <a:buFont typeface="Arial" panose="020B0604020202020204" pitchFamily="34" charset="0"/>
              <a:buChar char="•"/>
            </a:pPr>
            <a:r>
              <a:rPr lang="en-AU" dirty="0"/>
              <a:t>Expressions of interest </a:t>
            </a:r>
            <a:r>
              <a:rPr lang="en-AU" dirty="0" smtClean="0"/>
              <a:t>called for </a:t>
            </a:r>
            <a:r>
              <a:rPr lang="en-AU" dirty="0"/>
              <a:t>by </a:t>
            </a:r>
            <a:r>
              <a:rPr lang="en-AU" dirty="0" smtClean="0"/>
              <a:t>the </a:t>
            </a:r>
            <a:r>
              <a:rPr lang="en-AU" dirty="0"/>
              <a:t>Department of Education, </a:t>
            </a:r>
            <a:r>
              <a:rPr lang="en-AU" dirty="0" smtClean="0"/>
              <a:t>Catholic Education and Independent Schools Association from schools </a:t>
            </a:r>
            <a:r>
              <a:rPr lang="en-AU" dirty="0"/>
              <a:t>wishing to participate in 2018.  </a:t>
            </a:r>
            <a:endParaRPr lang="en-AU" dirty="0" smtClean="0"/>
          </a:p>
          <a:p>
            <a:pPr marL="285750" indent="-285750">
              <a:buFont typeface="Arial" panose="020B0604020202020204" pitchFamily="34" charset="0"/>
              <a:buChar char="•"/>
            </a:pPr>
            <a:r>
              <a:rPr lang="en-AU" dirty="0" smtClean="0"/>
              <a:t>School</a:t>
            </a:r>
            <a:r>
              <a:rPr lang="en-AU" dirty="0"/>
              <a:t>, teacher and student readiness will be assessed with </a:t>
            </a:r>
            <a:r>
              <a:rPr lang="en-AU" dirty="0" smtClean="0"/>
              <a:t>the </a:t>
            </a:r>
            <a:r>
              <a:rPr lang="en-AU" dirty="0"/>
              <a:t>intention of </a:t>
            </a:r>
            <a:r>
              <a:rPr lang="en-AU" dirty="0" smtClean="0"/>
              <a:t>inviting </a:t>
            </a:r>
            <a:r>
              <a:rPr lang="en-AU" dirty="0"/>
              <a:t>400 schools to transition in 2018</a:t>
            </a:r>
            <a:r>
              <a:rPr lang="en-AU" dirty="0" smtClean="0"/>
              <a:t>.</a:t>
            </a:r>
            <a:endParaRPr lang="en-AU" dirty="0"/>
          </a:p>
        </p:txBody>
      </p:sp>
      <p:sp>
        <p:nvSpPr>
          <p:cNvPr id="4" name="Slide Number Placeholder 3"/>
          <p:cNvSpPr>
            <a:spLocks noGrp="1"/>
          </p:cNvSpPr>
          <p:nvPr>
            <p:ph type="sldNum" sz="quarter" idx="12"/>
          </p:nvPr>
        </p:nvSpPr>
        <p:spPr/>
        <p:txBody>
          <a:bodyPr/>
          <a:lstStyle/>
          <a:p>
            <a:pPr>
              <a:defRPr/>
            </a:pPr>
            <a:fld id="{E21B4B6F-04F5-49DD-8DE1-222F2462CBD8}" type="slidenum">
              <a:rPr lang="en-AU" smtClean="0"/>
              <a:pPr>
                <a:defRPr/>
              </a:pPr>
              <a:t>53</a:t>
            </a:fld>
            <a:endParaRPr lang="en-AU" dirty="0"/>
          </a:p>
        </p:txBody>
      </p:sp>
    </p:spTree>
    <p:extLst>
      <p:ext uri="{BB962C8B-B14F-4D97-AF65-F5344CB8AC3E}">
        <p14:creationId xmlns:p14="http://schemas.microsoft.com/office/powerpoint/2010/main" val="1154254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99542"/>
            <a:ext cx="8839446" cy="523220"/>
          </a:xfrm>
          <a:prstGeom prst="rect">
            <a:avLst/>
          </a:prstGeom>
          <a:noFill/>
        </p:spPr>
        <p:txBody>
          <a:bodyPr wrap="square" rtlCol="0">
            <a:spAutoFit/>
          </a:bodyPr>
          <a:lstStyle/>
          <a:p>
            <a:pPr algn="ctr"/>
            <a:r>
              <a:rPr lang="en-AU" sz="2800" b="1" dirty="0" smtClean="0"/>
              <a:t>NAPLAN Online – Readiness for Transition</a:t>
            </a:r>
            <a:endParaRPr lang="en-AU" sz="2800" b="1" dirty="0"/>
          </a:p>
        </p:txBody>
      </p:sp>
      <p:sp>
        <p:nvSpPr>
          <p:cNvPr id="9" name="TextBox 8"/>
          <p:cNvSpPr txBox="1"/>
          <p:nvPr/>
        </p:nvSpPr>
        <p:spPr>
          <a:xfrm>
            <a:off x="467544" y="1563638"/>
            <a:ext cx="8148749" cy="3323987"/>
          </a:xfrm>
          <a:prstGeom prst="rect">
            <a:avLst/>
          </a:prstGeom>
          <a:noFill/>
        </p:spPr>
        <p:txBody>
          <a:bodyPr wrap="square" rtlCol="0">
            <a:spAutoFit/>
          </a:bodyPr>
          <a:lstStyle/>
          <a:p>
            <a:pPr marL="342900" indent="-342900">
              <a:buFont typeface="Arial" panose="020B0604020202020204" pitchFamily="34" charset="0"/>
              <a:buChar char="•"/>
            </a:pPr>
            <a:r>
              <a:rPr lang="en-AU" dirty="0" smtClean="0"/>
              <a:t>School </a:t>
            </a:r>
            <a:r>
              <a:rPr lang="en-AU" dirty="0"/>
              <a:t>readiness – check technical capacity for students to undertake assessment in testing </a:t>
            </a:r>
            <a:r>
              <a:rPr lang="en-AU" dirty="0" smtClean="0"/>
              <a:t>window.</a:t>
            </a:r>
            <a:endParaRPr lang="en-AU" dirty="0"/>
          </a:p>
          <a:p>
            <a:pPr marL="342900" indent="-342900">
              <a:buFont typeface="Arial" panose="020B0604020202020204" pitchFamily="34" charset="0"/>
              <a:buChar char="•"/>
            </a:pPr>
            <a:r>
              <a:rPr lang="en-AU" dirty="0" smtClean="0"/>
              <a:t>Teacher </a:t>
            </a:r>
            <a:r>
              <a:rPr lang="en-AU" dirty="0"/>
              <a:t>readiness – test administration within defined test session (i.e. class logistics, minor device </a:t>
            </a:r>
            <a:r>
              <a:rPr lang="en-AU" dirty="0" smtClean="0"/>
              <a:t>management).</a:t>
            </a:r>
            <a:endParaRPr lang="en-AU" dirty="0"/>
          </a:p>
          <a:p>
            <a:pPr marL="342900" indent="-342900">
              <a:buFont typeface="Arial" panose="020B0604020202020204" pitchFamily="34" charset="0"/>
              <a:buChar char="•"/>
            </a:pPr>
            <a:r>
              <a:rPr lang="en-AU" dirty="0" smtClean="0"/>
              <a:t>Student </a:t>
            </a:r>
            <a:r>
              <a:rPr lang="en-AU" dirty="0"/>
              <a:t>readiness – sufficient knowledge and familiarity with device to undertake the assessment</a:t>
            </a:r>
            <a:r>
              <a:rPr lang="en-AU" dirty="0" smtClean="0"/>
              <a: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The Authority’s NAPLAN Online website: </a:t>
            </a:r>
            <a:r>
              <a:rPr lang="en-AU" u="sng" dirty="0"/>
              <a:t>http://k10outline.scsa.wa.edu.au/home/assessment/testing/naplan-online</a:t>
            </a:r>
            <a:r>
              <a:rPr lang="en-AU" dirty="0"/>
              <a:t>.</a:t>
            </a:r>
          </a:p>
          <a:p>
            <a:pPr marL="742950" lvl="1" indent="-285750">
              <a:buFont typeface="Arial" panose="020B0604020202020204" pitchFamily="34" charset="0"/>
              <a:buChar char="•"/>
            </a:pPr>
            <a:endParaRPr lang="en-AU" sz="2400" dirty="0" smtClean="0"/>
          </a:p>
          <a:p>
            <a:pPr marL="285750" indent="-285750">
              <a:buFont typeface="Arial" panose="020B0604020202020204" pitchFamily="34" charset="0"/>
              <a:buChar char="•"/>
            </a:pPr>
            <a:endParaRPr lang="en-AU" sz="2400" dirty="0"/>
          </a:p>
        </p:txBody>
      </p:sp>
      <p:sp>
        <p:nvSpPr>
          <p:cNvPr id="3" name="Slide Number Placeholder 2"/>
          <p:cNvSpPr>
            <a:spLocks noGrp="1"/>
          </p:cNvSpPr>
          <p:nvPr>
            <p:ph type="sldNum" sz="quarter" idx="12"/>
          </p:nvPr>
        </p:nvSpPr>
        <p:spPr/>
        <p:txBody>
          <a:bodyPr/>
          <a:lstStyle/>
          <a:p>
            <a:pPr>
              <a:defRPr/>
            </a:pPr>
            <a:fld id="{E21B4B6F-04F5-49DD-8DE1-222F2462CBD8}" type="slidenum">
              <a:rPr lang="en-AU" smtClean="0"/>
              <a:pPr>
                <a:defRPr/>
              </a:pPr>
              <a:t>54</a:t>
            </a:fld>
            <a:endParaRPr lang="en-AU" dirty="0"/>
          </a:p>
        </p:txBody>
      </p:sp>
    </p:spTree>
    <p:extLst>
      <p:ext uri="{BB962C8B-B14F-4D97-AF65-F5344CB8AC3E}">
        <p14:creationId xmlns:p14="http://schemas.microsoft.com/office/powerpoint/2010/main" val="2222878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03998"/>
            <a:ext cx="9144000" cy="339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4"/>
          <p:cNvSpPr txBox="1">
            <a:spLocks/>
          </p:cNvSpPr>
          <p:nvPr/>
        </p:nvSpPr>
        <p:spPr bwMode="auto">
          <a:xfrm>
            <a:off x="1483519" y="640407"/>
            <a:ext cx="5788819" cy="563191"/>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4D2C8A"/>
                </a:solidFill>
                <a:latin typeface="+mj-lt"/>
                <a:ea typeface="+mj-ea"/>
                <a:cs typeface="+mj-cs"/>
              </a:defRPr>
            </a:lvl1pPr>
            <a:lvl2pPr algn="l" rtl="0" eaLnBrk="0" fontAlgn="base" hangingPunct="0">
              <a:spcBef>
                <a:spcPct val="0"/>
              </a:spcBef>
              <a:spcAft>
                <a:spcPct val="0"/>
              </a:spcAft>
              <a:defRPr sz="3600">
                <a:solidFill>
                  <a:srgbClr val="4D2C8A"/>
                </a:solidFill>
                <a:latin typeface="Calibri" pitchFamily="34" charset="0"/>
              </a:defRPr>
            </a:lvl2pPr>
            <a:lvl3pPr algn="l" rtl="0" eaLnBrk="0" fontAlgn="base" hangingPunct="0">
              <a:spcBef>
                <a:spcPct val="0"/>
              </a:spcBef>
              <a:spcAft>
                <a:spcPct val="0"/>
              </a:spcAft>
              <a:defRPr sz="3600">
                <a:solidFill>
                  <a:srgbClr val="4D2C8A"/>
                </a:solidFill>
                <a:latin typeface="Calibri" pitchFamily="34" charset="0"/>
              </a:defRPr>
            </a:lvl3pPr>
            <a:lvl4pPr algn="l" rtl="0" eaLnBrk="0" fontAlgn="base" hangingPunct="0">
              <a:spcBef>
                <a:spcPct val="0"/>
              </a:spcBef>
              <a:spcAft>
                <a:spcPct val="0"/>
              </a:spcAft>
              <a:defRPr sz="3600">
                <a:solidFill>
                  <a:srgbClr val="4D2C8A"/>
                </a:solidFill>
                <a:latin typeface="Calibri" pitchFamily="34" charset="0"/>
              </a:defRPr>
            </a:lvl4pPr>
            <a:lvl5pPr algn="l" rtl="0" eaLnBrk="0" fontAlgn="base" hangingPunct="0">
              <a:spcBef>
                <a:spcPct val="0"/>
              </a:spcBef>
              <a:spcAft>
                <a:spcPct val="0"/>
              </a:spcAft>
              <a:defRPr sz="3600">
                <a:solidFill>
                  <a:srgbClr val="4D2C8A"/>
                </a:solidFill>
                <a:latin typeface="Calibri" pitchFamily="34"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eaLnBrk="1" hangingPunct="1"/>
            <a:r>
              <a:rPr lang="en-AU" sz="2800" b="1" kern="0" dirty="0">
                <a:solidFill>
                  <a:schemeClr val="tx1"/>
                </a:solidFill>
                <a:latin typeface="+mn-lt"/>
              </a:rPr>
              <a:t>2017 NAPLAN </a:t>
            </a:r>
            <a:r>
              <a:rPr lang="en-AU" sz="2800" b="1" kern="0" dirty="0" smtClean="0">
                <a:solidFill>
                  <a:schemeClr val="tx1"/>
                </a:solidFill>
                <a:latin typeface="+mn-lt"/>
              </a:rPr>
              <a:t>Dates</a:t>
            </a:r>
            <a:endParaRPr lang="en-AU" sz="2800" b="1" kern="0" dirty="0">
              <a:solidFill>
                <a:schemeClr val="tx1"/>
              </a:solidFill>
              <a:latin typeface="+mn-lt"/>
            </a:endParaRPr>
          </a:p>
        </p:txBody>
      </p:sp>
      <p:sp>
        <p:nvSpPr>
          <p:cNvPr id="4" name="TextBox 3"/>
          <p:cNvSpPr txBox="1"/>
          <p:nvPr/>
        </p:nvSpPr>
        <p:spPr>
          <a:xfrm>
            <a:off x="1115616" y="1347614"/>
            <a:ext cx="6912768" cy="1754326"/>
          </a:xfrm>
          <a:prstGeom prst="rect">
            <a:avLst/>
          </a:prstGeom>
          <a:noFill/>
        </p:spPr>
        <p:txBody>
          <a:bodyPr wrap="square" rtlCol="0">
            <a:spAutoFit/>
          </a:bodyPr>
          <a:lstStyle/>
          <a:p>
            <a:r>
              <a:rPr lang="en-AU" dirty="0"/>
              <a:t>NAPLAN </a:t>
            </a:r>
            <a:r>
              <a:rPr lang="en-AU" dirty="0" smtClean="0"/>
              <a:t>Paper </a:t>
            </a:r>
            <a:r>
              <a:rPr lang="en-AU" dirty="0"/>
              <a:t>T</a:t>
            </a:r>
            <a:r>
              <a:rPr lang="en-AU" dirty="0" smtClean="0"/>
              <a:t>ests</a:t>
            </a:r>
            <a:r>
              <a:rPr lang="en-AU" dirty="0"/>
              <a:t>: 9 –</a:t>
            </a:r>
            <a:r>
              <a:rPr lang="en-AU" dirty="0" smtClean="0"/>
              <a:t> </a:t>
            </a:r>
            <a:r>
              <a:rPr lang="en-AU" dirty="0"/>
              <a:t>11 </a:t>
            </a:r>
            <a:r>
              <a:rPr lang="en-AU" dirty="0" smtClean="0"/>
              <a:t>May</a:t>
            </a:r>
          </a:p>
          <a:p>
            <a:pPr marL="342900" indent="-342900">
              <a:buFont typeface="Arial" panose="020B0604020202020204" pitchFamily="34" charset="0"/>
              <a:buChar char="•"/>
            </a:pPr>
            <a:r>
              <a:rPr lang="en-US" dirty="0" smtClean="0"/>
              <a:t>Tuesday </a:t>
            </a:r>
            <a:r>
              <a:rPr lang="en-US" dirty="0"/>
              <a:t>9 May: Writing, Language </a:t>
            </a:r>
            <a:r>
              <a:rPr lang="en-US" dirty="0" smtClean="0"/>
              <a:t>Conventions</a:t>
            </a:r>
          </a:p>
          <a:p>
            <a:pPr marL="342900" indent="-342900">
              <a:buFont typeface="Arial" panose="020B0604020202020204" pitchFamily="34" charset="0"/>
              <a:buChar char="•"/>
            </a:pPr>
            <a:r>
              <a:rPr lang="en-US" dirty="0" smtClean="0"/>
              <a:t>Wednesday 10 May: Reading</a:t>
            </a:r>
          </a:p>
          <a:p>
            <a:pPr marL="342900" indent="-342900">
              <a:buFont typeface="Arial" panose="020B0604020202020204" pitchFamily="34" charset="0"/>
              <a:buChar char="•"/>
            </a:pPr>
            <a:r>
              <a:rPr lang="en-US" dirty="0" smtClean="0"/>
              <a:t>Thursday </a:t>
            </a:r>
            <a:r>
              <a:rPr lang="en-US" dirty="0"/>
              <a:t>11 May: Numeracy</a:t>
            </a:r>
          </a:p>
          <a:p>
            <a:endParaRPr lang="en-AU" dirty="0" smtClean="0"/>
          </a:p>
          <a:p>
            <a:r>
              <a:rPr lang="en-AU" dirty="0" smtClean="0"/>
              <a:t>NAPLAN </a:t>
            </a:r>
            <a:r>
              <a:rPr lang="en-AU" dirty="0"/>
              <a:t>O</a:t>
            </a:r>
            <a:r>
              <a:rPr lang="en-AU" dirty="0" smtClean="0"/>
              <a:t>nline </a:t>
            </a:r>
            <a:r>
              <a:rPr lang="en-AU" dirty="0"/>
              <a:t>T</a:t>
            </a:r>
            <a:r>
              <a:rPr lang="en-AU" dirty="0" smtClean="0"/>
              <a:t>ests</a:t>
            </a:r>
            <a:r>
              <a:rPr lang="en-AU" dirty="0"/>
              <a:t>: 9 –</a:t>
            </a:r>
            <a:r>
              <a:rPr lang="en-AU" dirty="0" smtClean="0"/>
              <a:t> </a:t>
            </a:r>
            <a:r>
              <a:rPr lang="en-AU" dirty="0"/>
              <a:t>19 May</a:t>
            </a:r>
          </a:p>
        </p:txBody>
      </p:sp>
      <p:pic>
        <p:nvPicPr>
          <p:cNvPr id="5" name="Picture 4"/>
          <p:cNvPicPr>
            <a:picLocks noChangeAspect="1"/>
          </p:cNvPicPr>
          <p:nvPr/>
        </p:nvPicPr>
        <p:blipFill>
          <a:blip r:embed="rId3"/>
          <a:stretch>
            <a:fillRect/>
          </a:stretch>
        </p:blipFill>
        <p:spPr>
          <a:xfrm>
            <a:off x="43018" y="3388964"/>
            <a:ext cx="6307207" cy="1792616"/>
          </a:xfrm>
          <a:prstGeom prst="rect">
            <a:avLst/>
          </a:prstGeom>
        </p:spPr>
      </p:pic>
      <p:sp>
        <p:nvSpPr>
          <p:cNvPr id="6" name="Rectangle 5"/>
          <p:cNvSpPr/>
          <p:nvPr/>
        </p:nvSpPr>
        <p:spPr>
          <a:xfrm>
            <a:off x="5076057" y="2859780"/>
            <a:ext cx="3763144" cy="1058367"/>
          </a:xfrm>
          <a:prstGeom prst="rect">
            <a:avLst/>
          </a:prstGeom>
        </p:spPr>
        <p:txBody>
          <a:bodyPr wrap="square">
            <a:spAutoFit/>
          </a:bodyPr>
          <a:lstStyle/>
          <a:p>
            <a:pPr marL="214313" indent="-214313">
              <a:lnSpc>
                <a:spcPct val="107000"/>
              </a:lnSpc>
              <a:spcAft>
                <a:spcPts val="600"/>
              </a:spcAft>
              <a:buFont typeface="Arial" panose="020B0604020202020204" pitchFamily="34" charset="0"/>
              <a:buChar char="•"/>
            </a:pPr>
            <a:r>
              <a:rPr lang="en-AU" u="sng" dirty="0">
                <a:ea typeface="Calibri" panose="020F0502020204030204" pitchFamily="34" charset="0"/>
                <a:cs typeface="Calibri-Bold"/>
              </a:rPr>
              <a:t>http://scsa.wa.edu.au/publications/activities-schedule </a:t>
            </a:r>
          </a:p>
          <a:p>
            <a:pPr>
              <a:lnSpc>
                <a:spcPct val="107000"/>
              </a:lnSpc>
              <a:spcAft>
                <a:spcPts val="600"/>
              </a:spcAft>
            </a:pPr>
            <a:endParaRPr lang="en-AU" dirty="0">
              <a:ea typeface="Calibri" panose="020F0502020204030204" pitchFamily="34" charset="0"/>
              <a:cs typeface="Calibri-Bold"/>
            </a:endParaRPr>
          </a:p>
        </p:txBody>
      </p:sp>
      <p:sp>
        <p:nvSpPr>
          <p:cNvPr id="7" name="Slide Number Placeholder 6"/>
          <p:cNvSpPr>
            <a:spLocks noGrp="1"/>
          </p:cNvSpPr>
          <p:nvPr>
            <p:ph type="sldNum" sz="quarter" idx="12"/>
          </p:nvPr>
        </p:nvSpPr>
        <p:spPr/>
        <p:txBody>
          <a:bodyPr/>
          <a:lstStyle/>
          <a:p>
            <a:pPr>
              <a:defRPr/>
            </a:pPr>
            <a:fld id="{E21B4B6F-04F5-49DD-8DE1-222F2462CBD8}" type="slidenum">
              <a:rPr lang="en-AU" smtClean="0"/>
              <a:pPr>
                <a:defRPr/>
              </a:pPr>
              <a:t>55</a:t>
            </a:fld>
            <a:endParaRPr lang="en-AU" dirty="0"/>
          </a:p>
        </p:txBody>
      </p:sp>
    </p:spTree>
    <p:extLst>
      <p:ext uri="{BB962C8B-B14F-4D97-AF65-F5344CB8AC3E}">
        <p14:creationId xmlns:p14="http://schemas.microsoft.com/office/powerpoint/2010/main" val="3334922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395537" y="1563638"/>
            <a:ext cx="8496944" cy="262850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1800" kern="0" dirty="0" smtClean="0"/>
              <a:t>Reading to students</a:t>
            </a:r>
          </a:p>
          <a:p>
            <a:r>
              <a:rPr lang="en-AU" sz="1800" kern="0" dirty="0" smtClean="0"/>
              <a:t>All Year 3 students will complete Writing with pen and paper</a:t>
            </a:r>
          </a:p>
          <a:p>
            <a:r>
              <a:rPr lang="en-AU" sz="1800" kern="0" dirty="0" smtClean="0"/>
              <a:t>Calculator (Numeracy Years 7 and 9)</a:t>
            </a:r>
          </a:p>
          <a:p>
            <a:r>
              <a:rPr lang="en-AU" sz="1800" kern="0" dirty="0"/>
              <a:t>Hosting </a:t>
            </a:r>
            <a:r>
              <a:rPr lang="en-AU" sz="1800" kern="0" dirty="0" smtClean="0"/>
              <a:t>students</a:t>
            </a:r>
          </a:p>
          <a:p>
            <a:pPr marL="0" indent="0">
              <a:buNone/>
            </a:pPr>
            <a:endParaRPr lang="en-AU" sz="1800" kern="0" dirty="0"/>
          </a:p>
          <a:p>
            <a:pPr marL="0" indent="0">
              <a:buNone/>
            </a:pPr>
            <a:r>
              <a:rPr lang="en-AU" sz="1800" kern="0" dirty="0"/>
              <a:t>Additional detail on these changes are in the </a:t>
            </a:r>
            <a:r>
              <a:rPr lang="en-AU" sz="1800" i="1" kern="0" dirty="0"/>
              <a:t>Handbook for Principals </a:t>
            </a:r>
            <a:r>
              <a:rPr lang="en-AU" sz="1800" kern="0" dirty="0"/>
              <a:t>and </a:t>
            </a:r>
            <a:r>
              <a:rPr lang="en-AU" sz="1800" i="1" kern="0" dirty="0"/>
              <a:t>Test Administration </a:t>
            </a:r>
            <a:r>
              <a:rPr lang="en-AU" sz="1800" i="1" kern="0" dirty="0" smtClean="0"/>
              <a:t>Handbooks </a:t>
            </a:r>
            <a:r>
              <a:rPr lang="en-AU" sz="1800" kern="0" dirty="0"/>
              <a:t>–</a:t>
            </a:r>
            <a:r>
              <a:rPr lang="en-AU" sz="1800" i="1" kern="0" dirty="0" smtClean="0"/>
              <a:t> </a:t>
            </a:r>
            <a:r>
              <a:rPr lang="en-AU" sz="1800" kern="0" dirty="0"/>
              <a:t>Years 3, 5, 7 and 9.</a:t>
            </a:r>
          </a:p>
          <a:p>
            <a:pPr marL="0" indent="0">
              <a:buNone/>
            </a:pPr>
            <a:endParaRPr lang="en-AU" kern="0" dirty="0" smtClean="0"/>
          </a:p>
        </p:txBody>
      </p:sp>
      <p:sp>
        <p:nvSpPr>
          <p:cNvPr id="3" name="Title 4"/>
          <p:cNvSpPr txBox="1">
            <a:spLocks/>
          </p:cNvSpPr>
          <p:nvPr/>
        </p:nvSpPr>
        <p:spPr bwMode="auto">
          <a:xfrm>
            <a:off x="755577" y="640407"/>
            <a:ext cx="7776864" cy="563191"/>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4D2C8A"/>
                </a:solidFill>
                <a:latin typeface="+mj-lt"/>
                <a:ea typeface="+mj-ea"/>
                <a:cs typeface="+mj-cs"/>
              </a:defRPr>
            </a:lvl1pPr>
            <a:lvl2pPr algn="l" rtl="0" eaLnBrk="0" fontAlgn="base" hangingPunct="0">
              <a:spcBef>
                <a:spcPct val="0"/>
              </a:spcBef>
              <a:spcAft>
                <a:spcPct val="0"/>
              </a:spcAft>
              <a:defRPr sz="3600">
                <a:solidFill>
                  <a:srgbClr val="4D2C8A"/>
                </a:solidFill>
                <a:latin typeface="Calibri" pitchFamily="34" charset="0"/>
              </a:defRPr>
            </a:lvl2pPr>
            <a:lvl3pPr algn="l" rtl="0" eaLnBrk="0" fontAlgn="base" hangingPunct="0">
              <a:spcBef>
                <a:spcPct val="0"/>
              </a:spcBef>
              <a:spcAft>
                <a:spcPct val="0"/>
              </a:spcAft>
              <a:defRPr sz="3600">
                <a:solidFill>
                  <a:srgbClr val="4D2C8A"/>
                </a:solidFill>
                <a:latin typeface="Calibri" pitchFamily="34" charset="0"/>
              </a:defRPr>
            </a:lvl3pPr>
            <a:lvl4pPr algn="l" rtl="0" eaLnBrk="0" fontAlgn="base" hangingPunct="0">
              <a:spcBef>
                <a:spcPct val="0"/>
              </a:spcBef>
              <a:spcAft>
                <a:spcPct val="0"/>
              </a:spcAft>
              <a:defRPr sz="3600">
                <a:solidFill>
                  <a:srgbClr val="4D2C8A"/>
                </a:solidFill>
                <a:latin typeface="Calibri" pitchFamily="34" charset="0"/>
              </a:defRPr>
            </a:lvl4pPr>
            <a:lvl5pPr algn="l" rtl="0" eaLnBrk="0" fontAlgn="base" hangingPunct="0">
              <a:spcBef>
                <a:spcPct val="0"/>
              </a:spcBef>
              <a:spcAft>
                <a:spcPct val="0"/>
              </a:spcAft>
              <a:defRPr sz="3600">
                <a:solidFill>
                  <a:srgbClr val="4D2C8A"/>
                </a:solidFill>
                <a:latin typeface="Calibri" pitchFamily="34"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eaLnBrk="1" hangingPunct="1"/>
            <a:r>
              <a:rPr lang="en-AU" sz="2800" b="1" kern="0" dirty="0" smtClean="0">
                <a:solidFill>
                  <a:schemeClr val="tx1"/>
                </a:solidFill>
                <a:latin typeface="+mn-lt"/>
              </a:rPr>
              <a:t>2017 </a:t>
            </a:r>
            <a:r>
              <a:rPr lang="en-AU" sz="2800" b="1" kern="0" dirty="0">
                <a:solidFill>
                  <a:schemeClr val="tx1"/>
                </a:solidFill>
                <a:latin typeface="+mn-lt"/>
              </a:rPr>
              <a:t>– Business </a:t>
            </a:r>
            <a:r>
              <a:rPr lang="en-AU" sz="2800" b="1" kern="0" dirty="0" smtClean="0">
                <a:solidFill>
                  <a:schemeClr val="tx1"/>
                </a:solidFill>
                <a:latin typeface="+mn-lt"/>
              </a:rPr>
              <a:t>as </a:t>
            </a:r>
            <a:r>
              <a:rPr lang="en-AU" sz="2800" b="1" kern="0" dirty="0">
                <a:solidFill>
                  <a:schemeClr val="tx1"/>
                </a:solidFill>
                <a:latin typeface="+mn-lt"/>
              </a:rPr>
              <a:t>Usual f</a:t>
            </a:r>
            <a:r>
              <a:rPr lang="en-AU" sz="2800" b="1" kern="0" dirty="0" smtClean="0">
                <a:solidFill>
                  <a:schemeClr val="tx1"/>
                </a:solidFill>
                <a:latin typeface="+mn-lt"/>
              </a:rPr>
              <a:t>or </a:t>
            </a:r>
            <a:r>
              <a:rPr lang="en-AU" sz="2800" b="1" kern="0" dirty="0">
                <a:solidFill>
                  <a:schemeClr val="tx1"/>
                </a:solidFill>
                <a:latin typeface="+mn-lt"/>
              </a:rPr>
              <a:t>Most Schools</a:t>
            </a:r>
          </a:p>
        </p:txBody>
      </p:sp>
      <p:sp>
        <p:nvSpPr>
          <p:cNvPr id="2" name="Slide Number Placeholder 1"/>
          <p:cNvSpPr>
            <a:spLocks noGrp="1"/>
          </p:cNvSpPr>
          <p:nvPr>
            <p:ph type="sldNum" sz="quarter" idx="12"/>
          </p:nvPr>
        </p:nvSpPr>
        <p:spPr/>
        <p:txBody>
          <a:bodyPr/>
          <a:lstStyle/>
          <a:p>
            <a:pPr>
              <a:defRPr/>
            </a:pPr>
            <a:fld id="{E21B4B6F-04F5-49DD-8DE1-222F2462CBD8}" type="slidenum">
              <a:rPr lang="en-AU" smtClean="0"/>
              <a:pPr>
                <a:defRPr/>
              </a:pPr>
              <a:t>56</a:t>
            </a:fld>
            <a:endParaRPr lang="en-AU" dirty="0"/>
          </a:p>
        </p:txBody>
      </p:sp>
    </p:spTree>
    <p:extLst>
      <p:ext uri="{BB962C8B-B14F-4D97-AF65-F5344CB8AC3E}">
        <p14:creationId xmlns:p14="http://schemas.microsoft.com/office/powerpoint/2010/main" val="37813311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37655" y="627534"/>
            <a:ext cx="6412706" cy="633413"/>
          </a:xfrm>
        </p:spPr>
        <p:txBody>
          <a:bodyPr>
            <a:normAutofit/>
          </a:bodyPr>
          <a:lstStyle/>
          <a:p>
            <a:r>
              <a:rPr lang="en-AU" sz="2800" b="1" dirty="0" smtClean="0"/>
              <a:t>Basic Differences</a:t>
            </a:r>
          </a:p>
        </p:txBody>
      </p:sp>
      <p:sp>
        <p:nvSpPr>
          <p:cNvPr id="36867" name="Rectangle 3"/>
          <p:cNvSpPr>
            <a:spLocks noGrp="1" noChangeArrowheads="1"/>
          </p:cNvSpPr>
          <p:nvPr>
            <p:ph type="body" idx="1"/>
          </p:nvPr>
        </p:nvSpPr>
        <p:spPr>
          <a:xfrm>
            <a:off x="539552" y="1400583"/>
            <a:ext cx="8208912" cy="3081337"/>
          </a:xfrm>
        </p:spPr>
        <p:txBody>
          <a:bodyPr>
            <a:noAutofit/>
          </a:bodyPr>
          <a:lstStyle/>
          <a:p>
            <a:r>
              <a:rPr lang="en-AU" sz="1800" dirty="0"/>
              <a:t>C</a:t>
            </a:r>
            <a:r>
              <a:rPr lang="en-AU" sz="1800" dirty="0" smtClean="0"/>
              <a:t>omplete </a:t>
            </a:r>
            <a:r>
              <a:rPr lang="en-AU" sz="1800" dirty="0"/>
              <a:t>the test on computers or tablets with the exception </a:t>
            </a:r>
            <a:r>
              <a:rPr lang="en-AU" sz="1800" dirty="0" smtClean="0"/>
              <a:t>Braille</a:t>
            </a:r>
            <a:r>
              <a:rPr lang="en-AU" sz="1800" dirty="0"/>
              <a:t>. They need headphones. </a:t>
            </a:r>
            <a:endParaRPr lang="en-AU" sz="1800" dirty="0" smtClean="0"/>
          </a:p>
          <a:p>
            <a:r>
              <a:rPr lang="en-AU" sz="1800" dirty="0" smtClean="0"/>
              <a:t>No </a:t>
            </a:r>
            <a:r>
              <a:rPr lang="en-AU" sz="1800" dirty="0"/>
              <a:t>paper tests from 2019.</a:t>
            </a:r>
          </a:p>
          <a:p>
            <a:r>
              <a:rPr lang="en-AU" sz="1800" dirty="0" smtClean="0"/>
              <a:t>Students sit </a:t>
            </a:r>
            <a:r>
              <a:rPr lang="en-AU" sz="1800" dirty="0"/>
              <a:t>the same number of test questions but may take different pathways through the tailored test design. </a:t>
            </a:r>
          </a:p>
          <a:p>
            <a:r>
              <a:rPr lang="en-AU" sz="1800" dirty="0"/>
              <a:t>T</a:t>
            </a:r>
            <a:r>
              <a:rPr lang="en-AU" sz="1800" dirty="0" smtClean="0"/>
              <a:t>est </a:t>
            </a:r>
            <a:r>
              <a:rPr lang="en-AU" sz="1800" dirty="0"/>
              <a:t>window extends for 9 days; with a third week for exceptional circumstances</a:t>
            </a:r>
            <a:r>
              <a:rPr lang="en-AU" sz="1800" dirty="0" smtClean="0"/>
              <a:t>.</a:t>
            </a:r>
          </a:p>
          <a:p>
            <a:r>
              <a:rPr lang="en-AU" sz="1800" dirty="0"/>
              <a:t>Order of tests: Writing, Reading, Conventions of Language, Numeracy.</a:t>
            </a:r>
          </a:p>
          <a:p>
            <a:r>
              <a:rPr lang="en-AU" sz="1800" dirty="0"/>
              <a:t>Initial reporting to schools and parents will be 3 weeks after the end of the test security period – before the end of Term 2.</a:t>
            </a:r>
          </a:p>
          <a:p>
            <a:r>
              <a:rPr lang="en-AU" sz="1800" dirty="0"/>
              <a:t>Audio will be used for Spelling and to listen to the Writing prompt and Numeracy questions where required.</a:t>
            </a:r>
          </a:p>
          <a:p>
            <a:endParaRPr lang="en-AU" sz="2000" dirty="0"/>
          </a:p>
        </p:txBody>
      </p:sp>
      <p:sp>
        <p:nvSpPr>
          <p:cNvPr id="2" name="Slide Number Placeholder 1"/>
          <p:cNvSpPr>
            <a:spLocks noGrp="1"/>
          </p:cNvSpPr>
          <p:nvPr>
            <p:ph type="sldNum" sz="quarter" idx="12"/>
          </p:nvPr>
        </p:nvSpPr>
        <p:spPr/>
        <p:txBody>
          <a:bodyPr/>
          <a:lstStyle/>
          <a:p>
            <a:fld id="{F5AEDA3A-9FDA-4EC4-92AF-F81103365E6F}" type="slidenum">
              <a:rPr lang="en-AU" smtClean="0"/>
              <a:t>57</a:t>
            </a:fld>
            <a:endParaRPr lang="en-AU"/>
          </a:p>
        </p:txBody>
      </p:sp>
    </p:spTree>
    <p:extLst>
      <p:ext uri="{BB962C8B-B14F-4D97-AF65-F5344CB8AC3E}">
        <p14:creationId xmlns:p14="http://schemas.microsoft.com/office/powerpoint/2010/main" val="15779095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0825" y="1501493"/>
            <a:ext cx="3097039" cy="599744"/>
          </a:xfrm>
        </p:spPr>
      </p:pic>
      <p:pic>
        <p:nvPicPr>
          <p:cNvPr id="7" name="Content Placeholder 6"/>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4849813" y="1474712"/>
            <a:ext cx="3250579" cy="621666"/>
          </a:xfrm>
        </p:spPr>
      </p:pic>
      <p:pic>
        <p:nvPicPr>
          <p:cNvPr id="8" name="Content Placeholder 7"/>
          <p:cNvPicPr>
            <a:picLocks noGrp="1" noChangeAspect="1"/>
          </p:cNvPicPr>
          <p:nvPr>
            <p:ph sz="half" idx="14"/>
          </p:nvPr>
        </p:nvPicPr>
        <p:blipFill>
          <a:blip r:embed="rId5">
            <a:extLst>
              <a:ext uri="{28A0092B-C50C-407E-A947-70E740481C1C}">
                <a14:useLocalDpi xmlns:a14="http://schemas.microsoft.com/office/drawing/2010/main" val="0"/>
              </a:ext>
            </a:extLst>
          </a:blip>
          <a:stretch>
            <a:fillRect/>
          </a:stretch>
        </p:blipFill>
        <p:spPr>
          <a:xfrm>
            <a:off x="250825" y="2810421"/>
            <a:ext cx="3673103" cy="584920"/>
          </a:xfrm>
        </p:spPr>
      </p:pic>
      <p:pic>
        <p:nvPicPr>
          <p:cNvPr id="9" name="Content Placeholder 8"/>
          <p:cNvPicPr>
            <a:picLocks noGrp="1" noChangeAspect="1"/>
          </p:cNvPicPr>
          <p:nvPr>
            <p:ph sz="half" idx="15"/>
          </p:nvPr>
        </p:nvPicPr>
        <p:blipFill>
          <a:blip r:embed="rId6">
            <a:extLst>
              <a:ext uri="{28A0092B-C50C-407E-A947-70E740481C1C}">
                <a14:useLocalDpi xmlns:a14="http://schemas.microsoft.com/office/drawing/2010/main" val="0"/>
              </a:ext>
            </a:extLst>
          </a:blip>
          <a:stretch>
            <a:fillRect/>
          </a:stretch>
        </p:blipFill>
        <p:spPr>
          <a:xfrm>
            <a:off x="4849813" y="2782161"/>
            <a:ext cx="4043362" cy="582477"/>
          </a:xfr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724" y="3651870"/>
            <a:ext cx="4968552" cy="614719"/>
          </a:xfrm>
          <a:prstGeom prst="rect">
            <a:avLst/>
          </a:prstGeom>
        </p:spPr>
      </p:pic>
      <p:sp>
        <p:nvSpPr>
          <p:cNvPr id="3" name="Slide Number Placeholder 2"/>
          <p:cNvSpPr>
            <a:spLocks noGrp="1"/>
          </p:cNvSpPr>
          <p:nvPr>
            <p:ph type="sldNum" sz="quarter" idx="12"/>
          </p:nvPr>
        </p:nvSpPr>
        <p:spPr/>
        <p:txBody>
          <a:bodyPr/>
          <a:lstStyle/>
          <a:p>
            <a:fld id="{F5AEDA3A-9FDA-4EC4-92AF-F81103365E6F}" type="slidenum">
              <a:rPr lang="en-AU" smtClean="0"/>
              <a:t>58</a:t>
            </a:fld>
            <a:endParaRPr lang="en-AU"/>
          </a:p>
        </p:txBody>
      </p:sp>
    </p:spTree>
    <p:extLst>
      <p:ext uri="{BB962C8B-B14F-4D97-AF65-F5344CB8AC3E}">
        <p14:creationId xmlns:p14="http://schemas.microsoft.com/office/powerpoint/2010/main" val="3777411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a:t>2016 WACE Statistics</a:t>
            </a:r>
          </a:p>
        </p:txBody>
      </p:sp>
      <p:sp>
        <p:nvSpPr>
          <p:cNvPr id="3" name="Content Placeholder 2"/>
          <p:cNvSpPr>
            <a:spLocks noGrp="1"/>
          </p:cNvSpPr>
          <p:nvPr>
            <p:ph idx="1"/>
          </p:nvPr>
        </p:nvSpPr>
        <p:spPr>
          <a:xfrm>
            <a:off x="234745" y="1484784"/>
            <a:ext cx="8928992" cy="3030984"/>
          </a:xfrm>
        </p:spPr>
        <p:txBody>
          <a:bodyPr>
            <a:noAutofit/>
          </a:bodyPr>
          <a:lstStyle/>
          <a:p>
            <a:pPr marL="0" indent="0">
              <a:buNone/>
            </a:pPr>
            <a:r>
              <a:rPr lang="en-AU" sz="1800" b="1" dirty="0" smtClean="0"/>
              <a:t>Growth of VET</a:t>
            </a:r>
          </a:p>
          <a:p>
            <a:r>
              <a:rPr lang="en-AU" sz="1800" dirty="0" smtClean="0"/>
              <a:t>140 </a:t>
            </a:r>
            <a:r>
              <a:rPr lang="en-AU" sz="1800" dirty="0"/>
              <a:t>schools </a:t>
            </a:r>
            <a:r>
              <a:rPr lang="en-AU" sz="1800" dirty="0" smtClean="0"/>
              <a:t>had </a:t>
            </a:r>
            <a:r>
              <a:rPr lang="en-AU" sz="1800" dirty="0"/>
              <a:t>100% of their </a:t>
            </a:r>
            <a:r>
              <a:rPr lang="en-AU" sz="1800" dirty="0" smtClean="0"/>
              <a:t>students complete </a:t>
            </a:r>
            <a:r>
              <a:rPr lang="en-AU" sz="1800" dirty="0"/>
              <a:t>a Certificate II or higher.</a:t>
            </a:r>
          </a:p>
          <a:p>
            <a:pPr marL="0" lvl="0" indent="0">
              <a:buNone/>
            </a:pPr>
            <a:endParaRPr lang="en-AU" sz="1800" dirty="0" smtClean="0"/>
          </a:p>
          <a:p>
            <a:pPr marL="0" lvl="0" indent="0">
              <a:buNone/>
            </a:pPr>
            <a:r>
              <a:rPr lang="en-AU" sz="1800" dirty="0" smtClean="0"/>
              <a:t>In 2016: </a:t>
            </a:r>
          </a:p>
          <a:p>
            <a:r>
              <a:rPr lang="en-AU" sz="1800" dirty="0" smtClean="0"/>
              <a:t>13 971 </a:t>
            </a:r>
            <a:r>
              <a:rPr lang="en-AU" sz="1800" dirty="0"/>
              <a:t>Year 12 students achieved at least one VET qualification in Year 10, 11 or </a:t>
            </a:r>
            <a:r>
              <a:rPr lang="en-AU" sz="1800" dirty="0" smtClean="0"/>
              <a:t>12</a:t>
            </a:r>
          </a:p>
          <a:p>
            <a:r>
              <a:rPr lang="en-AU" sz="1800" dirty="0" smtClean="0"/>
              <a:t>13 547 </a:t>
            </a:r>
            <a:r>
              <a:rPr lang="en-AU" sz="1800" dirty="0"/>
              <a:t>Year 12 students achieved at least one VET qualification at Certificate II or higher in Year 10, 11 or </a:t>
            </a:r>
            <a:r>
              <a:rPr lang="en-AU" sz="1800" dirty="0" smtClean="0"/>
              <a:t>12</a:t>
            </a:r>
          </a:p>
          <a:p>
            <a:r>
              <a:rPr lang="en-AU" sz="1800" dirty="0" smtClean="0"/>
              <a:t>3 408 </a:t>
            </a:r>
            <a:r>
              <a:rPr lang="en-AU" sz="1800" dirty="0"/>
              <a:t>students achieved Certificate III </a:t>
            </a:r>
          </a:p>
          <a:p>
            <a:r>
              <a:rPr lang="en-AU" sz="1800" dirty="0" smtClean="0"/>
              <a:t>674 </a:t>
            </a:r>
            <a:r>
              <a:rPr lang="en-AU" sz="1800" dirty="0"/>
              <a:t>students achieved a </a:t>
            </a:r>
            <a:r>
              <a:rPr lang="en-AU" sz="1800" dirty="0" smtClean="0"/>
              <a:t>Certificate IV</a:t>
            </a:r>
            <a:endParaRPr lang="en-AU" sz="1800" dirty="0"/>
          </a:p>
          <a:p>
            <a:r>
              <a:rPr lang="en-AU" sz="1800" dirty="0"/>
              <a:t>a</a:t>
            </a:r>
            <a:r>
              <a:rPr lang="en-AU" sz="1800" dirty="0" smtClean="0"/>
              <a:t>pproximately 15 000 students completed Workplace Learning programs.</a:t>
            </a:r>
            <a:endParaRPr lang="en-AU" sz="1800" dirty="0"/>
          </a:p>
        </p:txBody>
      </p:sp>
      <p:sp>
        <p:nvSpPr>
          <p:cNvPr id="4" name="Slide Number Placeholder 3"/>
          <p:cNvSpPr>
            <a:spLocks noGrp="1"/>
          </p:cNvSpPr>
          <p:nvPr>
            <p:ph type="sldNum" sz="quarter" idx="12"/>
          </p:nvPr>
        </p:nvSpPr>
        <p:spPr/>
        <p:txBody>
          <a:bodyPr/>
          <a:lstStyle/>
          <a:p>
            <a:fld id="{F5AEDA3A-9FDA-4EC4-92AF-F81103365E6F}" type="slidenum">
              <a:rPr lang="en-AU" smtClean="0"/>
              <a:t>6</a:t>
            </a:fld>
            <a:endParaRPr lang="en-AU"/>
          </a:p>
        </p:txBody>
      </p:sp>
    </p:spTree>
    <p:extLst>
      <p:ext uri="{BB962C8B-B14F-4D97-AF65-F5344CB8AC3E}">
        <p14:creationId xmlns:p14="http://schemas.microsoft.com/office/powerpoint/2010/main" val="105052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8229600" cy="857250"/>
          </a:xfrm>
        </p:spPr>
        <p:txBody>
          <a:bodyPr>
            <a:normAutofit/>
          </a:bodyPr>
          <a:lstStyle/>
          <a:p>
            <a:r>
              <a:rPr lang="en-US" sz="2800" b="1" dirty="0" smtClean="0"/>
              <a:t>2016 Year 12 ATAR Examination Means</a:t>
            </a:r>
            <a:endParaRPr lang="en-AU" sz="2800" b="1" dirty="0"/>
          </a:p>
        </p:txBody>
      </p:sp>
      <p:sp>
        <p:nvSpPr>
          <p:cNvPr id="3" name="TextBox 2"/>
          <p:cNvSpPr txBox="1"/>
          <p:nvPr/>
        </p:nvSpPr>
        <p:spPr>
          <a:xfrm>
            <a:off x="1259632" y="1779662"/>
            <a:ext cx="7272808" cy="2308324"/>
          </a:xfrm>
          <a:prstGeom prst="rect">
            <a:avLst/>
          </a:prstGeom>
          <a:noFill/>
        </p:spPr>
        <p:txBody>
          <a:bodyPr wrap="square" rtlCol="0">
            <a:spAutoFit/>
          </a:bodyPr>
          <a:lstStyle/>
          <a:p>
            <a:pPr algn="ctr"/>
            <a:r>
              <a:rPr lang="en-US" b="1" dirty="0"/>
              <a:t>All </a:t>
            </a:r>
            <a:r>
              <a:rPr lang="en-US" b="1" dirty="0" smtClean="0"/>
              <a:t>examinations</a:t>
            </a:r>
          </a:p>
          <a:p>
            <a:r>
              <a:rPr lang="en-US" dirty="0" smtClean="0"/>
              <a:t>Mean: 62.63 			Standard Deviation: 13.15</a:t>
            </a:r>
            <a:endParaRPr lang="en-US" dirty="0"/>
          </a:p>
          <a:p>
            <a:pPr algn="ctr"/>
            <a:endParaRPr lang="en-US" dirty="0" smtClean="0"/>
          </a:p>
          <a:p>
            <a:pPr algn="ctr"/>
            <a:r>
              <a:rPr lang="en-US" b="1" dirty="0" smtClean="0"/>
              <a:t>Written examinations</a:t>
            </a:r>
          </a:p>
          <a:p>
            <a:r>
              <a:rPr lang="en-US" dirty="0" smtClean="0"/>
              <a:t>Mean: </a:t>
            </a:r>
            <a:r>
              <a:rPr lang="en-US" dirty="0"/>
              <a:t>60.89 </a:t>
            </a:r>
            <a:r>
              <a:rPr lang="en-US" dirty="0" smtClean="0"/>
              <a:t>			Standard Deviation: 12.81</a:t>
            </a:r>
            <a:endParaRPr lang="en-US" dirty="0"/>
          </a:p>
          <a:p>
            <a:pPr algn="ctr"/>
            <a:endParaRPr lang="en-US" dirty="0" smtClean="0"/>
          </a:p>
          <a:p>
            <a:pPr algn="ctr"/>
            <a:r>
              <a:rPr lang="en-US" b="1" dirty="0" smtClean="0"/>
              <a:t>Practical examinations</a:t>
            </a:r>
          </a:p>
          <a:p>
            <a:r>
              <a:rPr lang="en-US" dirty="0" smtClean="0"/>
              <a:t>Mean: </a:t>
            </a:r>
            <a:r>
              <a:rPr lang="en-US" dirty="0"/>
              <a:t>64.37 </a:t>
            </a:r>
            <a:r>
              <a:rPr lang="en-US" dirty="0" smtClean="0"/>
              <a:t>			Standard Deviation: 13.49</a:t>
            </a:r>
            <a:endParaRPr lang="en-AU" dirty="0"/>
          </a:p>
        </p:txBody>
      </p:sp>
      <p:sp>
        <p:nvSpPr>
          <p:cNvPr id="4" name="Slide Number Placeholder 3"/>
          <p:cNvSpPr>
            <a:spLocks noGrp="1"/>
          </p:cNvSpPr>
          <p:nvPr>
            <p:ph type="sldNum" sz="quarter" idx="12"/>
          </p:nvPr>
        </p:nvSpPr>
        <p:spPr/>
        <p:txBody>
          <a:bodyPr/>
          <a:lstStyle/>
          <a:p>
            <a:fld id="{8C57E9BA-65BF-4135-85A9-0424360DE200}" type="slidenum">
              <a:rPr lang="en-AU" smtClean="0"/>
              <a:pPr/>
              <a:t>7</a:t>
            </a:fld>
            <a:endParaRPr lang="en-AU" dirty="0"/>
          </a:p>
        </p:txBody>
      </p:sp>
    </p:spTree>
    <p:extLst>
      <p:ext uri="{BB962C8B-B14F-4D97-AF65-F5344CB8AC3E}">
        <p14:creationId xmlns:p14="http://schemas.microsoft.com/office/powerpoint/2010/main" val="57386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normAutofit/>
          </a:bodyPr>
          <a:lstStyle/>
          <a:p>
            <a:r>
              <a:rPr lang="en-AU" sz="2800" b="1" dirty="0" smtClean="0"/>
              <a:t>2016 ATAR Course Examination Means</a:t>
            </a:r>
            <a:endParaRPr lang="en-AU" sz="2800" b="1" dirty="0"/>
          </a:p>
        </p:txBody>
      </p:sp>
      <p:sp>
        <p:nvSpPr>
          <p:cNvPr id="3" name="Content Placeholder 2"/>
          <p:cNvSpPr>
            <a:spLocks noGrp="1"/>
          </p:cNvSpPr>
          <p:nvPr>
            <p:ph idx="1"/>
          </p:nvPr>
        </p:nvSpPr>
        <p:spPr/>
        <p:txBody>
          <a:bodyPr>
            <a:normAutofit/>
          </a:bodyPr>
          <a:lstStyle/>
          <a:p>
            <a:r>
              <a:rPr lang="en-AU" sz="1800" dirty="0">
                <a:hlinkClick r:id="rId3" action="ppaction://hlinkfile"/>
              </a:rPr>
              <a:t>Mean, </a:t>
            </a:r>
            <a:r>
              <a:rPr lang="en-AU" sz="1800" dirty="0" err="1">
                <a:hlinkClick r:id="rId3" action="ppaction://hlinkfile"/>
              </a:rPr>
              <a:t>StdDev</a:t>
            </a:r>
            <a:r>
              <a:rPr lang="en-AU" sz="1800" dirty="0">
                <a:hlinkClick r:id="rId3" action="ppaction://hlinkfile"/>
              </a:rPr>
              <a:t>, minimum and maximum of each 2016 ATAR course examination</a:t>
            </a:r>
            <a:endParaRPr lang="en-AU" sz="1800" dirty="0"/>
          </a:p>
        </p:txBody>
      </p:sp>
      <p:sp>
        <p:nvSpPr>
          <p:cNvPr id="4" name="Slide Number Placeholder 3"/>
          <p:cNvSpPr>
            <a:spLocks noGrp="1"/>
          </p:cNvSpPr>
          <p:nvPr>
            <p:ph type="sldNum" sz="quarter" idx="12"/>
          </p:nvPr>
        </p:nvSpPr>
        <p:spPr/>
        <p:txBody>
          <a:bodyPr/>
          <a:lstStyle/>
          <a:p>
            <a:fld id="{F5AEDA3A-9FDA-4EC4-92AF-F81103365E6F}" type="slidenum">
              <a:rPr lang="en-AU" smtClean="0"/>
              <a:t>8</a:t>
            </a:fld>
            <a:endParaRPr lang="en-AU"/>
          </a:p>
        </p:txBody>
      </p:sp>
    </p:spTree>
    <p:extLst>
      <p:ext uri="{BB962C8B-B14F-4D97-AF65-F5344CB8AC3E}">
        <p14:creationId xmlns:p14="http://schemas.microsoft.com/office/powerpoint/2010/main" val="3813097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57300"/>
            <a:ext cx="6858000" cy="2686050"/>
          </a:xfrm>
        </p:spPr>
        <p:txBody>
          <a:bodyPr>
            <a:normAutofit/>
          </a:bodyPr>
          <a:lstStyle/>
          <a:p>
            <a:pPr algn="ctr"/>
            <a:r>
              <a:rPr lang="en-AU" sz="2800" b="1" dirty="0"/>
              <a:t>2016 Externally Set </a:t>
            </a:r>
            <a:r>
              <a:rPr lang="en-AU" sz="2800" b="1" dirty="0" smtClean="0"/>
              <a:t>Tasks (ESTs)</a:t>
            </a:r>
            <a:r>
              <a:rPr lang="en-AU" sz="2800" b="1" dirty="0"/>
              <a:t/>
            </a:r>
            <a:br>
              <a:rPr lang="en-AU" sz="2800" b="1" dirty="0"/>
            </a:br>
            <a:r>
              <a:rPr lang="en-AU" sz="2800" b="1" dirty="0" smtClean="0"/>
              <a:t/>
            </a:r>
            <a:br>
              <a:rPr lang="en-AU" sz="2800" b="1" dirty="0" smtClean="0"/>
            </a:br>
            <a:r>
              <a:rPr lang="en-AU" sz="2800" b="1" dirty="0" smtClean="0"/>
              <a:t>Feedback provided to schools</a:t>
            </a:r>
            <a:r>
              <a:rPr lang="en-AU" sz="2800" b="1" dirty="0"/>
              <a:t/>
            </a:r>
            <a:br>
              <a:rPr lang="en-AU" sz="2800" b="1" dirty="0"/>
            </a:br>
            <a:r>
              <a:rPr lang="en-AU" sz="2800" b="1" dirty="0"/>
              <a:t/>
            </a:r>
            <a:br>
              <a:rPr lang="en-AU" sz="2800" b="1" dirty="0"/>
            </a:br>
            <a:r>
              <a:rPr lang="en-AU" sz="2800" b="1" dirty="0"/>
              <a:t/>
            </a:r>
            <a:br>
              <a:rPr lang="en-AU" sz="2800" b="1" dirty="0"/>
            </a:br>
            <a:endParaRPr lang="en-AU" sz="2800" b="1" dirty="0"/>
          </a:p>
        </p:txBody>
      </p:sp>
      <p:sp>
        <p:nvSpPr>
          <p:cNvPr id="7" name="Rectangle 7"/>
          <p:cNvSpPr>
            <a:spLocks noGrp="1" noChangeArrowheads="1"/>
          </p:cNvSpPr>
          <p:nvPr>
            <p:ph type="dt" sz="half" idx="10"/>
          </p:nvPr>
        </p:nvSpPr>
        <p:spPr>
          <a:xfrm>
            <a:off x="1143000" y="4931772"/>
            <a:ext cx="2571750" cy="211728"/>
          </a:xfrm>
          <a:prstGeom prst="rect">
            <a:avLst/>
          </a:prstGeom>
        </p:spPr>
        <p:txBody>
          <a:bodyPr/>
          <a:lstStyle>
            <a:lvl1pPr>
              <a:defRPr sz="825"/>
            </a:lvl1pPr>
          </a:lstStyle>
          <a:p>
            <a:r>
              <a:rPr lang="en-AU" dirty="0" smtClean="0">
                <a:solidFill>
                  <a:prstClr val="white"/>
                </a:solidFill>
              </a:rPr>
              <a:t>  </a:t>
            </a:r>
            <a:r>
              <a:rPr lang="en-US" dirty="0" smtClean="0">
                <a:solidFill>
                  <a:srgbClr val="FFFFFF"/>
                </a:solidFill>
                <a:latin typeface="Arial Unicode MS" pitchFamily="34" charset="-128"/>
              </a:rPr>
              <a:t>© 2016 School Curriculum and Standards Authority </a:t>
            </a:r>
            <a:endParaRPr lang="en-US" dirty="0">
              <a:solidFill>
                <a:srgbClr val="000000"/>
              </a:solidFill>
            </a:endParaRPr>
          </a:p>
        </p:txBody>
      </p:sp>
    </p:spTree>
    <p:extLst>
      <p:ext uri="{BB962C8B-B14F-4D97-AF65-F5344CB8AC3E}">
        <p14:creationId xmlns:p14="http://schemas.microsoft.com/office/powerpoint/2010/main" val="2251534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7729</Words>
  <Application>Microsoft Office PowerPoint</Application>
  <PresentationFormat>On-screen Show (16:9)</PresentationFormat>
  <Paragraphs>844</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 Unicode MS</vt:lpstr>
      <vt:lpstr>Arial</vt:lpstr>
      <vt:lpstr>Calibri</vt:lpstr>
      <vt:lpstr>Calibri-Bold</vt:lpstr>
      <vt:lpstr>Courier New</vt:lpstr>
      <vt:lpstr>Times New Roman</vt:lpstr>
      <vt:lpstr>Wingdings</vt:lpstr>
      <vt:lpstr>Office Theme</vt:lpstr>
      <vt:lpstr>2017 Secondary School Leader Briefing Years 7 – 12</vt:lpstr>
      <vt:lpstr>What’s on the Authority website</vt:lpstr>
      <vt:lpstr>PowerPoint Presentation</vt:lpstr>
      <vt:lpstr>2016 WACE</vt:lpstr>
      <vt:lpstr>2016 WACE Statistics</vt:lpstr>
      <vt:lpstr>2016 WACE Statistics</vt:lpstr>
      <vt:lpstr>2016 Year 12 ATAR Examination Means</vt:lpstr>
      <vt:lpstr>2016 ATAR Course Examination Means</vt:lpstr>
      <vt:lpstr>2016 Externally Set Tasks (ESTs)  Feedback provided to schools   </vt:lpstr>
      <vt:lpstr>EST – mean school mark vs mean SCSA reviewer mark</vt:lpstr>
      <vt:lpstr>EST – mean school mark vs mean SCSA reviewer mark</vt:lpstr>
      <vt:lpstr>EST – mean school mark vs mean SCSA reviewer mark</vt:lpstr>
      <vt:lpstr>EST – mean school mark vs mean SCSA reviewer mark</vt:lpstr>
      <vt:lpstr>EST – mean school mark vs mean SCSA reviewer mark</vt:lpstr>
      <vt:lpstr>EST – mean school mark vs mean SCSA reviewer mark</vt:lpstr>
      <vt:lpstr>PowerPoint Presentation</vt:lpstr>
      <vt:lpstr>Gentle Reminders and Points of Clarification</vt:lpstr>
      <vt:lpstr>PowerPoint Presentation</vt:lpstr>
      <vt:lpstr>2017 WACE Revised Requirements and Deadlines</vt:lpstr>
      <vt:lpstr>220 nominal hours rules clarified</vt:lpstr>
      <vt:lpstr>PowerPoint Presentation</vt:lpstr>
      <vt:lpstr>PowerPoint Presentation</vt:lpstr>
      <vt:lpstr>Externally Set Tasks 2017</vt:lpstr>
      <vt:lpstr>2017 Moderation</vt:lpstr>
      <vt:lpstr>2017 Consensus Moderation</vt:lpstr>
      <vt:lpstr>Non-Approval of Grades</vt:lpstr>
      <vt:lpstr>Online Literacy and Numeracy Assessment</vt:lpstr>
      <vt:lpstr>Syllabus Review Process</vt:lpstr>
      <vt:lpstr>WACE Manual</vt:lpstr>
      <vt:lpstr>PowerPoint Presentation</vt:lpstr>
      <vt:lpstr>PowerPoint Presentation</vt:lpstr>
      <vt:lpstr>The Western Australian Curriculum and Assessment Outline</vt:lpstr>
      <vt:lpstr>PowerPoint Presentation</vt:lpstr>
      <vt:lpstr>Example: Overview for The Arts</vt:lpstr>
      <vt:lpstr>PowerPoint Presentation</vt:lpstr>
      <vt:lpstr>Revisions – English, Mathematics, Science</vt:lpstr>
      <vt:lpstr>Science</vt:lpstr>
      <vt:lpstr>Humanities and Social Sciences</vt:lpstr>
      <vt:lpstr>Health and Physical Education</vt:lpstr>
      <vt:lpstr>The Arts</vt:lpstr>
      <vt:lpstr>Technologies</vt:lpstr>
      <vt:lpstr>Languages</vt:lpstr>
      <vt:lpstr>Abilities Based Learning Education, Western Australia</vt:lpstr>
      <vt:lpstr>Intensive English Centre</vt:lpstr>
      <vt:lpstr>PowerPoint Presentation</vt:lpstr>
      <vt:lpstr>Assessing</vt:lpstr>
      <vt:lpstr>Update on Judging Standards</vt:lpstr>
      <vt:lpstr>Teacher Support Materials</vt:lpstr>
      <vt:lpstr>Moderation Pilot – Years 6 and 7</vt:lpstr>
      <vt:lpstr>Moderation Pilot – Years 6 and 7</vt:lpstr>
      <vt:lpstr>Pre-primary to Year 10 Syllabus Review</vt:lpstr>
      <vt:lpstr>PowerPoint Presentation</vt:lpstr>
      <vt:lpstr>PowerPoint Presentation</vt:lpstr>
      <vt:lpstr>PowerPoint Presentation</vt:lpstr>
      <vt:lpstr>PowerPoint Presentation</vt:lpstr>
      <vt:lpstr>PowerPoint Presentation</vt:lpstr>
      <vt:lpstr>Basic Differences</vt:lpstr>
      <vt:lpstr>PowerPoint Presentation</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Calvert</dc:creator>
  <cp:lastModifiedBy>Sarah Clough</cp:lastModifiedBy>
  <cp:revision>433</cp:revision>
  <cp:lastPrinted>2017-02-20T07:32:34Z</cp:lastPrinted>
  <dcterms:created xsi:type="dcterms:W3CDTF">2015-01-28T03:01:21Z</dcterms:created>
  <dcterms:modified xsi:type="dcterms:W3CDTF">2017-04-26T06:42:57Z</dcterms:modified>
</cp:coreProperties>
</file>