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5" r:id="rId3"/>
    <p:sldId id="261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58" r:id="rId15"/>
  </p:sldIdLst>
  <p:sldSz cx="9144000" cy="5143500" type="screen16x9"/>
  <p:notesSz cx="6797675" cy="9926638"/>
  <p:embeddedFontLst>
    <p:embeddedFont>
      <p:font typeface="Montserrat" panose="00000500000000000000" pitchFamily="50" charset="0"/>
      <p:regular r:id="rId18"/>
      <p:bold r:id="rId19"/>
    </p:embeddedFont>
    <p:embeddedFont>
      <p:font typeface="Karla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E91E63"/>
    <a:srgbClr val="F44336"/>
    <a:srgbClr val="CDDC39"/>
    <a:srgbClr val="673AB7"/>
    <a:srgbClr val="4CAF50"/>
    <a:srgbClr val="607D8B"/>
    <a:srgbClr val="9C27B0"/>
    <a:srgbClr val="009688"/>
    <a:srgbClr val="009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F9D53B-B48E-464A-A869-71C1B5E6CE26}">
  <a:tblStyle styleId="{B5F9D53B-B48E-464A-A869-71C1B5E6CE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4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84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A2D8E-7931-408D-A2E3-5AF49711D082}" type="datetimeFigureOut">
              <a:rPr lang="en-AU" smtClean="0"/>
              <a:t>5/02/2019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0BD46-9119-41A7-B305-4015246A48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083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683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9230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996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198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869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186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51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82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81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82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28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69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3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860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40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400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40000" y="15833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540000" y="1500451"/>
            <a:ext cx="356845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 hasCustomPrompt="1"/>
          </p:nvPr>
        </p:nvSpPr>
        <p:spPr>
          <a:xfrm>
            <a:off x="540000" y="1991102"/>
            <a:ext cx="382245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20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0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AU" dirty="0" smtClean="0"/>
              <a:t>Test</a:t>
            </a:r>
          </a:p>
          <a:p>
            <a:pPr lvl="1"/>
            <a:r>
              <a:rPr lang="en-AU" dirty="0" smtClean="0"/>
              <a:t>test</a:t>
            </a:r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 userDrawn="1">
  <p:cSld name="TITLE_1_2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" name="Google Shape;16;p3"/>
          <p:cNvSpPr txBox="1">
            <a:spLocks noGrp="1"/>
          </p:cNvSpPr>
          <p:nvPr>
            <p:ph type="ctrTitle"/>
          </p:nvPr>
        </p:nvSpPr>
        <p:spPr>
          <a:xfrm>
            <a:off x="5108850" y="2224331"/>
            <a:ext cx="3522300" cy="126996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108850" y="3494300"/>
            <a:ext cx="3522300" cy="744547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0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9350" y="4912619"/>
            <a:ext cx="7986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900" dirty="0" smtClean="0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2014/39760</a:t>
            </a:r>
            <a:endParaRPr lang="en-AU" sz="900" dirty="0">
              <a:solidFill>
                <a:schemeClr val="bg1">
                  <a:lumMod val="50000"/>
                </a:schemeClr>
              </a:solidFill>
              <a:latin typeface="Karla" panose="020B0604020202020204" charset="0"/>
              <a:ea typeface="Karla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540000" y="2419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540000" y="990895"/>
            <a:ext cx="61656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540000" y="1476595"/>
            <a:ext cx="61656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20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0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 lang="en-AU" dirty="0" smtClean="0"/>
          </a:p>
          <a:p>
            <a:pPr lvl="1"/>
            <a:endParaRPr dirty="0"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884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495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rti.Dogra@scsa.wa.edu.a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lidescarnival.com/" TargetMode="External"/><Relationship Id="rId4" Type="http://schemas.openxmlformats.org/officeDocument/2006/relationships/hyperlink" Target="http://www.scsa.wa.edu.a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AB7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3881404" y="2224331"/>
            <a:ext cx="4749746" cy="12699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/>
              <a:t>COMMUNITY SERVICE</a:t>
            </a:r>
            <a:endParaRPr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50519" y="3494300"/>
            <a:ext cx="4480631" cy="744547"/>
          </a:xfrm>
        </p:spPr>
        <p:txBody>
          <a:bodyPr/>
          <a:lstStyle/>
          <a:p>
            <a:r>
              <a:rPr lang="en-AU" dirty="0" smtClean="0"/>
              <a:t>AUTHORITY-DEVELOPED</a:t>
            </a:r>
            <a:br>
              <a:rPr lang="en-AU" dirty="0" smtClean="0"/>
            </a:br>
            <a:r>
              <a:rPr lang="en-AU" dirty="0" smtClean="0"/>
              <a:t>ENDORSED PROGRAM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04" y="258272"/>
            <a:ext cx="2986668" cy="46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11851"/>
            <a:ext cx="6165600" cy="485700"/>
          </a:xfrm>
        </p:spPr>
        <p:txBody>
          <a:bodyPr/>
          <a:lstStyle/>
          <a:p>
            <a:r>
              <a:rPr lang="en-AU" dirty="0" smtClean="0">
                <a:solidFill>
                  <a:srgbClr val="9C27B0"/>
                </a:solidFill>
              </a:rPr>
              <a:t>COMPLETION REQUIREMENTS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FOR ADCS</a:t>
            </a:r>
            <a:endParaRPr lang="en-AU" dirty="0">
              <a:solidFill>
                <a:srgbClr val="00968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297551"/>
            <a:ext cx="7197232" cy="2255700"/>
          </a:xfrm>
        </p:spPr>
        <p:txBody>
          <a:bodyPr/>
          <a:lstStyle/>
          <a:p>
            <a:pPr marL="127000" indent="0">
              <a:buNone/>
            </a:pPr>
            <a:r>
              <a:rPr lang="en-AU" dirty="0" smtClean="0"/>
              <a:t>To achieve one program a student must:</a:t>
            </a:r>
          </a:p>
          <a:p>
            <a:r>
              <a:rPr lang="en-AU" dirty="0" smtClean="0"/>
              <a:t>complete at least 50 hours of community service</a:t>
            </a:r>
          </a:p>
          <a:p>
            <a:pPr lvl="1"/>
            <a:r>
              <a:rPr lang="en-AU" sz="1800" dirty="0" smtClean="0"/>
              <a:t>logged by the student </a:t>
            </a:r>
          </a:p>
          <a:p>
            <a:pPr lvl="1"/>
            <a:r>
              <a:rPr lang="en-AU" sz="1800" dirty="0" smtClean="0"/>
              <a:t>validated by an unrelated adult supervisor</a:t>
            </a:r>
          </a:p>
          <a:p>
            <a:pPr lvl="1"/>
            <a:r>
              <a:rPr lang="en-AU" sz="1800" dirty="0" smtClean="0"/>
              <a:t>verified by the school</a:t>
            </a:r>
          </a:p>
          <a:p>
            <a:r>
              <a:rPr lang="en-AU" dirty="0" smtClean="0"/>
              <a:t>undertake up to 5 hours of induction and reflection</a:t>
            </a:r>
          </a:p>
          <a:p>
            <a:r>
              <a:rPr lang="en-AU" dirty="0" smtClean="0"/>
              <a:t>create and submit to the school for assessment, a portfolio with evidence of</a:t>
            </a:r>
          </a:p>
          <a:p>
            <a:pPr lvl="1"/>
            <a:r>
              <a:rPr lang="en-AU" sz="1800" dirty="0" smtClean="0"/>
              <a:t>knowledge and understanding</a:t>
            </a:r>
          </a:p>
          <a:p>
            <a:pPr lvl="1"/>
            <a:r>
              <a:rPr lang="en-AU" sz="1800" dirty="0" smtClean="0"/>
              <a:t>abilities, skills and/or techniques</a:t>
            </a:r>
          </a:p>
          <a:p>
            <a:pPr lvl="1"/>
            <a:r>
              <a:rPr lang="en-AU" sz="1800" dirty="0" smtClean="0"/>
              <a:t>participation and engagement</a:t>
            </a:r>
          </a:p>
          <a:p>
            <a:endParaRPr lang="en-AU" dirty="0" smtClean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08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AB7">
            <a:alpha val="80000"/>
          </a:srgbClr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ACHIEVEMENT DESCRIPTOR </a:t>
            </a:r>
            <a:r>
              <a:rPr lang="en-AU" dirty="0" smtClean="0">
                <a:solidFill>
                  <a:srgbClr val="673AB7"/>
                </a:solidFill>
              </a:rPr>
              <a:t>CODES</a:t>
            </a:r>
            <a:r>
              <a:rPr lang="en-AU" dirty="0" smtClean="0"/>
              <a:t> FOR ADCS</a:t>
            </a:r>
            <a:endParaRPr lang="en-AU" dirty="0"/>
          </a:p>
        </p:txBody>
      </p:sp>
      <p:sp>
        <p:nvSpPr>
          <p:cNvPr id="30" name="Text Placeholder 29"/>
          <p:cNvSpPr>
            <a:spLocks noGrp="1"/>
          </p:cNvSpPr>
          <p:nvPr>
            <p:ph type="subTitle" idx="1"/>
          </p:nvPr>
        </p:nvSpPr>
        <p:spPr>
          <a:xfrm>
            <a:off x="5479255" y="3494300"/>
            <a:ext cx="3400425" cy="1031700"/>
          </a:xfrm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lang="en-AU" dirty="0" smtClean="0"/>
              <a:t>A 	Achieved</a:t>
            </a:r>
          </a:p>
          <a:p>
            <a:pPr algn="l">
              <a:lnSpc>
                <a:spcPct val="200000"/>
              </a:lnSpc>
            </a:pPr>
            <a:r>
              <a:rPr lang="en-AU" dirty="0" smtClean="0"/>
              <a:t>N 	Not achieved</a:t>
            </a:r>
          </a:p>
          <a:p>
            <a:pPr algn="l">
              <a:lnSpc>
                <a:spcPct val="200000"/>
              </a:lnSpc>
            </a:pPr>
            <a:r>
              <a:rPr lang="en-AU" dirty="0" smtClean="0"/>
              <a:t>2 	Two programs achieved</a:t>
            </a:r>
          </a:p>
          <a:p>
            <a:pPr algn="l">
              <a:lnSpc>
                <a:spcPct val="200000"/>
              </a:lnSpc>
            </a:pPr>
            <a:r>
              <a:rPr lang="en-AU" dirty="0" smtClean="0"/>
              <a:t>3 	Three programs achieved</a:t>
            </a:r>
          </a:p>
          <a:p>
            <a:pPr algn="l">
              <a:lnSpc>
                <a:spcPct val="200000"/>
              </a:lnSpc>
            </a:pPr>
            <a:r>
              <a:rPr lang="en-AU" dirty="0" smtClean="0"/>
              <a:t>4 	Four programs achieved</a:t>
            </a:r>
          </a:p>
          <a:p>
            <a:pPr indent="-349250" algn="l">
              <a:lnSpc>
                <a:spcPct val="200000"/>
              </a:lnSpc>
            </a:pPr>
            <a:r>
              <a:rPr lang="en-AU" dirty="0" smtClean="0"/>
              <a:t>W  Withdrawn</a:t>
            </a:r>
            <a:endParaRPr lang="en-AU"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4294967295"/>
          </p:nvPr>
        </p:nvSpPr>
        <p:spPr>
          <a:xfrm>
            <a:off x="8596313" y="4749800"/>
            <a:ext cx="547687" cy="393700"/>
          </a:xfrm>
        </p:spPr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11</a:t>
            </a:fld>
            <a:endParaRPr lang="en"/>
          </a:p>
        </p:txBody>
      </p:sp>
      <p:sp>
        <p:nvSpPr>
          <p:cNvPr id="22" name="Rectangle 21"/>
          <p:cNvSpPr/>
          <p:nvPr/>
        </p:nvSpPr>
        <p:spPr>
          <a:xfrm>
            <a:off x="6187910" y="3541048"/>
            <a:ext cx="184731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endParaRPr lang="en-AU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600702" y="1314450"/>
            <a:ext cx="335756" cy="3357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Rounded Rectangle 57"/>
          <p:cNvSpPr/>
          <p:nvPr/>
        </p:nvSpPr>
        <p:spPr>
          <a:xfrm>
            <a:off x="5600702" y="1859757"/>
            <a:ext cx="335756" cy="3357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Rounded Rectangle 58"/>
          <p:cNvSpPr/>
          <p:nvPr/>
        </p:nvSpPr>
        <p:spPr>
          <a:xfrm>
            <a:off x="5600702" y="2404375"/>
            <a:ext cx="335756" cy="3357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Rounded Rectangle 59"/>
          <p:cNvSpPr/>
          <p:nvPr/>
        </p:nvSpPr>
        <p:spPr>
          <a:xfrm>
            <a:off x="5600702" y="2948993"/>
            <a:ext cx="335756" cy="3357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Rounded Rectangle 60"/>
          <p:cNvSpPr/>
          <p:nvPr/>
        </p:nvSpPr>
        <p:spPr>
          <a:xfrm>
            <a:off x="5600702" y="3493611"/>
            <a:ext cx="335756" cy="3357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ounded Rectangle 61"/>
          <p:cNvSpPr/>
          <p:nvPr/>
        </p:nvSpPr>
        <p:spPr>
          <a:xfrm>
            <a:off x="5600702" y="4038229"/>
            <a:ext cx="335756" cy="3357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75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126626"/>
            <a:ext cx="6165600" cy="485700"/>
          </a:xfrm>
        </p:spPr>
        <p:txBody>
          <a:bodyPr/>
          <a:lstStyle/>
          <a:p>
            <a:r>
              <a:rPr lang="en-AU" dirty="0" smtClean="0">
                <a:solidFill>
                  <a:srgbClr val="CDDC39"/>
                </a:solidFill>
              </a:rPr>
              <a:t>REPORTING</a:t>
            </a:r>
            <a:r>
              <a:rPr lang="en-AU" dirty="0" smtClean="0"/>
              <a:t> STUDENT ACHIEVEMENT TO THE AUTHORITY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40000" y="1612326"/>
            <a:ext cx="6165600" cy="2255700"/>
          </a:xfrm>
        </p:spPr>
        <p:txBody>
          <a:bodyPr/>
          <a:lstStyle/>
          <a:p>
            <a:pPr marL="127000" indent="0">
              <a:buNone/>
            </a:pPr>
            <a:r>
              <a:rPr lang="en-AU" dirty="0" smtClean="0"/>
              <a:t>Schools are required to:</a:t>
            </a:r>
          </a:p>
          <a:p>
            <a:r>
              <a:rPr lang="en-AU" dirty="0" smtClean="0"/>
              <a:t>enrol each student by mid-August of the year in which the program/s will be completed</a:t>
            </a:r>
          </a:p>
          <a:p>
            <a:r>
              <a:rPr lang="en-AU" dirty="0" smtClean="0"/>
              <a:t>report the number of programs achieved by each student by end of October (Year 12) or end of November (Year 10 and 11)</a:t>
            </a:r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032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‘ACCRUED’ </a:t>
            </a:r>
            <a:r>
              <a:rPr lang="en-AU" dirty="0" smtClean="0">
                <a:solidFill>
                  <a:srgbClr val="E91E63"/>
                </a:solidFill>
              </a:rPr>
              <a:t>CREDIT</a:t>
            </a:r>
            <a:endParaRPr lang="en-AU" dirty="0">
              <a:solidFill>
                <a:srgbClr val="E91E63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Up to four unit equivalents of endorsed programs can be accrued</a:t>
            </a:r>
          </a:p>
          <a:p>
            <a:r>
              <a:rPr lang="en-AU" dirty="0" smtClean="0"/>
              <a:t>Unit equivalents are allocated to either Year 11 or Year 12 in the manner that best advantages the student</a:t>
            </a:r>
          </a:p>
          <a:p>
            <a:pPr marL="127000" indent="0">
              <a:buNone/>
            </a:pPr>
            <a:r>
              <a:rPr lang="en-AU" dirty="0" smtClean="0"/>
              <a:t>If the maximum unit equivalence is exceeded, achievements are reported on the WASSA but do not contribute to the WACE</a:t>
            </a:r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443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ctrTitle" idx="4294967295"/>
          </p:nvPr>
        </p:nvSpPr>
        <p:spPr>
          <a:xfrm>
            <a:off x="1138566" y="698657"/>
            <a:ext cx="4530725" cy="4626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FF9800"/>
                </a:solidFill>
              </a:rPr>
              <a:t>THANKS!</a:t>
            </a:r>
            <a:endParaRPr sz="1800" dirty="0">
              <a:solidFill>
                <a:srgbClr val="FF9800"/>
              </a:solidFill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4294967295"/>
          </p:nvPr>
        </p:nvSpPr>
        <p:spPr>
          <a:xfrm>
            <a:off x="540000" y="1226283"/>
            <a:ext cx="4530725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 smtClean="0"/>
              <a:t>Arti Dogra</a:t>
            </a:r>
            <a:endParaRPr sz="3600" dirty="0"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4294967295"/>
          </p:nvPr>
        </p:nvSpPr>
        <p:spPr>
          <a:xfrm>
            <a:off x="540000" y="1897795"/>
            <a:ext cx="6186915" cy="1008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 smtClean="0"/>
              <a:t>Principal Consultant – </a:t>
            </a:r>
            <a:r>
              <a:rPr lang="en" sz="2000" dirty="0" smtClean="0"/>
              <a:t>VET and Endorsed Programs</a:t>
            </a:r>
            <a:endParaRPr lang="en" sz="20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School </a:t>
            </a:r>
            <a:r>
              <a:rPr lang="en" dirty="0" smtClean="0"/>
              <a:t>Curriculum and Standards Authority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303 Sevenoaks Street Cannington 6107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Phone: (08) 9273 6751</a:t>
            </a:r>
          </a:p>
          <a:p>
            <a:pPr marL="0" indent="0">
              <a:buNone/>
            </a:pPr>
            <a:r>
              <a:rPr lang="en" dirty="0"/>
              <a:t>Email: </a:t>
            </a:r>
            <a:r>
              <a:rPr lang="en" dirty="0" smtClean="0">
                <a:hlinkClick r:id="rId3"/>
              </a:rPr>
              <a:t>Arti.Dogra@scsa.wa.edu.au</a:t>
            </a:r>
            <a:endParaRPr lang="en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Website: </a:t>
            </a:r>
            <a:r>
              <a:rPr lang="en" dirty="0" smtClean="0">
                <a:hlinkClick r:id="rId4"/>
              </a:rPr>
              <a:t>www.scsa.wa.edu.au</a:t>
            </a:r>
            <a:endParaRPr lang="en" dirty="0" smtClean="0"/>
          </a:p>
          <a:p>
            <a:pPr marL="0" indent="0">
              <a:buNone/>
            </a:pPr>
            <a:r>
              <a:rPr lang="en-AU" sz="1000" dirty="0"/>
              <a:t>Presentation template designed by </a:t>
            </a:r>
            <a:r>
              <a:rPr lang="en-AU" sz="1000" u="sng" dirty="0" err="1" smtClean="0">
                <a:hlinkClick r:id="rId5"/>
              </a:rPr>
              <a:t>SlidesCarnival</a:t>
            </a:r>
            <a:endParaRPr lang="en" sz="1000" dirty="0" smtClean="0"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540000" y="704548"/>
            <a:ext cx="462632" cy="462632"/>
            <a:chOff x="1278900" y="2333250"/>
            <a:chExt cx="381175" cy="381175"/>
          </a:xfrm>
        </p:grpSpPr>
        <p:sp>
          <p:nvSpPr>
            <p:cNvPr id="102" name="Google Shape;102;p16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ENDORSED PROGRAM </a:t>
            </a:r>
            <a:r>
              <a:rPr lang="en-AU" dirty="0" smtClean="0">
                <a:solidFill>
                  <a:srgbClr val="607D8B"/>
                </a:solidFill>
              </a:rPr>
              <a:t>CLASSIFICATIONS</a:t>
            </a:r>
            <a:endParaRPr lang="en-AU" dirty="0">
              <a:solidFill>
                <a:srgbClr val="607D8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Authority-developed</a:t>
            </a:r>
          </a:p>
          <a:p>
            <a:r>
              <a:rPr lang="en-AU" dirty="0" smtClean="0"/>
              <a:t>Provider-developed</a:t>
            </a:r>
          </a:p>
          <a:p>
            <a:r>
              <a:rPr lang="en-AU" dirty="0" smtClean="0"/>
              <a:t>School-developed</a:t>
            </a:r>
          </a:p>
          <a:p>
            <a:endParaRPr lang="en-AU"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178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142365"/>
            <a:ext cx="3568450" cy="485700"/>
          </a:xfrm>
        </p:spPr>
        <p:txBody>
          <a:bodyPr/>
          <a:lstStyle/>
          <a:p>
            <a:r>
              <a:rPr lang="en-AU" dirty="0" smtClean="0">
                <a:solidFill>
                  <a:srgbClr val="CDDC39"/>
                </a:solidFill>
              </a:rPr>
              <a:t>COMMUNITY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CDDC39"/>
                </a:solidFill>
              </a:rPr>
              <a:t>SERVICE</a:t>
            </a:r>
            <a:r>
              <a:rPr lang="en-AU" dirty="0" smtClean="0"/>
              <a:t> (ADCS)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633016"/>
            <a:ext cx="4185467" cy="2255700"/>
          </a:xfrm>
        </p:spPr>
        <p:txBody>
          <a:bodyPr/>
          <a:lstStyle/>
          <a:p>
            <a:r>
              <a:rPr lang="en-AU" dirty="0" smtClean="0"/>
              <a:t>An Authority-developed endorsed program</a:t>
            </a:r>
          </a:p>
          <a:p>
            <a:r>
              <a:rPr lang="en-AU" dirty="0" smtClean="0"/>
              <a:t>55-hour program</a:t>
            </a:r>
          </a:p>
          <a:p>
            <a:pPr lvl="1"/>
            <a:r>
              <a:rPr lang="en-AU" dirty="0" smtClean="0"/>
              <a:t>At </a:t>
            </a:r>
            <a:r>
              <a:rPr lang="en-AU" sz="1800" dirty="0" smtClean="0"/>
              <a:t>least</a:t>
            </a:r>
            <a:r>
              <a:rPr lang="en-AU" dirty="0" smtClean="0"/>
              <a:t> 50 hours of community service</a:t>
            </a:r>
          </a:p>
          <a:p>
            <a:pPr lvl="1"/>
            <a:r>
              <a:rPr lang="en-AU" dirty="0" smtClean="0"/>
              <a:t>Up to 5 hours of induction and reflection</a:t>
            </a:r>
          </a:p>
          <a:p>
            <a:r>
              <a:rPr lang="en-AU" dirty="0" smtClean="0"/>
              <a:t>For students in Years 10, 11 and 12</a:t>
            </a:r>
            <a:endParaRPr lang="en-AU"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E91E63"/>
                </a:solidFill>
              </a:rPr>
              <a:t>WACE</a:t>
            </a:r>
            <a:r>
              <a:rPr lang="en-AU" dirty="0" smtClean="0"/>
              <a:t> RECOGNITION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Unit equivalence</a:t>
            </a:r>
          </a:p>
          <a:p>
            <a:pPr lvl="1"/>
            <a:r>
              <a:rPr lang="en-AU" dirty="0" smtClean="0"/>
              <a:t>One program = one unit equivalent</a:t>
            </a:r>
          </a:p>
          <a:p>
            <a:pPr lvl="1"/>
            <a:r>
              <a:rPr lang="en-AU" dirty="0" smtClean="0"/>
              <a:t>Program can be repeated for a maximum of four unit equivalents</a:t>
            </a:r>
          </a:p>
          <a:p>
            <a:r>
              <a:rPr lang="en-AU" dirty="0" smtClean="0"/>
              <a:t>Reported on statement of results (WASSA)</a:t>
            </a:r>
          </a:p>
          <a:p>
            <a:pPr lvl="1"/>
            <a:r>
              <a:rPr lang="en-AU" dirty="0" smtClean="0"/>
              <a:t>Under heading of Authority-developed endorsed programs</a:t>
            </a:r>
          </a:p>
          <a:p>
            <a:pPr lvl="1"/>
            <a:r>
              <a:rPr lang="en-AU" dirty="0" smtClean="0"/>
              <a:t>Statement of total number of hours of service completed over Years 10, 11 and 12 as reported by school</a:t>
            </a:r>
          </a:p>
        </p:txBody>
      </p:sp>
    </p:spTree>
    <p:extLst>
      <p:ext uri="{BB962C8B-B14F-4D97-AF65-F5344CB8AC3E}">
        <p14:creationId xmlns:p14="http://schemas.microsoft.com/office/powerpoint/2010/main" val="329846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7000" t="-9000" r="-17000" b="-9000"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135970"/>
            <a:ext cx="3568450" cy="485700"/>
          </a:xfrm>
        </p:spPr>
        <p:txBody>
          <a:bodyPr/>
          <a:lstStyle/>
          <a:p>
            <a:r>
              <a:rPr lang="en-AU" dirty="0" smtClean="0"/>
              <a:t>MANAGING </a:t>
            </a:r>
            <a:br>
              <a:rPr lang="en-AU" dirty="0" smtClean="0"/>
            </a:br>
            <a:r>
              <a:rPr lang="en-AU" dirty="0" smtClean="0">
                <a:solidFill>
                  <a:srgbClr val="3F51B5"/>
                </a:solidFill>
              </a:rPr>
              <a:t>PROGRAMS</a:t>
            </a:r>
            <a:endParaRPr lang="en-AU" dirty="0">
              <a:solidFill>
                <a:srgbClr val="3F51B5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9999" y="1626621"/>
            <a:ext cx="4070367" cy="2255700"/>
          </a:xfrm>
        </p:spPr>
        <p:txBody>
          <a:bodyPr/>
          <a:lstStyle/>
          <a:p>
            <a:r>
              <a:rPr lang="en-AU" dirty="0" smtClean="0"/>
              <a:t>Managed by individual schools</a:t>
            </a:r>
          </a:p>
          <a:p>
            <a:r>
              <a:rPr lang="en-AU" dirty="0" smtClean="0"/>
              <a:t>Can be adapted to suit:</a:t>
            </a:r>
          </a:p>
          <a:p>
            <a:pPr lvl="1"/>
            <a:r>
              <a:rPr lang="en-AU" dirty="0"/>
              <a:t>c</a:t>
            </a:r>
            <a:r>
              <a:rPr lang="en-AU" dirty="0" smtClean="0"/>
              <a:t>urrent practice</a:t>
            </a:r>
          </a:p>
          <a:p>
            <a:pPr lvl="1"/>
            <a:r>
              <a:rPr lang="en-AU" dirty="0" smtClean="0"/>
              <a:t>school context</a:t>
            </a:r>
          </a:p>
          <a:p>
            <a:pPr lvl="1"/>
            <a:r>
              <a:rPr lang="en-AU" dirty="0" smtClean="0"/>
              <a:t>student abilities and interests</a:t>
            </a:r>
          </a:p>
          <a:p>
            <a:pPr lvl="1"/>
            <a:r>
              <a:rPr lang="en-AU" dirty="0" smtClean="0"/>
              <a:t>community needs</a:t>
            </a:r>
          </a:p>
          <a:p>
            <a:pPr lvl="1"/>
            <a:r>
              <a:rPr lang="en-AU" dirty="0" smtClean="0"/>
              <a:t>staffing and other resources. </a:t>
            </a:r>
          </a:p>
        </p:txBody>
      </p:sp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4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DELIVERING </a:t>
            </a:r>
            <a:r>
              <a:rPr lang="en-AU" dirty="0" smtClean="0">
                <a:solidFill>
                  <a:srgbClr val="4CAF50"/>
                </a:solidFill>
              </a:rPr>
              <a:t>PROGRAMS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Can be delivered:</a:t>
            </a:r>
          </a:p>
          <a:p>
            <a:pPr lvl="1"/>
            <a:r>
              <a:rPr lang="en-AU" dirty="0" smtClean="0"/>
              <a:t>in or out of school time</a:t>
            </a:r>
          </a:p>
          <a:p>
            <a:pPr lvl="1"/>
            <a:r>
              <a:rPr lang="en-AU" dirty="0" smtClean="0"/>
              <a:t>individually or collaboratively</a:t>
            </a:r>
          </a:p>
          <a:p>
            <a:pPr lvl="1"/>
            <a:r>
              <a:rPr lang="en-AU" dirty="0" smtClean="0"/>
              <a:t>through one or multiple activities</a:t>
            </a:r>
          </a:p>
          <a:p>
            <a:pPr lvl="1"/>
            <a:r>
              <a:rPr lang="en-AU" dirty="0" smtClean="0"/>
              <a:t>as part of the school curriculum or as extra-curricular activity</a:t>
            </a:r>
          </a:p>
          <a:p>
            <a:pPr lvl="1"/>
            <a:r>
              <a:rPr lang="en-AU" dirty="0" smtClean="0"/>
              <a:t>over a school term, a semester, a year or more than a year.</a:t>
            </a:r>
          </a:p>
        </p:txBody>
      </p:sp>
    </p:spTree>
    <p:extLst>
      <p:ext uri="{BB962C8B-B14F-4D97-AF65-F5344CB8AC3E}">
        <p14:creationId xmlns:p14="http://schemas.microsoft.com/office/powerpoint/2010/main" val="363166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Activities undertaken for the </a:t>
            </a:r>
            <a:r>
              <a:rPr lang="en" dirty="0" smtClean="0">
                <a:solidFill>
                  <a:srgbClr val="FF9800"/>
                </a:solidFill>
              </a:rPr>
              <a:t>benefit </a:t>
            </a:r>
            <a:r>
              <a:rPr lang="en" dirty="0" smtClean="0"/>
              <a:t>of individuals and/or community for no financial reward.</a:t>
            </a:r>
            <a:endParaRPr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" name="Google Shape;137;p20"/>
          <p:cNvSpPr txBox="1">
            <a:spLocks/>
          </p:cNvSpPr>
          <p:nvPr/>
        </p:nvSpPr>
        <p:spPr>
          <a:xfrm>
            <a:off x="539999" y="854463"/>
            <a:ext cx="6396582" cy="116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AU" sz="2400" dirty="0" smtClean="0"/>
              <a:t>DEFINING </a:t>
            </a:r>
            <a:r>
              <a:rPr lang="en-AU" sz="2400" dirty="0" smtClean="0">
                <a:solidFill>
                  <a:srgbClr val="FF9800"/>
                </a:solidFill>
              </a:rPr>
              <a:t>COMMUNITY SERVICE</a:t>
            </a:r>
            <a:endParaRPr lang="en-AU" sz="2400" dirty="0">
              <a:solidFill>
                <a:srgbClr val="FF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9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3451414" y="1890585"/>
            <a:ext cx="2911414" cy="1935966"/>
          </a:xfrm>
          <a:prstGeom prst="round2DiagRect">
            <a:avLst/>
          </a:prstGeom>
          <a:solidFill>
            <a:srgbClr val="00BCD4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ound Diagonal Corner Rectangle 10"/>
          <p:cNvSpPr/>
          <p:nvPr/>
        </p:nvSpPr>
        <p:spPr>
          <a:xfrm flipH="1">
            <a:off x="540000" y="1890586"/>
            <a:ext cx="2911414" cy="1935966"/>
          </a:xfrm>
          <a:prstGeom prst="round2DiagRect">
            <a:avLst/>
          </a:prstGeom>
          <a:solidFill>
            <a:srgbClr val="00BCD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CD4"/>
                </a:solidFill>
              </a:rPr>
              <a:t>WHAT COUNTS</a:t>
            </a:r>
            <a:r>
              <a:rPr lang="en-AU" dirty="0" smtClean="0">
                <a:solidFill>
                  <a:srgbClr val="4CAF50"/>
                </a:solidFill>
              </a:rPr>
              <a:t> </a:t>
            </a:r>
            <a:r>
              <a:rPr lang="en-AU" dirty="0" smtClean="0"/>
              <a:t>AS SERVICE? 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791696" y="2003726"/>
            <a:ext cx="2472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  <a:latin typeface="Karla" panose="020B0604020202020204" charset="0"/>
                <a:ea typeface="Karla" panose="020B0604020202020204" charset="0"/>
              </a:rPr>
              <a:t>SCHOOL-ORIENTATED SERVICE</a:t>
            </a:r>
          </a:p>
          <a:p>
            <a:endParaRPr lang="en-AU" sz="1600" dirty="0" smtClean="0">
              <a:solidFill>
                <a:schemeClr val="bg1"/>
              </a:solidFill>
              <a:latin typeface="Karla" panose="020B0604020202020204" charset="0"/>
              <a:ea typeface="Karla" panose="020B060402020202020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latin typeface="Karla" panose="020B0604020202020204" charset="0"/>
                <a:ea typeface="Karla" panose="020B0604020202020204" charset="0"/>
              </a:rPr>
              <a:t>providing service in an area of need within the school environment</a:t>
            </a:r>
            <a:endParaRPr lang="en-AU" sz="1600" dirty="0">
              <a:solidFill>
                <a:schemeClr val="bg1"/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3110" y="2003724"/>
            <a:ext cx="265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  <a:latin typeface="Karla" panose="020B0604020202020204" charset="0"/>
                <a:ea typeface="Karla" panose="020B0604020202020204" charset="0"/>
              </a:rPr>
              <a:t>COMMUNITY-ORIENTATED SERVICE</a:t>
            </a:r>
          </a:p>
          <a:p>
            <a:endParaRPr lang="en-AU" sz="1600" dirty="0" smtClean="0">
              <a:solidFill>
                <a:schemeClr val="bg1"/>
              </a:solidFill>
              <a:latin typeface="Karla" panose="020B0604020202020204" charset="0"/>
              <a:ea typeface="Karla" panose="020B0604020202020204" charset="0"/>
            </a:endParaRPr>
          </a:p>
          <a:p>
            <a:r>
              <a:rPr lang="en-AU" sz="1600" dirty="0" smtClean="0">
                <a:solidFill>
                  <a:schemeClr val="bg1"/>
                </a:solidFill>
                <a:latin typeface="Karla" panose="020B0604020202020204" charset="0"/>
                <a:ea typeface="Karla" panose="020B0604020202020204" charset="0"/>
              </a:rPr>
              <a:t>providing service in an area of need within the broader community</a:t>
            </a:r>
            <a:endParaRPr lang="en-AU" sz="1600" dirty="0">
              <a:solidFill>
                <a:schemeClr val="bg1"/>
              </a:solidFill>
              <a:latin typeface="Karla" panose="020B0604020202020204" charset="0"/>
              <a:ea typeface="Karla" panose="020B060402020202020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287857" y="2627735"/>
            <a:ext cx="314325" cy="461665"/>
            <a:chOff x="3229958" y="3121137"/>
            <a:chExt cx="314325" cy="461665"/>
          </a:xfrm>
        </p:grpSpPr>
        <p:sp>
          <p:nvSpPr>
            <p:cNvPr id="13" name="Oval 12"/>
            <p:cNvSpPr/>
            <p:nvPr/>
          </p:nvSpPr>
          <p:spPr>
            <a:xfrm>
              <a:off x="3258533" y="3236114"/>
              <a:ext cx="285750" cy="285750"/>
            </a:xfrm>
            <a:prstGeom prst="ellipse">
              <a:avLst/>
            </a:prstGeom>
            <a:solidFill>
              <a:srgbClr val="009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29958" y="3121137"/>
              <a:ext cx="193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smtClean="0">
                  <a:solidFill>
                    <a:schemeClr val="bg1"/>
                  </a:solidFill>
                  <a:latin typeface="Karla" panose="020B0604020202020204" charset="0"/>
                  <a:ea typeface="Karla" panose="020B0604020202020204" charset="0"/>
                </a:rPr>
                <a:t>+</a:t>
              </a:r>
              <a:endParaRPr lang="en-AU" sz="2800" dirty="0">
                <a:solidFill>
                  <a:schemeClr val="bg1"/>
                </a:solidFill>
                <a:latin typeface="Karla" panose="020B0604020202020204" charset="0"/>
                <a:ea typeface="Karla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47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786274"/>
            <a:ext cx="6165600" cy="485700"/>
          </a:xfrm>
        </p:spPr>
        <p:txBody>
          <a:bodyPr/>
          <a:lstStyle/>
          <a:p>
            <a:r>
              <a:rPr lang="en-AU" dirty="0" smtClean="0"/>
              <a:t>COMMUNITY SERVICE </a:t>
            </a:r>
            <a:r>
              <a:rPr lang="en-AU" dirty="0" smtClean="0">
                <a:solidFill>
                  <a:srgbClr val="009688"/>
                </a:solidFill>
              </a:rPr>
              <a:t>ACTIVITIES</a:t>
            </a:r>
            <a:endParaRPr lang="en-AU" dirty="0">
              <a:solidFill>
                <a:srgbClr val="00968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271974"/>
            <a:ext cx="6165600" cy="2255700"/>
          </a:xfrm>
        </p:spPr>
        <p:txBody>
          <a:bodyPr/>
          <a:lstStyle/>
          <a:p>
            <a:r>
              <a:rPr lang="en-AU" dirty="0" smtClean="0"/>
              <a:t>Direct activities which involve personal contact with the person being served such as:</a:t>
            </a:r>
          </a:p>
          <a:p>
            <a:pPr lvl="1"/>
            <a:r>
              <a:rPr lang="en-AU" dirty="0" smtClean="0"/>
              <a:t>mentoring a new student on orientation day</a:t>
            </a:r>
          </a:p>
          <a:p>
            <a:pPr lvl="1"/>
            <a:r>
              <a:rPr lang="en-AU" dirty="0" smtClean="0"/>
              <a:t>singing in a choir at an aged care facility</a:t>
            </a:r>
          </a:p>
          <a:p>
            <a:r>
              <a:rPr lang="en-AU" dirty="0" smtClean="0"/>
              <a:t>Indirect activities which do not involve personal contact with the person being served such as:</a:t>
            </a:r>
          </a:p>
          <a:p>
            <a:pPr lvl="1"/>
            <a:r>
              <a:rPr lang="en-AU" dirty="0" smtClean="0"/>
              <a:t>growing vegetables to supplement a soup kitchen</a:t>
            </a:r>
          </a:p>
          <a:p>
            <a:pPr lvl="1"/>
            <a:r>
              <a:rPr lang="en-AU" dirty="0" smtClean="0"/>
              <a:t>organising a fundraising event for Telethon</a:t>
            </a:r>
          </a:p>
        </p:txBody>
      </p:sp>
    </p:spTree>
    <p:extLst>
      <p:ext uri="{BB962C8B-B14F-4D97-AF65-F5344CB8AC3E}">
        <p14:creationId xmlns:p14="http://schemas.microsoft.com/office/powerpoint/2010/main" val="474505433"/>
      </p:ext>
    </p:extLst>
  </p:cSld>
  <p:clrMapOvr>
    <a:masterClrMapping/>
  </p:clrMapOvr>
</p:sld>
</file>

<file path=ppt/theme/theme1.xml><?xml version="1.0" encoding="utf-8"?>
<a:theme xmlns:a="http://schemas.openxmlformats.org/drawingml/2006/main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514</Words>
  <Application>Microsoft Office PowerPoint</Application>
  <PresentationFormat>On-screen Show (16:9)</PresentationFormat>
  <Paragraphs>99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Montserrat</vt:lpstr>
      <vt:lpstr>Karla</vt:lpstr>
      <vt:lpstr>Cadwal template</vt:lpstr>
      <vt:lpstr>COMMUNITY SERVICE</vt:lpstr>
      <vt:lpstr>ENDORSED PROGRAM CLASSIFICATIONS</vt:lpstr>
      <vt:lpstr>COMMUNITY SERVICE (ADCS)</vt:lpstr>
      <vt:lpstr>WACE RECOGNITION</vt:lpstr>
      <vt:lpstr>MANAGING  PROGRAMS</vt:lpstr>
      <vt:lpstr>DELIVERING PROGRAMS </vt:lpstr>
      <vt:lpstr>PowerPoint Presentation</vt:lpstr>
      <vt:lpstr>WHAT COUNTS AS SERVICE? </vt:lpstr>
      <vt:lpstr>COMMUNITY SERVICE ACTIVITIES</vt:lpstr>
      <vt:lpstr>COMPLETION REQUIREMENTS  FOR ADCS</vt:lpstr>
      <vt:lpstr>ACHIEVEMENT DESCRIPTOR CODES FOR ADCS</vt:lpstr>
      <vt:lpstr>REPORTING STUDENT ACHIEVEMENT TO THE AUTHORITY</vt:lpstr>
      <vt:lpstr>‘ACCRUED’ CREDIT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Belinda Calvert</dc:creator>
  <cp:lastModifiedBy>Belinda Calvert</cp:lastModifiedBy>
  <cp:revision>40</cp:revision>
  <cp:lastPrinted>2019-02-05T04:55:19Z</cp:lastPrinted>
  <dcterms:modified xsi:type="dcterms:W3CDTF">2019-02-05T04:55:20Z</dcterms:modified>
</cp:coreProperties>
</file>