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handoutMasterIdLst>
    <p:handoutMasterId r:id="rId39"/>
  </p:handoutMasterIdLst>
  <p:sldIdLst>
    <p:sldId id="256" r:id="rId2"/>
    <p:sldId id="310" r:id="rId3"/>
    <p:sldId id="302" r:id="rId4"/>
    <p:sldId id="272" r:id="rId5"/>
    <p:sldId id="271" r:id="rId6"/>
    <p:sldId id="293" r:id="rId7"/>
    <p:sldId id="260" r:id="rId8"/>
    <p:sldId id="262" r:id="rId9"/>
    <p:sldId id="311" r:id="rId10"/>
    <p:sldId id="285" r:id="rId11"/>
    <p:sldId id="299" r:id="rId12"/>
    <p:sldId id="286" r:id="rId13"/>
    <p:sldId id="287" r:id="rId14"/>
    <p:sldId id="300" r:id="rId15"/>
    <p:sldId id="264" r:id="rId16"/>
    <p:sldId id="265" r:id="rId17"/>
    <p:sldId id="292" r:id="rId18"/>
    <p:sldId id="274" r:id="rId19"/>
    <p:sldId id="301" r:id="rId20"/>
    <p:sldId id="283" r:id="rId21"/>
    <p:sldId id="312" r:id="rId22"/>
    <p:sldId id="306" r:id="rId23"/>
    <p:sldId id="268" r:id="rId24"/>
    <p:sldId id="315" r:id="rId25"/>
    <p:sldId id="317" r:id="rId26"/>
    <p:sldId id="278" r:id="rId27"/>
    <p:sldId id="279" r:id="rId28"/>
    <p:sldId id="280" r:id="rId29"/>
    <p:sldId id="275" r:id="rId30"/>
    <p:sldId id="319" r:id="rId31"/>
    <p:sldId id="320" r:id="rId32"/>
    <p:sldId id="321" r:id="rId33"/>
    <p:sldId id="322" r:id="rId34"/>
    <p:sldId id="269" r:id="rId35"/>
    <p:sldId id="324" r:id="rId36"/>
    <p:sldId id="323" r:id="rId37"/>
    <p:sldId id="325" r:id="rId38"/>
  </p:sldIdLst>
  <p:sldSz cx="9144000" cy="6858000" type="screen4x3"/>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5620"/>
    <p:restoredTop sz="94713" autoAdjust="0"/>
  </p:normalViewPr>
  <p:slideViewPr>
    <p:cSldViewPr>
      <p:cViewPr varScale="1">
        <p:scale>
          <a:sx n="102" d="100"/>
          <a:sy n="102" d="100"/>
        </p:scale>
        <p:origin x="1506"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CA63644-64DE-49B5-8ABF-244145CFF38F}" type="doc">
      <dgm:prSet loTypeId="urn:microsoft.com/office/officeart/2005/8/layout/hProcess9" loCatId="process" qsTypeId="urn:microsoft.com/office/officeart/2005/8/quickstyle/simple1" qsCatId="simple" csTypeId="urn:microsoft.com/office/officeart/2005/8/colors/accent1_2" csCatId="accent1" phldr="1"/>
      <dgm:spPr/>
    </dgm:pt>
    <dgm:pt modelId="{FFC552CF-96DA-42ED-94C0-0668D5C12170}">
      <dgm:prSet phldrT="[Text]" custT="1"/>
      <dgm:spPr/>
      <dgm:t>
        <a:bodyPr/>
        <a:lstStyle/>
        <a:p>
          <a:endParaRPr lang="en-AU" sz="1800" b="1" dirty="0"/>
        </a:p>
        <a:p>
          <a:r>
            <a:rPr lang="en-AU" sz="1800" b="1" dirty="0"/>
            <a:t>Reading</a:t>
          </a:r>
          <a:endParaRPr lang="en-AU" sz="1800" dirty="0"/>
        </a:p>
        <a:p>
          <a:r>
            <a:rPr lang="en-AU" sz="1200" dirty="0"/>
            <a:t>Description</a:t>
          </a:r>
        </a:p>
        <a:p>
          <a:r>
            <a:rPr lang="en-AU" sz="1200" dirty="0"/>
            <a:t>Potential initial </a:t>
          </a:r>
          <a:r>
            <a:rPr lang="en-AU" sz="1200" dirty="0" smtClean="0"/>
            <a:t>meanings </a:t>
          </a:r>
          <a:endParaRPr lang="en-AU" sz="1200" dirty="0"/>
        </a:p>
        <a:p>
          <a:r>
            <a:rPr lang="en-AU" sz="1200" dirty="0"/>
            <a:t>Genre </a:t>
          </a:r>
        </a:p>
        <a:p>
          <a:r>
            <a:rPr lang="en-AU" sz="1200" dirty="0" smtClean="0"/>
            <a:t>Techniques and conventions</a:t>
          </a:r>
        </a:p>
        <a:p>
          <a:r>
            <a:rPr lang="en-AU" sz="1200" dirty="0" smtClean="0"/>
            <a:t>Patterns </a:t>
          </a:r>
          <a:r>
            <a:rPr lang="en-AU" sz="1200" dirty="0"/>
            <a:t>throughout text  </a:t>
          </a:r>
        </a:p>
        <a:p>
          <a:endParaRPr lang="en-AU" sz="900" dirty="0"/>
        </a:p>
      </dgm:t>
    </dgm:pt>
    <dgm:pt modelId="{FF7AC52F-0DC8-451C-8859-1CC15B5541BA}" type="parTrans" cxnId="{D95B077D-FF5D-42B9-9D8A-1FEF605F2F86}">
      <dgm:prSet/>
      <dgm:spPr/>
      <dgm:t>
        <a:bodyPr/>
        <a:lstStyle/>
        <a:p>
          <a:endParaRPr lang="en-AU"/>
        </a:p>
      </dgm:t>
    </dgm:pt>
    <dgm:pt modelId="{B03DBB27-DD86-4125-B634-C71737EC6C09}" type="sibTrans" cxnId="{D95B077D-FF5D-42B9-9D8A-1FEF605F2F86}">
      <dgm:prSet/>
      <dgm:spPr/>
      <dgm:t>
        <a:bodyPr/>
        <a:lstStyle/>
        <a:p>
          <a:endParaRPr lang="en-AU"/>
        </a:p>
      </dgm:t>
    </dgm:pt>
    <dgm:pt modelId="{5672C14C-FFA8-4DDA-B069-DF7454907E91}">
      <dgm:prSet phldrT="[Text]" custT="1"/>
      <dgm:spPr/>
      <dgm:t>
        <a:bodyPr/>
        <a:lstStyle/>
        <a:p>
          <a:r>
            <a:rPr lang="en-AU" sz="1800" b="1" dirty="0"/>
            <a:t>Interpretation </a:t>
          </a:r>
          <a:endParaRPr lang="en-AU" sz="1800" dirty="0"/>
        </a:p>
        <a:p>
          <a:r>
            <a:rPr lang="en-AU" sz="1200" dirty="0"/>
            <a:t>The world of </a:t>
          </a:r>
          <a:r>
            <a:rPr lang="en-AU" sz="1200" dirty="0" smtClean="0"/>
            <a:t>ideas</a:t>
          </a:r>
        </a:p>
        <a:p>
          <a:r>
            <a:rPr lang="en-AU" sz="1200" dirty="0" smtClean="0"/>
            <a:t>The world of representations </a:t>
          </a:r>
          <a:endParaRPr lang="en-AU" sz="1200" dirty="0"/>
        </a:p>
        <a:p>
          <a:r>
            <a:rPr lang="en-AU" sz="1200" dirty="0"/>
            <a:t>Potential layers of meaning</a:t>
          </a:r>
        </a:p>
        <a:p>
          <a:r>
            <a:rPr lang="en-AU" sz="1200" dirty="0"/>
            <a:t>Values and attitudes </a:t>
          </a:r>
        </a:p>
        <a:p>
          <a:r>
            <a:rPr lang="en-AU" sz="1200" dirty="0"/>
            <a:t>Potential different interpretations </a:t>
          </a:r>
        </a:p>
        <a:p>
          <a:r>
            <a:rPr lang="en-AU" sz="1200" dirty="0"/>
            <a:t>Strangeness and </a:t>
          </a:r>
          <a:r>
            <a:rPr lang="en-AU" sz="1200" dirty="0" smtClean="0"/>
            <a:t>confusion  </a:t>
          </a:r>
          <a:endParaRPr lang="en-AU" sz="1200" dirty="0"/>
        </a:p>
        <a:p>
          <a:r>
            <a:rPr lang="en-AU" sz="1200" dirty="0"/>
            <a:t>Surprise and paradox</a:t>
          </a:r>
        </a:p>
      </dgm:t>
    </dgm:pt>
    <dgm:pt modelId="{253EEC2B-45E7-4686-9CB8-A8F48076A393}" type="parTrans" cxnId="{CC13C0CA-2FCA-4820-81EE-FF11809D06B1}">
      <dgm:prSet/>
      <dgm:spPr/>
      <dgm:t>
        <a:bodyPr/>
        <a:lstStyle/>
        <a:p>
          <a:endParaRPr lang="en-AU"/>
        </a:p>
      </dgm:t>
    </dgm:pt>
    <dgm:pt modelId="{AE0FBB4C-6A27-4C6E-9913-F60134D5EE8A}" type="sibTrans" cxnId="{CC13C0CA-2FCA-4820-81EE-FF11809D06B1}">
      <dgm:prSet/>
      <dgm:spPr/>
      <dgm:t>
        <a:bodyPr/>
        <a:lstStyle/>
        <a:p>
          <a:endParaRPr lang="en-AU"/>
        </a:p>
      </dgm:t>
    </dgm:pt>
    <dgm:pt modelId="{0F10BCA4-31DF-4ECB-9368-9328DD415444}">
      <dgm:prSet phldrT="[Text]" custT="1"/>
      <dgm:spPr/>
      <dgm:t>
        <a:bodyPr/>
        <a:lstStyle/>
        <a:p>
          <a:r>
            <a:rPr lang="en-AU" sz="1800" b="1" dirty="0"/>
            <a:t>Critical social cultural meanings</a:t>
          </a:r>
          <a:r>
            <a:rPr lang="en-AU" sz="1600" b="1" dirty="0"/>
            <a:t> </a:t>
          </a:r>
        </a:p>
        <a:p>
          <a:r>
            <a:rPr lang="en-AU" sz="1200" dirty="0" smtClean="0"/>
            <a:t>Paradigm - theoretical </a:t>
          </a:r>
          <a:r>
            <a:rPr lang="en-AU" sz="1200" dirty="0"/>
            <a:t>models</a:t>
          </a:r>
        </a:p>
        <a:p>
          <a:r>
            <a:rPr lang="en-AU" sz="1200" dirty="0" smtClean="0"/>
            <a:t>Context</a:t>
          </a:r>
        </a:p>
        <a:p>
          <a:r>
            <a:rPr lang="en-AU" sz="1200" dirty="0" err="1" smtClean="0"/>
            <a:t>Postcolonialism</a:t>
          </a:r>
          <a:endParaRPr lang="en-AU" sz="1200" dirty="0" smtClean="0"/>
        </a:p>
        <a:p>
          <a:r>
            <a:rPr lang="en-AU" sz="1200" dirty="0" smtClean="0"/>
            <a:t>Gender – feminism and  constructions of masculinity  </a:t>
          </a:r>
          <a:endParaRPr lang="en-AU" sz="1200" dirty="0"/>
        </a:p>
        <a:p>
          <a:endParaRPr lang="en-AU" sz="1600" dirty="0"/>
        </a:p>
      </dgm:t>
    </dgm:pt>
    <dgm:pt modelId="{6144D146-DC2B-4054-8782-9765547FC913}" type="parTrans" cxnId="{8D43A5A3-68B1-4787-A95D-9AE3E217A8D1}">
      <dgm:prSet/>
      <dgm:spPr/>
      <dgm:t>
        <a:bodyPr/>
        <a:lstStyle/>
        <a:p>
          <a:endParaRPr lang="en-AU"/>
        </a:p>
      </dgm:t>
    </dgm:pt>
    <dgm:pt modelId="{8F254E0B-F158-47D0-8D61-3BA4D5DAD365}" type="sibTrans" cxnId="{8D43A5A3-68B1-4787-A95D-9AE3E217A8D1}">
      <dgm:prSet/>
      <dgm:spPr/>
      <dgm:t>
        <a:bodyPr/>
        <a:lstStyle/>
        <a:p>
          <a:endParaRPr lang="en-AU"/>
        </a:p>
      </dgm:t>
    </dgm:pt>
    <dgm:pt modelId="{E4C067D2-3AFE-4C16-A4C0-C96AD1B70ECC}" type="pres">
      <dgm:prSet presAssocID="{BCA63644-64DE-49B5-8ABF-244145CFF38F}" presName="CompostProcess" presStyleCnt="0">
        <dgm:presLayoutVars>
          <dgm:dir/>
          <dgm:resizeHandles val="exact"/>
        </dgm:presLayoutVars>
      </dgm:prSet>
      <dgm:spPr/>
    </dgm:pt>
    <dgm:pt modelId="{BF30E982-99F5-4335-9712-DFE3022F688A}" type="pres">
      <dgm:prSet presAssocID="{BCA63644-64DE-49B5-8ABF-244145CFF38F}" presName="arrow" presStyleLbl="bgShp" presStyleIdx="0" presStyleCnt="1"/>
      <dgm:spPr/>
    </dgm:pt>
    <dgm:pt modelId="{91D8319B-4077-48CD-8E69-FD9F20705989}" type="pres">
      <dgm:prSet presAssocID="{BCA63644-64DE-49B5-8ABF-244145CFF38F}" presName="linearProcess" presStyleCnt="0"/>
      <dgm:spPr/>
    </dgm:pt>
    <dgm:pt modelId="{5B5FB714-7415-445B-B5AF-6A0EE33E21D3}" type="pres">
      <dgm:prSet presAssocID="{FFC552CF-96DA-42ED-94C0-0668D5C12170}" presName="textNode" presStyleLbl="node1" presStyleIdx="0" presStyleCnt="3">
        <dgm:presLayoutVars>
          <dgm:bulletEnabled val="1"/>
        </dgm:presLayoutVars>
      </dgm:prSet>
      <dgm:spPr/>
      <dgm:t>
        <a:bodyPr/>
        <a:lstStyle/>
        <a:p>
          <a:endParaRPr lang="en-AU"/>
        </a:p>
      </dgm:t>
    </dgm:pt>
    <dgm:pt modelId="{EFD210F5-37BC-4A1F-BA22-9DC6A1C1AA0D}" type="pres">
      <dgm:prSet presAssocID="{B03DBB27-DD86-4125-B634-C71737EC6C09}" presName="sibTrans" presStyleCnt="0"/>
      <dgm:spPr/>
    </dgm:pt>
    <dgm:pt modelId="{D578AA34-8D0F-4DA8-9AE9-7AA4FE8E0F9D}" type="pres">
      <dgm:prSet presAssocID="{5672C14C-FFA8-4DDA-B069-DF7454907E91}" presName="textNode" presStyleLbl="node1" presStyleIdx="1" presStyleCnt="3">
        <dgm:presLayoutVars>
          <dgm:bulletEnabled val="1"/>
        </dgm:presLayoutVars>
      </dgm:prSet>
      <dgm:spPr/>
      <dgm:t>
        <a:bodyPr/>
        <a:lstStyle/>
        <a:p>
          <a:endParaRPr lang="en-AU"/>
        </a:p>
      </dgm:t>
    </dgm:pt>
    <dgm:pt modelId="{B4D3E7D3-DECD-48B5-B72E-9346624B53B6}" type="pres">
      <dgm:prSet presAssocID="{AE0FBB4C-6A27-4C6E-9913-F60134D5EE8A}" presName="sibTrans" presStyleCnt="0"/>
      <dgm:spPr/>
    </dgm:pt>
    <dgm:pt modelId="{1068731C-A616-40B6-BE1B-61C75FA2F576}" type="pres">
      <dgm:prSet presAssocID="{0F10BCA4-31DF-4ECB-9368-9328DD415444}" presName="textNode" presStyleLbl="node1" presStyleIdx="2" presStyleCnt="3">
        <dgm:presLayoutVars>
          <dgm:bulletEnabled val="1"/>
        </dgm:presLayoutVars>
      </dgm:prSet>
      <dgm:spPr/>
      <dgm:t>
        <a:bodyPr/>
        <a:lstStyle/>
        <a:p>
          <a:endParaRPr lang="en-AU"/>
        </a:p>
      </dgm:t>
    </dgm:pt>
  </dgm:ptLst>
  <dgm:cxnLst>
    <dgm:cxn modelId="{8D43A5A3-68B1-4787-A95D-9AE3E217A8D1}" srcId="{BCA63644-64DE-49B5-8ABF-244145CFF38F}" destId="{0F10BCA4-31DF-4ECB-9368-9328DD415444}" srcOrd="2" destOrd="0" parTransId="{6144D146-DC2B-4054-8782-9765547FC913}" sibTransId="{8F254E0B-F158-47D0-8D61-3BA4D5DAD365}"/>
    <dgm:cxn modelId="{D95B077D-FF5D-42B9-9D8A-1FEF605F2F86}" srcId="{BCA63644-64DE-49B5-8ABF-244145CFF38F}" destId="{FFC552CF-96DA-42ED-94C0-0668D5C12170}" srcOrd="0" destOrd="0" parTransId="{FF7AC52F-0DC8-451C-8859-1CC15B5541BA}" sibTransId="{B03DBB27-DD86-4125-B634-C71737EC6C09}"/>
    <dgm:cxn modelId="{9ADAC4B5-59BB-471C-9BF1-18C0305200B8}" type="presOf" srcId="{BCA63644-64DE-49B5-8ABF-244145CFF38F}" destId="{E4C067D2-3AFE-4C16-A4C0-C96AD1B70ECC}" srcOrd="0" destOrd="0" presId="urn:microsoft.com/office/officeart/2005/8/layout/hProcess9"/>
    <dgm:cxn modelId="{2ADBD960-B573-43CE-B303-ABF12DA6C183}" type="presOf" srcId="{5672C14C-FFA8-4DDA-B069-DF7454907E91}" destId="{D578AA34-8D0F-4DA8-9AE9-7AA4FE8E0F9D}" srcOrd="0" destOrd="0" presId="urn:microsoft.com/office/officeart/2005/8/layout/hProcess9"/>
    <dgm:cxn modelId="{4CD96ADA-B2F4-49F7-A8DE-0D4EE61B2DA0}" type="presOf" srcId="{FFC552CF-96DA-42ED-94C0-0668D5C12170}" destId="{5B5FB714-7415-445B-B5AF-6A0EE33E21D3}" srcOrd="0" destOrd="0" presId="urn:microsoft.com/office/officeart/2005/8/layout/hProcess9"/>
    <dgm:cxn modelId="{CADC74E2-A314-49F1-ADA0-FD712719A190}" type="presOf" srcId="{0F10BCA4-31DF-4ECB-9368-9328DD415444}" destId="{1068731C-A616-40B6-BE1B-61C75FA2F576}" srcOrd="0" destOrd="0" presId="urn:microsoft.com/office/officeart/2005/8/layout/hProcess9"/>
    <dgm:cxn modelId="{CC13C0CA-2FCA-4820-81EE-FF11809D06B1}" srcId="{BCA63644-64DE-49B5-8ABF-244145CFF38F}" destId="{5672C14C-FFA8-4DDA-B069-DF7454907E91}" srcOrd="1" destOrd="0" parTransId="{253EEC2B-45E7-4686-9CB8-A8F48076A393}" sibTransId="{AE0FBB4C-6A27-4C6E-9913-F60134D5EE8A}"/>
    <dgm:cxn modelId="{6A1004A0-44F6-494A-A773-7B7F079FEA21}" type="presParOf" srcId="{E4C067D2-3AFE-4C16-A4C0-C96AD1B70ECC}" destId="{BF30E982-99F5-4335-9712-DFE3022F688A}" srcOrd="0" destOrd="0" presId="urn:microsoft.com/office/officeart/2005/8/layout/hProcess9"/>
    <dgm:cxn modelId="{0D9FC10A-875C-4CDD-9AD0-0F60A847733B}" type="presParOf" srcId="{E4C067D2-3AFE-4C16-A4C0-C96AD1B70ECC}" destId="{91D8319B-4077-48CD-8E69-FD9F20705989}" srcOrd="1" destOrd="0" presId="urn:microsoft.com/office/officeart/2005/8/layout/hProcess9"/>
    <dgm:cxn modelId="{0EDB85C1-B80A-433A-B8D7-CCA167A2C34D}" type="presParOf" srcId="{91D8319B-4077-48CD-8E69-FD9F20705989}" destId="{5B5FB714-7415-445B-B5AF-6A0EE33E21D3}" srcOrd="0" destOrd="0" presId="urn:microsoft.com/office/officeart/2005/8/layout/hProcess9"/>
    <dgm:cxn modelId="{BFBA3964-7D47-48C9-A70B-D16C68561646}" type="presParOf" srcId="{91D8319B-4077-48CD-8E69-FD9F20705989}" destId="{EFD210F5-37BC-4A1F-BA22-9DC6A1C1AA0D}" srcOrd="1" destOrd="0" presId="urn:microsoft.com/office/officeart/2005/8/layout/hProcess9"/>
    <dgm:cxn modelId="{99EE70E1-12CA-4FD4-86B9-4D72D782796E}" type="presParOf" srcId="{91D8319B-4077-48CD-8E69-FD9F20705989}" destId="{D578AA34-8D0F-4DA8-9AE9-7AA4FE8E0F9D}" srcOrd="2" destOrd="0" presId="urn:microsoft.com/office/officeart/2005/8/layout/hProcess9"/>
    <dgm:cxn modelId="{51663FF5-25F7-411A-BCF3-9F2D04B9AA45}" type="presParOf" srcId="{91D8319B-4077-48CD-8E69-FD9F20705989}" destId="{B4D3E7D3-DECD-48B5-B72E-9346624B53B6}" srcOrd="3" destOrd="0" presId="urn:microsoft.com/office/officeart/2005/8/layout/hProcess9"/>
    <dgm:cxn modelId="{BFBC21FA-4CAC-4EF3-8BEC-B93BCA58BACA}" type="presParOf" srcId="{91D8319B-4077-48CD-8E69-FD9F20705989}" destId="{1068731C-A616-40B6-BE1B-61C75FA2F576}" srcOrd="4" destOrd="0" presId="urn:microsoft.com/office/officeart/2005/8/layout/hProcess9"/>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9">
  <dgm:title val=""/>
  <dgm:desc val=""/>
  <dgm:catLst>
    <dgm:cat type="process" pri="5000"/>
    <dgm:cat type="convert"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CompostProcess">
    <dgm:varLst>
      <dgm:dir/>
      <dgm:resizeHandles val="exact"/>
    </dgm:varLst>
    <dgm:alg type="composite">
      <dgm:param type="horzAlign" val="ctr"/>
      <dgm:param type="vertAlign" val="mid"/>
    </dgm:alg>
    <dgm:shape xmlns:r="http://schemas.openxmlformats.org/officeDocument/2006/relationships" r:blip="">
      <dgm:adjLst/>
    </dgm:shape>
    <dgm:presOf/>
    <dgm:constrLst>
      <dgm:constr type="w" for="ch" forName="arrow" refType="w" fact="0.85"/>
      <dgm:constr type="h" for="ch" forName="arrow" refType="h"/>
      <dgm:constr type="ctrX" for="ch" forName="arrow" refType="w" fact="0.5"/>
      <dgm:constr type="ctrY" for="ch" forName="arrow" refType="h" fact="0.5"/>
      <dgm:constr type="w" for="ch" forName="linearProcess" refType="w"/>
      <dgm:constr type="h" for="ch" forName="linearProcess" refType="h" fact="0.4"/>
      <dgm:constr type="ctrX" for="ch" forName="linearProcess" refType="w" fact="0.5"/>
      <dgm:constr type="ctrY" for="ch" forName="linearProcess" refType="h" fact="0.5"/>
    </dgm:constrLst>
    <dgm:ruleLst/>
    <dgm:layoutNode name="arrow" styleLbl="bgShp">
      <dgm:alg type="sp"/>
      <dgm:choose name="Name0">
        <dgm:if name="Name1" func="var" arg="dir" op="equ" val="norm">
          <dgm:shape xmlns:r="http://schemas.openxmlformats.org/officeDocument/2006/relationships" type="rightArrow" r:blip="">
            <dgm:adjLst/>
          </dgm:shape>
        </dgm:if>
        <dgm:else name="Name2">
          <dgm:shape xmlns:r="http://schemas.openxmlformats.org/officeDocument/2006/relationships" type="leftArrow" r:blip="">
            <dgm:adjLst/>
          </dgm:shape>
        </dgm:else>
      </dgm:choose>
      <dgm:presOf/>
      <dgm:constrLst/>
      <dgm:ruleLst/>
    </dgm:layoutNode>
    <dgm:layoutNode name="linearProcess">
      <dgm:choose name="Name3">
        <dgm:if name="Name4" func="var" arg="dir" op="equ" val="norm">
          <dgm:alg type="lin"/>
        </dgm:if>
        <dgm:else name="Name5">
          <dgm:alg type="lin">
            <dgm:param type="linDir" val="fromR"/>
          </dgm:alg>
        </dgm:else>
      </dgm:choose>
      <dgm:shape xmlns:r="http://schemas.openxmlformats.org/officeDocument/2006/relationships" r:blip="">
        <dgm:adjLst/>
      </dgm:shape>
      <dgm:presOf/>
      <dgm:constrLst>
        <dgm:constr type="userA" for="ch" ptType="node" refType="w"/>
        <dgm:constr type="h" for="ch" ptType="node" refType="h"/>
        <dgm:constr type="w" for="ch" ptType="node" op="equ"/>
        <dgm:constr type="w" for="ch" forName="sibTrans" refType="w" fact="0.05"/>
        <dgm:constr type="primFontSz" for="ch" ptType="node" op="equ" val="65"/>
      </dgm:constrLst>
      <dgm:ruleLst/>
      <dgm:forEach name="Name6" axis="ch" ptType="node">
        <dgm:layoutNode name="textNode" styleLbl="node1">
          <dgm:varLst>
            <dgm:bulletEnabled val="1"/>
          </dgm:varLst>
          <dgm:alg type="tx"/>
          <dgm:shape xmlns:r="http://schemas.openxmlformats.org/officeDocument/2006/relationships" type="roundRect" r:blip="">
            <dgm:adjLst/>
          </dgm:shape>
          <dgm:presOf axis="desOrSelf" ptType="node"/>
          <dgm:constrLst>
            <dgm:constr type="userA"/>
            <dgm:constr type="w" refType="userA" fact="0.3"/>
            <dgm:constr type="tMarg" refType="primFontSz" fact="0.3"/>
            <dgm:constr type="bMarg" refType="primFontSz" fact="0.3"/>
            <dgm:constr type="lMarg" refType="primFontSz" fact="0.3"/>
            <dgm:constr type="rMarg" refType="primFontSz" fact="0.3"/>
          </dgm:constrLst>
          <dgm:ruleLst>
            <dgm:rule type="w" val="NaN" fact="1" max="NaN"/>
            <dgm:rule type="primFontSz" val="5" fact="NaN" max="NaN"/>
          </dgm:ruleLst>
        </dgm:layoutNode>
        <dgm:forEach name="Name7" axis="followSib" ptType="sibTrans" cnt="1">
          <dgm:layoutNode name="sibTrans">
            <dgm:alg type="sp"/>
            <dgm:shape xmlns:r="http://schemas.openxmlformats.org/officeDocument/2006/relationships" r:blip="">
              <dgm:adjLst/>
            </dgm:shape>
            <dgm:presOf/>
            <dgm:constrLst/>
            <dgm:ruleLst/>
          </dgm:layoutNode>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5659" cy="496332"/>
          </a:xfrm>
          <a:prstGeom prst="rect">
            <a:avLst/>
          </a:prstGeom>
        </p:spPr>
        <p:txBody>
          <a:bodyPr vert="horz" lIns="91440" tIns="45720" rIns="91440" bIns="45720" rtlCol="0"/>
          <a:lstStyle>
            <a:lvl1pPr algn="l">
              <a:defRPr sz="1200"/>
            </a:lvl1pPr>
          </a:lstStyle>
          <a:p>
            <a:endParaRPr lang="en-AU"/>
          </a:p>
        </p:txBody>
      </p:sp>
      <p:sp>
        <p:nvSpPr>
          <p:cNvPr id="3" name="Date Placeholder 2"/>
          <p:cNvSpPr>
            <a:spLocks noGrp="1"/>
          </p:cNvSpPr>
          <p:nvPr>
            <p:ph type="dt" sz="quarter" idx="1"/>
          </p:nvPr>
        </p:nvSpPr>
        <p:spPr>
          <a:xfrm>
            <a:off x="3850443" y="0"/>
            <a:ext cx="2945659" cy="496332"/>
          </a:xfrm>
          <a:prstGeom prst="rect">
            <a:avLst/>
          </a:prstGeom>
        </p:spPr>
        <p:txBody>
          <a:bodyPr vert="horz" lIns="91440" tIns="45720" rIns="91440" bIns="45720" rtlCol="0"/>
          <a:lstStyle>
            <a:lvl1pPr algn="r">
              <a:defRPr sz="1200"/>
            </a:lvl1pPr>
          </a:lstStyle>
          <a:p>
            <a:fld id="{2CEFE982-5DD0-4967-B515-84E909F298F7}" type="datetimeFigureOut">
              <a:rPr lang="en-AU" smtClean="0"/>
              <a:pPr/>
              <a:t>16/05/2016</a:t>
            </a:fld>
            <a:endParaRPr lang="en-AU"/>
          </a:p>
        </p:txBody>
      </p:sp>
      <p:sp>
        <p:nvSpPr>
          <p:cNvPr id="4" name="Footer Placeholder 3"/>
          <p:cNvSpPr>
            <a:spLocks noGrp="1"/>
          </p:cNvSpPr>
          <p:nvPr>
            <p:ph type="ftr" sz="quarter" idx="2"/>
          </p:nvPr>
        </p:nvSpPr>
        <p:spPr>
          <a:xfrm>
            <a:off x="0" y="9428583"/>
            <a:ext cx="2945659" cy="496332"/>
          </a:xfrm>
          <a:prstGeom prst="rect">
            <a:avLst/>
          </a:prstGeom>
        </p:spPr>
        <p:txBody>
          <a:bodyPr vert="horz" lIns="91440" tIns="45720" rIns="91440" bIns="45720" rtlCol="0" anchor="b"/>
          <a:lstStyle>
            <a:lvl1pPr algn="l">
              <a:defRPr sz="1200"/>
            </a:lvl1pPr>
          </a:lstStyle>
          <a:p>
            <a:endParaRPr lang="en-AU"/>
          </a:p>
        </p:txBody>
      </p:sp>
      <p:sp>
        <p:nvSpPr>
          <p:cNvPr id="5" name="Slide Number Placeholder 4"/>
          <p:cNvSpPr>
            <a:spLocks noGrp="1"/>
          </p:cNvSpPr>
          <p:nvPr>
            <p:ph type="sldNum" sz="quarter" idx="3"/>
          </p:nvPr>
        </p:nvSpPr>
        <p:spPr>
          <a:xfrm>
            <a:off x="3850443" y="9428583"/>
            <a:ext cx="2945659" cy="496332"/>
          </a:xfrm>
          <a:prstGeom prst="rect">
            <a:avLst/>
          </a:prstGeom>
        </p:spPr>
        <p:txBody>
          <a:bodyPr vert="horz" lIns="91440" tIns="45720" rIns="91440" bIns="45720" rtlCol="0" anchor="b"/>
          <a:lstStyle>
            <a:lvl1pPr algn="r">
              <a:defRPr sz="1200"/>
            </a:lvl1pPr>
          </a:lstStyle>
          <a:p>
            <a:fld id="{F98D8D26-1248-41EE-995E-B62EEE6DF9AD}" type="slidenum">
              <a:rPr lang="en-AU" smtClean="0"/>
              <a:pPr/>
              <a:t>‹#›</a:t>
            </a:fld>
            <a:endParaRPr lang="en-AU"/>
          </a:p>
        </p:txBody>
      </p:sp>
    </p:spTree>
    <p:extLst>
      <p:ext uri="{BB962C8B-B14F-4D97-AF65-F5344CB8AC3E}">
        <p14:creationId xmlns:p14="http://schemas.microsoft.com/office/powerpoint/2010/main" val="3553312908"/>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AU"/>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AU"/>
          </a:p>
        </p:txBody>
      </p:sp>
      <p:sp>
        <p:nvSpPr>
          <p:cNvPr id="4" name="Date Placeholder 3"/>
          <p:cNvSpPr>
            <a:spLocks noGrp="1"/>
          </p:cNvSpPr>
          <p:nvPr>
            <p:ph type="dt" sz="half" idx="10"/>
          </p:nvPr>
        </p:nvSpPr>
        <p:spPr/>
        <p:txBody>
          <a:bodyPr/>
          <a:lstStyle/>
          <a:p>
            <a:fld id="{38C7E71A-6DA5-40F9-BF90-1CD72625AC83}" type="datetimeFigureOut">
              <a:rPr lang="en-AU" smtClean="0"/>
              <a:pPr/>
              <a:t>16/05/2016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6FB6A62-C219-44F1-8219-24A57360A160}" type="slidenum">
              <a:rPr lang="en-AU" smtClean="0"/>
              <a:pPr/>
              <a:t>‹#›</a:t>
            </a:fld>
            <a:endParaRPr lang="en-A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8C7E71A-6DA5-40F9-BF90-1CD72625AC83}" type="datetimeFigureOut">
              <a:rPr lang="en-AU" smtClean="0"/>
              <a:pPr/>
              <a:t>16/05/2016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6FB6A62-C219-44F1-8219-24A57360A160}" type="slidenum">
              <a:rPr lang="en-AU" smtClean="0"/>
              <a:pPr/>
              <a:t>‹#›</a:t>
            </a:fld>
            <a:endParaRPr lang="en-A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AU"/>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8C7E71A-6DA5-40F9-BF90-1CD72625AC83}" type="datetimeFigureOut">
              <a:rPr lang="en-AU" smtClean="0"/>
              <a:pPr/>
              <a:t>16/05/2016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6FB6A62-C219-44F1-8219-24A57360A160}" type="slidenum">
              <a:rPr lang="en-AU" smtClean="0"/>
              <a:pPr/>
              <a:t>‹#›</a:t>
            </a:fld>
            <a:endParaRPr lang="en-A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10"/>
          </p:nvPr>
        </p:nvSpPr>
        <p:spPr/>
        <p:txBody>
          <a:bodyPr/>
          <a:lstStyle/>
          <a:p>
            <a:fld id="{38C7E71A-6DA5-40F9-BF90-1CD72625AC83}" type="datetimeFigureOut">
              <a:rPr lang="en-AU" smtClean="0"/>
              <a:pPr/>
              <a:t>16/05/2016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6FB6A62-C219-44F1-8219-24A57360A160}" type="slidenum">
              <a:rPr lang="en-AU" smtClean="0"/>
              <a:pPr/>
              <a:t>‹#›</a:t>
            </a:fld>
            <a:endParaRPr lang="en-A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AU"/>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8C7E71A-6DA5-40F9-BF90-1CD72625AC83}" type="datetimeFigureOut">
              <a:rPr lang="en-AU" smtClean="0"/>
              <a:pPr/>
              <a:t>16/05/2016</a:t>
            </a:fld>
            <a:endParaRPr lang="en-AU"/>
          </a:p>
        </p:txBody>
      </p:sp>
      <p:sp>
        <p:nvSpPr>
          <p:cNvPr id="5" name="Footer Placeholder 4"/>
          <p:cNvSpPr>
            <a:spLocks noGrp="1"/>
          </p:cNvSpPr>
          <p:nvPr>
            <p:ph type="ftr" sz="quarter" idx="11"/>
          </p:nvPr>
        </p:nvSpPr>
        <p:spPr/>
        <p:txBody>
          <a:bodyPr/>
          <a:lstStyle/>
          <a:p>
            <a:endParaRPr lang="en-AU"/>
          </a:p>
        </p:txBody>
      </p:sp>
      <p:sp>
        <p:nvSpPr>
          <p:cNvPr id="6" name="Slide Number Placeholder 5"/>
          <p:cNvSpPr>
            <a:spLocks noGrp="1"/>
          </p:cNvSpPr>
          <p:nvPr>
            <p:ph type="sldNum" sz="quarter" idx="12"/>
          </p:nvPr>
        </p:nvSpPr>
        <p:spPr/>
        <p:txBody>
          <a:bodyPr/>
          <a:lstStyle/>
          <a:p>
            <a:fld id="{D6FB6A62-C219-44F1-8219-24A57360A160}" type="slidenum">
              <a:rPr lang="en-AU" smtClean="0"/>
              <a:pPr/>
              <a:t>‹#›</a:t>
            </a:fld>
            <a:endParaRPr lang="en-A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Date Placeholder 4"/>
          <p:cNvSpPr>
            <a:spLocks noGrp="1"/>
          </p:cNvSpPr>
          <p:nvPr>
            <p:ph type="dt" sz="half" idx="10"/>
          </p:nvPr>
        </p:nvSpPr>
        <p:spPr/>
        <p:txBody>
          <a:bodyPr/>
          <a:lstStyle/>
          <a:p>
            <a:fld id="{38C7E71A-6DA5-40F9-BF90-1CD72625AC83}" type="datetimeFigureOut">
              <a:rPr lang="en-AU" smtClean="0"/>
              <a:pPr/>
              <a:t>16/05/2016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6FB6A62-C219-44F1-8219-24A57360A160}" type="slidenum">
              <a:rPr lang="en-AU" smtClean="0"/>
              <a:pPr/>
              <a:t>‹#›</a:t>
            </a:fld>
            <a:endParaRPr lang="en-A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AU"/>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7" name="Date Placeholder 6"/>
          <p:cNvSpPr>
            <a:spLocks noGrp="1"/>
          </p:cNvSpPr>
          <p:nvPr>
            <p:ph type="dt" sz="half" idx="10"/>
          </p:nvPr>
        </p:nvSpPr>
        <p:spPr/>
        <p:txBody>
          <a:bodyPr/>
          <a:lstStyle/>
          <a:p>
            <a:fld id="{38C7E71A-6DA5-40F9-BF90-1CD72625AC83}" type="datetimeFigureOut">
              <a:rPr lang="en-AU" smtClean="0"/>
              <a:pPr/>
              <a:t>16/05/2016</a:t>
            </a:fld>
            <a:endParaRPr lang="en-AU"/>
          </a:p>
        </p:txBody>
      </p:sp>
      <p:sp>
        <p:nvSpPr>
          <p:cNvPr id="8" name="Footer Placeholder 7"/>
          <p:cNvSpPr>
            <a:spLocks noGrp="1"/>
          </p:cNvSpPr>
          <p:nvPr>
            <p:ph type="ftr" sz="quarter" idx="11"/>
          </p:nvPr>
        </p:nvSpPr>
        <p:spPr/>
        <p:txBody>
          <a:bodyPr/>
          <a:lstStyle/>
          <a:p>
            <a:endParaRPr lang="en-AU"/>
          </a:p>
        </p:txBody>
      </p:sp>
      <p:sp>
        <p:nvSpPr>
          <p:cNvPr id="9" name="Slide Number Placeholder 8"/>
          <p:cNvSpPr>
            <a:spLocks noGrp="1"/>
          </p:cNvSpPr>
          <p:nvPr>
            <p:ph type="sldNum" sz="quarter" idx="12"/>
          </p:nvPr>
        </p:nvSpPr>
        <p:spPr/>
        <p:txBody>
          <a:bodyPr/>
          <a:lstStyle/>
          <a:p>
            <a:fld id="{D6FB6A62-C219-44F1-8219-24A57360A160}" type="slidenum">
              <a:rPr lang="en-AU" smtClean="0"/>
              <a:pPr/>
              <a:t>‹#›</a:t>
            </a:fld>
            <a:endParaRPr lang="en-A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AU"/>
          </a:p>
        </p:txBody>
      </p:sp>
      <p:sp>
        <p:nvSpPr>
          <p:cNvPr id="3" name="Date Placeholder 2"/>
          <p:cNvSpPr>
            <a:spLocks noGrp="1"/>
          </p:cNvSpPr>
          <p:nvPr>
            <p:ph type="dt" sz="half" idx="10"/>
          </p:nvPr>
        </p:nvSpPr>
        <p:spPr/>
        <p:txBody>
          <a:bodyPr/>
          <a:lstStyle/>
          <a:p>
            <a:fld id="{38C7E71A-6DA5-40F9-BF90-1CD72625AC83}" type="datetimeFigureOut">
              <a:rPr lang="en-AU" smtClean="0"/>
              <a:pPr/>
              <a:t>16/05/2016</a:t>
            </a:fld>
            <a:endParaRPr lang="en-AU"/>
          </a:p>
        </p:txBody>
      </p:sp>
      <p:sp>
        <p:nvSpPr>
          <p:cNvPr id="4" name="Footer Placeholder 3"/>
          <p:cNvSpPr>
            <a:spLocks noGrp="1"/>
          </p:cNvSpPr>
          <p:nvPr>
            <p:ph type="ftr" sz="quarter" idx="11"/>
          </p:nvPr>
        </p:nvSpPr>
        <p:spPr/>
        <p:txBody>
          <a:bodyPr/>
          <a:lstStyle/>
          <a:p>
            <a:endParaRPr lang="en-AU"/>
          </a:p>
        </p:txBody>
      </p:sp>
      <p:sp>
        <p:nvSpPr>
          <p:cNvPr id="5" name="Slide Number Placeholder 4"/>
          <p:cNvSpPr>
            <a:spLocks noGrp="1"/>
          </p:cNvSpPr>
          <p:nvPr>
            <p:ph type="sldNum" sz="quarter" idx="12"/>
          </p:nvPr>
        </p:nvSpPr>
        <p:spPr/>
        <p:txBody>
          <a:bodyPr/>
          <a:lstStyle/>
          <a:p>
            <a:fld id="{D6FB6A62-C219-44F1-8219-24A57360A160}" type="slidenum">
              <a:rPr lang="en-AU" smtClean="0"/>
              <a:pPr/>
              <a:t>‹#›</a:t>
            </a:fld>
            <a:endParaRPr lang="en-A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8C7E71A-6DA5-40F9-BF90-1CD72625AC83}" type="datetimeFigureOut">
              <a:rPr lang="en-AU" smtClean="0"/>
              <a:pPr/>
              <a:t>16/05/2016</a:t>
            </a:fld>
            <a:endParaRPr lang="en-AU"/>
          </a:p>
        </p:txBody>
      </p:sp>
      <p:sp>
        <p:nvSpPr>
          <p:cNvPr id="3" name="Footer Placeholder 2"/>
          <p:cNvSpPr>
            <a:spLocks noGrp="1"/>
          </p:cNvSpPr>
          <p:nvPr>
            <p:ph type="ftr" sz="quarter" idx="11"/>
          </p:nvPr>
        </p:nvSpPr>
        <p:spPr/>
        <p:txBody>
          <a:bodyPr/>
          <a:lstStyle/>
          <a:p>
            <a:endParaRPr lang="en-AU"/>
          </a:p>
        </p:txBody>
      </p:sp>
      <p:sp>
        <p:nvSpPr>
          <p:cNvPr id="4" name="Slide Number Placeholder 3"/>
          <p:cNvSpPr>
            <a:spLocks noGrp="1"/>
          </p:cNvSpPr>
          <p:nvPr>
            <p:ph type="sldNum" sz="quarter" idx="12"/>
          </p:nvPr>
        </p:nvSpPr>
        <p:spPr/>
        <p:txBody>
          <a:bodyPr/>
          <a:lstStyle/>
          <a:p>
            <a:fld id="{D6FB6A62-C219-44F1-8219-24A57360A160}" type="slidenum">
              <a:rPr lang="en-AU" smtClean="0"/>
              <a:pPr/>
              <a:t>‹#›</a:t>
            </a:fld>
            <a:endParaRPr lang="en-A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AU"/>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7E71A-6DA5-40F9-BF90-1CD72625AC83}" type="datetimeFigureOut">
              <a:rPr lang="en-AU" smtClean="0"/>
              <a:pPr/>
              <a:t>16/05/2016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6FB6A62-C219-44F1-8219-24A57360A160}" type="slidenum">
              <a:rPr lang="en-AU" smtClean="0"/>
              <a:pPr/>
              <a:t>‹#›</a:t>
            </a:fld>
            <a:endParaRPr lang="en-A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AU"/>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AU"/>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8C7E71A-6DA5-40F9-BF90-1CD72625AC83}" type="datetimeFigureOut">
              <a:rPr lang="en-AU" smtClean="0"/>
              <a:pPr/>
              <a:t>16/05/2016</a:t>
            </a:fld>
            <a:endParaRPr lang="en-AU"/>
          </a:p>
        </p:txBody>
      </p:sp>
      <p:sp>
        <p:nvSpPr>
          <p:cNvPr id="6" name="Footer Placeholder 5"/>
          <p:cNvSpPr>
            <a:spLocks noGrp="1"/>
          </p:cNvSpPr>
          <p:nvPr>
            <p:ph type="ftr" sz="quarter" idx="11"/>
          </p:nvPr>
        </p:nvSpPr>
        <p:spPr/>
        <p:txBody>
          <a:bodyPr/>
          <a:lstStyle/>
          <a:p>
            <a:endParaRPr lang="en-AU"/>
          </a:p>
        </p:txBody>
      </p:sp>
      <p:sp>
        <p:nvSpPr>
          <p:cNvPr id="7" name="Slide Number Placeholder 6"/>
          <p:cNvSpPr>
            <a:spLocks noGrp="1"/>
          </p:cNvSpPr>
          <p:nvPr>
            <p:ph type="sldNum" sz="quarter" idx="12"/>
          </p:nvPr>
        </p:nvSpPr>
        <p:spPr/>
        <p:txBody>
          <a:bodyPr/>
          <a:lstStyle/>
          <a:p>
            <a:fld id="{D6FB6A62-C219-44F1-8219-24A57360A160}" type="slidenum">
              <a:rPr lang="en-AU" smtClean="0"/>
              <a:pPr/>
              <a:t>‹#›</a:t>
            </a:fld>
            <a:endParaRPr lang="en-A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AU"/>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AU"/>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8C7E71A-6DA5-40F9-BF90-1CD72625AC83}" type="datetimeFigureOut">
              <a:rPr lang="en-AU" smtClean="0"/>
              <a:pPr/>
              <a:t>16/05/2016</a:t>
            </a:fld>
            <a:endParaRPr lang="en-AU"/>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AU"/>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6FB6A62-C219-44F1-8219-24A57360A160}" type="slidenum">
              <a:rPr lang="en-AU" smtClean="0"/>
              <a:pPr/>
              <a:t>‹#›</a:t>
            </a:fld>
            <a:endParaRPr lang="en-AU"/>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600200"/>
            <a:ext cx="7772400" cy="892696"/>
          </a:xfrm>
        </p:spPr>
        <p:txBody>
          <a:bodyPr>
            <a:noAutofit/>
          </a:bodyPr>
          <a:lstStyle/>
          <a:p>
            <a:r>
              <a:rPr lang="en-AU" sz="5400" dirty="0" smtClean="0"/>
              <a:t>The close reading </a:t>
            </a:r>
            <a:endParaRPr lang="en-AU" sz="5400" dirty="0"/>
          </a:p>
        </p:txBody>
      </p:sp>
      <p:sp>
        <p:nvSpPr>
          <p:cNvPr id="3" name="Subtitle 2"/>
          <p:cNvSpPr>
            <a:spLocks noGrp="1"/>
          </p:cNvSpPr>
          <p:nvPr>
            <p:ph type="subTitle" idx="1"/>
          </p:nvPr>
        </p:nvSpPr>
        <p:spPr>
          <a:xfrm>
            <a:off x="1371600" y="2996952"/>
            <a:ext cx="6400800" cy="2032249"/>
          </a:xfrm>
        </p:spPr>
        <p:txBody>
          <a:bodyPr>
            <a:normAutofit/>
          </a:bodyPr>
          <a:lstStyle/>
          <a:p>
            <a:r>
              <a:rPr lang="en-AU" sz="3200" dirty="0" smtClean="0"/>
              <a:t>An inquiry approach</a:t>
            </a:r>
          </a:p>
          <a:p>
            <a:r>
              <a:rPr lang="en-AU" dirty="0" smtClean="0"/>
              <a:t>Jennifer </a:t>
            </a:r>
            <a:r>
              <a:rPr lang="en-AU" dirty="0" err="1" smtClean="0"/>
              <a:t>Shand</a:t>
            </a:r>
            <a:r>
              <a:rPr lang="en-AU" dirty="0" smtClean="0"/>
              <a:t> </a:t>
            </a:r>
            <a:r>
              <a:rPr lang="en-AU" sz="3200" dirty="0" smtClean="0"/>
              <a:t> </a:t>
            </a:r>
          </a:p>
          <a:p>
            <a:endParaRPr lang="en-AU" sz="3200" dirty="0" smtClean="0"/>
          </a:p>
          <a:p>
            <a:endParaRPr lang="en-AU" sz="3200" dirty="0"/>
          </a:p>
        </p:txBody>
      </p:sp>
      <p:pic>
        <p:nvPicPr>
          <p:cNvPr id="4" name="Picture 2" descr="http://www.brand.uwa.edu.au/__data/assets/image/0005/2719157/UWA-Full-Hor-CMYK.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39552" y="5090673"/>
            <a:ext cx="2376264" cy="779712"/>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3" cstate="print">
            <a:extLst>
              <a:ext uri="{28A0092B-C50C-407E-A947-70E740481C1C}">
                <a14:useLocalDpi xmlns:a14="http://schemas.microsoft.com/office/drawing/2010/main" val="0"/>
              </a:ext>
            </a:extLst>
          </a:blip>
          <a:stretch>
            <a:fillRect/>
          </a:stretch>
        </p:blipFill>
        <p:spPr bwMode="auto">
          <a:xfrm>
            <a:off x="6081936" y="5135184"/>
            <a:ext cx="2376264" cy="690689"/>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9054305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AU" sz="3200" dirty="0" smtClean="0"/>
              <a:t>How is the close reading framed in year 11 units? </a:t>
            </a:r>
            <a:endParaRPr lang="en-AU" sz="3200" dirty="0"/>
          </a:p>
        </p:txBody>
      </p:sp>
      <p:sp>
        <p:nvSpPr>
          <p:cNvPr id="2" name="Content Placeholder 1"/>
          <p:cNvSpPr>
            <a:spLocks noGrp="1"/>
          </p:cNvSpPr>
          <p:nvPr>
            <p:ph idx="1"/>
          </p:nvPr>
        </p:nvSpPr>
        <p:spPr>
          <a:xfrm>
            <a:off x="872067" y="1772816"/>
            <a:ext cx="7408333" cy="4353347"/>
          </a:xfrm>
        </p:spPr>
        <p:txBody>
          <a:bodyPr>
            <a:normAutofit fontScale="62500" lnSpcReduction="20000"/>
          </a:bodyPr>
          <a:lstStyle/>
          <a:p>
            <a:pPr algn="ctr">
              <a:buNone/>
            </a:pPr>
            <a:r>
              <a:rPr lang="en-AU" sz="5100" dirty="0" smtClean="0"/>
              <a:t>Unit 1</a:t>
            </a:r>
          </a:p>
          <a:p>
            <a:r>
              <a:rPr lang="en-AU" sz="3800" dirty="0" smtClean="0"/>
              <a:t>Knowledge and understanding of different ways of reading </a:t>
            </a:r>
          </a:p>
          <a:p>
            <a:r>
              <a:rPr lang="en-AU" sz="3800" dirty="0" smtClean="0"/>
              <a:t>Knowledge and understanding of different literary conventions</a:t>
            </a:r>
          </a:p>
          <a:p>
            <a:r>
              <a:rPr lang="en-AU" sz="3800" dirty="0" smtClean="0"/>
              <a:t> The significance of ideas </a:t>
            </a:r>
          </a:p>
          <a:p>
            <a:r>
              <a:rPr lang="en-AU" sz="3800" dirty="0" smtClean="0"/>
              <a:t>The distinctive qualities of  texts analysed through detailed textual knowledge</a:t>
            </a:r>
          </a:p>
          <a:p>
            <a:r>
              <a:rPr lang="en-AU" sz="3800" dirty="0" smtClean="0"/>
              <a:t>Specific features of literary texts ‘text structures’, ‘approaches to characterisation’, ‘narrative approaches’, ‘figurative language’ and ‘sound and visual devices’.  </a:t>
            </a:r>
          </a:p>
          <a:p>
            <a:endParaRPr lang="en-AU" sz="3800" dirty="0"/>
          </a:p>
        </p:txBody>
      </p:sp>
    </p:spTree>
    <p:extLst>
      <p:ext uri="{BB962C8B-B14F-4D97-AF65-F5344CB8AC3E}">
        <p14:creationId xmlns:p14="http://schemas.microsoft.com/office/powerpoint/2010/main" val="90736255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916832"/>
            <a:ext cx="7408333" cy="4209331"/>
          </a:xfrm>
        </p:spPr>
        <p:txBody>
          <a:bodyPr>
            <a:normAutofit fontScale="92500" lnSpcReduction="20000"/>
          </a:bodyPr>
          <a:lstStyle/>
          <a:p>
            <a:pPr algn="ctr">
              <a:buNone/>
            </a:pPr>
            <a:r>
              <a:rPr lang="en-AU" sz="3500" dirty="0" smtClean="0"/>
              <a:t>Unit 2 </a:t>
            </a:r>
          </a:p>
          <a:p>
            <a:r>
              <a:rPr lang="en-AU" dirty="0" smtClean="0"/>
              <a:t>Knowledge and understanding of intertextuality </a:t>
            </a:r>
          </a:p>
          <a:p>
            <a:r>
              <a:rPr lang="en-AU" dirty="0" smtClean="0"/>
              <a:t>Drawing on a range of language and literary experiences</a:t>
            </a:r>
          </a:p>
          <a:p>
            <a:r>
              <a:rPr lang="en-AU" dirty="0" smtClean="0"/>
              <a:t>Compare and evaluate form, language and content</a:t>
            </a:r>
          </a:p>
          <a:p>
            <a:r>
              <a:rPr lang="en-AU" dirty="0" smtClean="0"/>
              <a:t>Intertextuality framed theoretically – adaptations, appropriation, transformation, parody and imitation </a:t>
            </a:r>
            <a:endParaRPr lang="en-AU"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Why does that matter? </a:t>
            </a:r>
            <a:endParaRPr lang="en-AU" dirty="0"/>
          </a:p>
        </p:txBody>
      </p:sp>
      <p:sp>
        <p:nvSpPr>
          <p:cNvPr id="2" name="Content Placeholder 1"/>
          <p:cNvSpPr>
            <a:spLocks noGrp="1"/>
          </p:cNvSpPr>
          <p:nvPr>
            <p:ph idx="1"/>
          </p:nvPr>
        </p:nvSpPr>
        <p:spPr>
          <a:xfrm>
            <a:off x="872067" y="1772816"/>
            <a:ext cx="7408333" cy="4353347"/>
          </a:xfrm>
        </p:spPr>
        <p:txBody>
          <a:bodyPr>
            <a:normAutofit/>
          </a:bodyPr>
          <a:lstStyle/>
          <a:p>
            <a:pPr marL="0" indent="0">
              <a:buNone/>
            </a:pPr>
            <a:r>
              <a:rPr lang="en-AU" sz="3200" i="1" dirty="0"/>
              <a:t>Unit 3 and Unit 4 are underpinned by the understandings of the content of Unit 1 and Unit 2; candidates are therefore advised that terminology used in Unit 1 and Unit 2 may be used in Year 12 WACE examination questions.</a:t>
            </a:r>
            <a:endParaRPr lang="en-AU" sz="3200" dirty="0"/>
          </a:p>
        </p:txBody>
      </p:sp>
    </p:spTree>
    <p:extLst>
      <p:ext uri="{BB962C8B-B14F-4D97-AF65-F5344CB8AC3E}">
        <p14:creationId xmlns:p14="http://schemas.microsoft.com/office/powerpoint/2010/main" val="15894746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What does it look like in Year 12? </a:t>
            </a:r>
            <a:endParaRPr lang="en-AU" dirty="0"/>
          </a:p>
        </p:txBody>
      </p:sp>
      <p:sp>
        <p:nvSpPr>
          <p:cNvPr id="2" name="Content Placeholder 1"/>
          <p:cNvSpPr>
            <a:spLocks noGrp="1"/>
          </p:cNvSpPr>
          <p:nvPr>
            <p:ph idx="1"/>
          </p:nvPr>
        </p:nvSpPr>
        <p:spPr>
          <a:xfrm>
            <a:off x="872067" y="1556792"/>
            <a:ext cx="7408333" cy="4569371"/>
          </a:xfrm>
        </p:spPr>
        <p:txBody>
          <a:bodyPr>
            <a:normAutofit/>
          </a:bodyPr>
          <a:lstStyle/>
          <a:p>
            <a:pPr algn="ctr">
              <a:buNone/>
            </a:pPr>
            <a:r>
              <a:rPr lang="en-AU" sz="3200" dirty="0" smtClean="0"/>
              <a:t>Unit 3</a:t>
            </a:r>
          </a:p>
          <a:p>
            <a:r>
              <a:rPr lang="en-AU" sz="3200" dirty="0" smtClean="0"/>
              <a:t>Relationship between language, culture and identity</a:t>
            </a:r>
          </a:p>
          <a:p>
            <a:r>
              <a:rPr lang="en-AU" sz="3200" dirty="0" smtClean="0"/>
              <a:t>Representation of ideas, events, people, values and attitudes </a:t>
            </a:r>
          </a:p>
          <a:p>
            <a:r>
              <a:rPr lang="en-AU" sz="3200" dirty="0" smtClean="0"/>
              <a:t>Critical analysis and evaluation </a:t>
            </a:r>
          </a:p>
          <a:p>
            <a:endParaRPr lang="en-AU" sz="3200" dirty="0" smtClean="0"/>
          </a:p>
          <a:p>
            <a:endParaRPr lang="en-AU" sz="3200" dirty="0"/>
          </a:p>
        </p:txBody>
      </p:sp>
    </p:spTree>
    <p:extLst>
      <p:ext uri="{BB962C8B-B14F-4D97-AF65-F5344CB8AC3E}">
        <p14:creationId xmlns:p14="http://schemas.microsoft.com/office/powerpoint/2010/main" val="242833332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844824"/>
            <a:ext cx="7804389" cy="4281339"/>
          </a:xfrm>
        </p:spPr>
        <p:txBody>
          <a:bodyPr>
            <a:normAutofit fontScale="92500" lnSpcReduction="20000"/>
          </a:bodyPr>
          <a:lstStyle/>
          <a:p>
            <a:pPr algn="ctr">
              <a:buNone/>
            </a:pPr>
            <a:r>
              <a:rPr lang="en-AU" dirty="0" smtClean="0"/>
              <a:t>Unit 4</a:t>
            </a:r>
          </a:p>
          <a:p>
            <a:r>
              <a:rPr lang="en-AU" dirty="0" smtClean="0"/>
              <a:t>Appreciation of significance of literary study</a:t>
            </a:r>
          </a:p>
          <a:p>
            <a:r>
              <a:rPr lang="en-AU" dirty="0" smtClean="0"/>
              <a:t>Close critical analysis of literary texts</a:t>
            </a:r>
          </a:p>
          <a:p>
            <a:r>
              <a:rPr lang="en-AU" dirty="0" smtClean="0"/>
              <a:t>‘Appreciation of the significance of literary study through </a:t>
            </a:r>
            <a:r>
              <a:rPr lang="en-AU" b="1" dirty="0" smtClean="0"/>
              <a:t>close critical analysis of literary texts</a:t>
            </a:r>
            <a:r>
              <a:rPr lang="en-AU" dirty="0" smtClean="0"/>
              <a:t> drawn from a range of forms, genres and styles. The unit focuses on </a:t>
            </a:r>
            <a:r>
              <a:rPr lang="en-AU" b="1" i="1" dirty="0" smtClean="0"/>
              <a:t>the dynamic nature of literary interpretation </a:t>
            </a:r>
            <a:r>
              <a:rPr lang="en-AU" dirty="0" smtClean="0"/>
              <a:t>and considers the </a:t>
            </a:r>
            <a:r>
              <a:rPr lang="en-AU" b="1" i="1" dirty="0" smtClean="0"/>
              <a:t>insights</a:t>
            </a:r>
            <a:r>
              <a:rPr lang="en-AU" dirty="0" smtClean="0"/>
              <a:t> texts offer, their use of </a:t>
            </a:r>
            <a:r>
              <a:rPr lang="en-AU" b="1" i="1" dirty="0" smtClean="0"/>
              <a:t>literary conventions </a:t>
            </a:r>
            <a:r>
              <a:rPr lang="en-AU" dirty="0" smtClean="0"/>
              <a:t>and </a:t>
            </a:r>
            <a:r>
              <a:rPr lang="en-AU" b="1" i="1" dirty="0" smtClean="0"/>
              <a:t>aesthetic appeal’</a:t>
            </a:r>
            <a:r>
              <a:rPr lang="en-AU" dirty="0" smtClean="0"/>
              <a:t>.</a:t>
            </a:r>
          </a:p>
          <a:p>
            <a:endParaRPr lang="en-AU"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dirty="0" smtClean="0"/>
              <a:t>The close reading in the examination</a:t>
            </a:r>
            <a:endParaRPr lang="en-AU" dirty="0"/>
          </a:p>
        </p:txBody>
      </p:sp>
      <p:sp>
        <p:nvSpPr>
          <p:cNvPr id="2" name="Content Placeholder 1"/>
          <p:cNvSpPr>
            <a:spLocks noGrp="1"/>
          </p:cNvSpPr>
          <p:nvPr>
            <p:ph idx="1"/>
          </p:nvPr>
        </p:nvSpPr>
        <p:spPr>
          <a:xfrm>
            <a:off x="872067" y="1844824"/>
            <a:ext cx="7408333" cy="4281339"/>
          </a:xfrm>
        </p:spPr>
        <p:txBody>
          <a:bodyPr/>
          <a:lstStyle/>
          <a:p>
            <a:r>
              <a:rPr lang="en-AU" sz="3200" dirty="0" smtClean="0"/>
              <a:t>30% of total examination </a:t>
            </a:r>
          </a:p>
          <a:p>
            <a:r>
              <a:rPr lang="en-AU" sz="3200" dirty="0" smtClean="0"/>
              <a:t>One question </a:t>
            </a:r>
          </a:p>
          <a:p>
            <a:r>
              <a:rPr lang="en-AU" sz="3200" dirty="0" smtClean="0"/>
              <a:t>A suggested working time 60 minutes</a:t>
            </a:r>
          </a:p>
          <a:p>
            <a:r>
              <a:rPr lang="en-AU" dirty="0" smtClean="0"/>
              <a:t>One main genre </a:t>
            </a:r>
            <a:endParaRPr lang="en-AU" sz="3200" dirty="0" smtClean="0"/>
          </a:p>
          <a:p>
            <a:pPr>
              <a:buNone/>
            </a:pPr>
            <a:endParaRPr lang="en-AU" dirty="0"/>
          </a:p>
        </p:txBody>
      </p:sp>
    </p:spTree>
    <p:extLst>
      <p:ext uri="{BB962C8B-B14F-4D97-AF65-F5344CB8AC3E}">
        <p14:creationId xmlns:p14="http://schemas.microsoft.com/office/powerpoint/2010/main" val="103146816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dirty="0" smtClean="0"/>
              <a:t>Feedback from examiners and markers </a:t>
            </a:r>
            <a:endParaRPr lang="en-AU" dirty="0"/>
          </a:p>
        </p:txBody>
      </p:sp>
      <p:sp>
        <p:nvSpPr>
          <p:cNvPr id="2" name="Content Placeholder 1"/>
          <p:cNvSpPr>
            <a:spLocks noGrp="1"/>
          </p:cNvSpPr>
          <p:nvPr>
            <p:ph idx="1"/>
          </p:nvPr>
        </p:nvSpPr>
        <p:spPr>
          <a:xfrm>
            <a:off x="872067" y="1556792"/>
            <a:ext cx="7408333" cy="4569371"/>
          </a:xfrm>
        </p:spPr>
        <p:txBody>
          <a:bodyPr>
            <a:normAutofit/>
          </a:bodyPr>
          <a:lstStyle/>
          <a:p>
            <a:pPr>
              <a:buFont typeface="Wingdings" pitchFamily="2" charset="2"/>
              <a:buChar char="Ø"/>
            </a:pPr>
            <a:r>
              <a:rPr lang="en-AU" sz="2800" dirty="0" smtClean="0"/>
              <a:t>Time management – doing section one last may mean that some students run out of time </a:t>
            </a:r>
          </a:p>
          <a:p>
            <a:pPr>
              <a:buFont typeface="Wingdings" pitchFamily="2" charset="2"/>
              <a:buChar char="Ø"/>
            </a:pPr>
            <a:r>
              <a:rPr lang="en-AU" sz="2800" dirty="0" smtClean="0"/>
              <a:t>Students need to allow some time to think about the text and show that they have comprehended and understood the text </a:t>
            </a:r>
          </a:p>
          <a:p>
            <a:pPr>
              <a:buFont typeface="Wingdings" pitchFamily="2" charset="2"/>
              <a:buChar char="Ø"/>
            </a:pPr>
            <a:r>
              <a:rPr lang="en-AU" sz="2800" dirty="0" smtClean="0"/>
              <a:t>Strong close readings go beyond description of text</a:t>
            </a:r>
          </a:p>
          <a:p>
            <a:pPr>
              <a:buFont typeface="Wingdings" pitchFamily="2" charset="2"/>
              <a:buChar char="Ø"/>
            </a:pPr>
            <a:r>
              <a:rPr lang="en-AU" sz="2800" dirty="0" smtClean="0"/>
              <a:t>Strong answers engage with the construction of text</a:t>
            </a:r>
          </a:p>
          <a:p>
            <a:pPr>
              <a:buFont typeface="Wingdings" pitchFamily="2" charset="2"/>
              <a:buChar char="Ø"/>
            </a:pPr>
            <a:endParaRPr lang="en-AU" sz="2800" dirty="0" smtClean="0"/>
          </a:p>
        </p:txBody>
      </p:sp>
    </p:spTree>
    <p:extLst>
      <p:ext uri="{BB962C8B-B14F-4D97-AF65-F5344CB8AC3E}">
        <p14:creationId xmlns:p14="http://schemas.microsoft.com/office/powerpoint/2010/main" val="191354600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28800"/>
            <a:ext cx="7408333" cy="4497363"/>
          </a:xfrm>
        </p:spPr>
        <p:txBody>
          <a:bodyPr>
            <a:normAutofit fontScale="92500" lnSpcReduction="10000"/>
          </a:bodyPr>
          <a:lstStyle/>
          <a:p>
            <a:pPr>
              <a:buFont typeface="Wingdings" pitchFamily="2" charset="2"/>
              <a:buChar char="Ø"/>
            </a:pPr>
            <a:r>
              <a:rPr lang="en-AU" sz="2800" dirty="0" smtClean="0"/>
              <a:t>Strong </a:t>
            </a:r>
            <a:r>
              <a:rPr lang="en-AU" sz="2800" dirty="0"/>
              <a:t>answers show that students understand and recognise literary conventions and literary devices and can use the appropriate literary terminology  </a:t>
            </a:r>
          </a:p>
          <a:p>
            <a:pPr>
              <a:buFont typeface="Wingdings" pitchFamily="2" charset="2"/>
              <a:buChar char="Ø"/>
            </a:pPr>
            <a:r>
              <a:rPr lang="en-AU" sz="2800" dirty="0"/>
              <a:t>Strong answers show the </a:t>
            </a:r>
            <a:r>
              <a:rPr lang="en-AU" sz="2800" b="1" i="1" dirty="0"/>
              <a:t>relationship</a:t>
            </a:r>
            <a:r>
              <a:rPr lang="en-AU" sz="2800" dirty="0"/>
              <a:t> between meaning whether as ideas, ideologies, values and attitudes, representations </a:t>
            </a:r>
            <a:r>
              <a:rPr lang="en-AU" sz="2800" dirty="0" smtClean="0"/>
              <a:t>and techniques and conventions</a:t>
            </a:r>
            <a:endParaRPr lang="en-AU" sz="2800" dirty="0"/>
          </a:p>
          <a:p>
            <a:pPr>
              <a:buFont typeface="Wingdings" pitchFamily="2" charset="2"/>
              <a:buChar char="Ø"/>
            </a:pPr>
            <a:r>
              <a:rPr lang="en-AU" sz="2800" dirty="0"/>
              <a:t>Strong answers show that students have an understanding of genre – at level of drama, prose and </a:t>
            </a:r>
            <a:r>
              <a:rPr lang="en-AU" sz="2800" dirty="0" smtClean="0"/>
              <a:t>poetry. Drama as performance script is important.  </a:t>
            </a:r>
            <a:endParaRPr lang="en-AU" sz="2800" dirty="0"/>
          </a:p>
          <a:p>
            <a:endParaRPr lang="en-AU" dirty="0"/>
          </a:p>
        </p:txBody>
      </p:sp>
    </p:spTree>
    <p:extLst>
      <p:ext uri="{BB962C8B-B14F-4D97-AF65-F5344CB8AC3E}">
        <p14:creationId xmlns:p14="http://schemas.microsoft.com/office/powerpoint/2010/main" val="213780542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dirty="0" smtClean="0"/>
              <a:t>What have I learned from the process of teaching, marking and researching </a:t>
            </a:r>
            <a:endParaRPr lang="en-AU" dirty="0"/>
          </a:p>
        </p:txBody>
      </p:sp>
      <p:sp>
        <p:nvSpPr>
          <p:cNvPr id="2" name="Content Placeholder 1"/>
          <p:cNvSpPr>
            <a:spLocks noGrp="1"/>
          </p:cNvSpPr>
          <p:nvPr>
            <p:ph idx="1"/>
          </p:nvPr>
        </p:nvSpPr>
        <p:spPr>
          <a:xfrm>
            <a:off x="872067" y="1844824"/>
            <a:ext cx="7408333" cy="4281339"/>
          </a:xfrm>
        </p:spPr>
        <p:txBody>
          <a:bodyPr>
            <a:normAutofit/>
          </a:bodyPr>
          <a:lstStyle/>
          <a:p>
            <a:pPr>
              <a:buFont typeface="Wingdings" pitchFamily="2" charset="2"/>
              <a:buChar char="Ø"/>
            </a:pPr>
            <a:r>
              <a:rPr lang="en-AU" sz="2800" dirty="0" smtClean="0"/>
              <a:t>Students need to practise  a lot during their Literature classes, at home, in the library – build the close reading as an everyday Literature activities </a:t>
            </a:r>
          </a:p>
          <a:p>
            <a:pPr>
              <a:buFont typeface="Wingdings" pitchFamily="2" charset="2"/>
              <a:buChar char="Ø"/>
            </a:pPr>
            <a:r>
              <a:rPr lang="en-AU" sz="2800" dirty="0" smtClean="0"/>
              <a:t>Students </a:t>
            </a:r>
            <a:r>
              <a:rPr lang="en-AU" sz="2800" dirty="0"/>
              <a:t>need a process – </a:t>
            </a:r>
            <a:r>
              <a:rPr lang="en-AU" sz="2800" dirty="0" smtClean="0"/>
              <a:t>somewhere to start </a:t>
            </a:r>
          </a:p>
          <a:p>
            <a:pPr>
              <a:buFont typeface="Wingdings" pitchFamily="2" charset="2"/>
              <a:buChar char="Ø"/>
            </a:pPr>
            <a:r>
              <a:rPr lang="en-AU" sz="2800" dirty="0" smtClean="0"/>
              <a:t>They need to recognise and understand the use of conventions and techniques  </a:t>
            </a:r>
          </a:p>
          <a:p>
            <a:pPr>
              <a:buFont typeface="Wingdings" pitchFamily="2" charset="2"/>
              <a:buChar char="Ø"/>
            </a:pPr>
            <a:r>
              <a:rPr lang="en-AU" sz="2800" dirty="0" smtClean="0"/>
              <a:t>They need to practice explaining what they achieve – their creative impact</a:t>
            </a:r>
          </a:p>
          <a:p>
            <a:endParaRPr lang="en-AU" dirty="0" smtClean="0"/>
          </a:p>
          <a:p>
            <a:endParaRPr lang="en-AU" dirty="0"/>
          </a:p>
          <a:p>
            <a:endParaRPr lang="en-AU" dirty="0"/>
          </a:p>
        </p:txBody>
      </p:sp>
    </p:spTree>
    <p:extLst>
      <p:ext uri="{BB962C8B-B14F-4D97-AF65-F5344CB8AC3E}">
        <p14:creationId xmlns:p14="http://schemas.microsoft.com/office/powerpoint/2010/main" val="8830033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872067" y="1628800"/>
            <a:ext cx="7732381" cy="4497363"/>
          </a:xfrm>
        </p:spPr>
        <p:txBody>
          <a:bodyPr>
            <a:normAutofit fontScale="92500"/>
          </a:bodyPr>
          <a:lstStyle/>
          <a:p>
            <a:pPr>
              <a:buFont typeface="Wingdings" pitchFamily="2" charset="2"/>
              <a:buChar char="Ø"/>
            </a:pPr>
            <a:r>
              <a:rPr lang="en-AU" sz="2800" dirty="0" smtClean="0"/>
              <a:t>They need to take the time to interrogate the text </a:t>
            </a:r>
          </a:p>
          <a:p>
            <a:pPr>
              <a:buFont typeface="Wingdings" pitchFamily="2" charset="2"/>
              <a:buChar char="Ø"/>
            </a:pPr>
            <a:r>
              <a:rPr lang="en-AU" sz="2800" dirty="0" smtClean="0"/>
              <a:t>They need frameworks for theories if they are going to apply them well</a:t>
            </a:r>
          </a:p>
          <a:p>
            <a:pPr>
              <a:buFont typeface="Wingdings" pitchFamily="2" charset="2"/>
              <a:buChar char="Ø"/>
            </a:pPr>
            <a:r>
              <a:rPr lang="en-AU" sz="2800" dirty="0" smtClean="0"/>
              <a:t>They need a structure or framework for writing a close reading </a:t>
            </a:r>
          </a:p>
          <a:p>
            <a:pPr>
              <a:buFont typeface="Wingdings" pitchFamily="2" charset="2"/>
              <a:buChar char="Ø"/>
            </a:pPr>
            <a:r>
              <a:rPr lang="en-AU" sz="2800" dirty="0" smtClean="0"/>
              <a:t>They need to be able to choose the best way to go about the close reading, that is, they need a few options </a:t>
            </a:r>
          </a:p>
          <a:p>
            <a:pPr>
              <a:buFont typeface="Wingdings" pitchFamily="2" charset="2"/>
              <a:buChar char="Ø"/>
            </a:pPr>
            <a:r>
              <a:rPr lang="en-AU" sz="2800" dirty="0" smtClean="0"/>
              <a:t>I need a model or framework by which to base my teaching of the close reading (I’m a bit like that)</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buNone/>
            </a:pPr>
            <a:r>
              <a:rPr lang="en-AU" sz="3600" dirty="0" smtClean="0"/>
              <a:t>Our job is not to produce ‘readings’ for our students, but to give them the tools for producing their own’ (</a:t>
            </a:r>
            <a:r>
              <a:rPr lang="en-AU" sz="3600" dirty="0" err="1" smtClean="0"/>
              <a:t>Scholes</a:t>
            </a:r>
            <a:r>
              <a:rPr lang="en-AU" sz="3600" dirty="0" smtClean="0"/>
              <a:t>, 1985, p. 24). </a:t>
            </a:r>
            <a:endParaRPr lang="en-AU" sz="3600" dirty="0"/>
          </a:p>
        </p:txBody>
      </p:sp>
      <p:pic>
        <p:nvPicPr>
          <p:cNvPr id="4" name="Picture 3" descr="http://resources1.news.com.au/images/2011/04/19/1226041/775185-cloudstreet.jpg"/>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588224" y="3933056"/>
            <a:ext cx="2232248" cy="1539552"/>
          </a:xfrm>
          <a:prstGeom prst="rect">
            <a:avLst/>
          </a:prstGeom>
          <a:noFill/>
          <a:ln>
            <a:noFill/>
          </a:ln>
        </p:spPr>
      </p:pic>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AU" dirty="0" smtClean="0"/>
              <a:t>In search of a model</a:t>
            </a:r>
            <a:endParaRPr lang="en-AU" dirty="0"/>
          </a:p>
        </p:txBody>
      </p:sp>
      <p:sp>
        <p:nvSpPr>
          <p:cNvPr id="2" name="Content Placeholder 1"/>
          <p:cNvSpPr>
            <a:spLocks noGrp="1"/>
          </p:cNvSpPr>
          <p:nvPr>
            <p:ph idx="1"/>
          </p:nvPr>
        </p:nvSpPr>
        <p:spPr>
          <a:xfrm>
            <a:off x="872067" y="1844824"/>
            <a:ext cx="7408333" cy="4281339"/>
          </a:xfrm>
        </p:spPr>
        <p:txBody>
          <a:bodyPr>
            <a:normAutofit fontScale="85000" lnSpcReduction="10000"/>
          </a:bodyPr>
          <a:lstStyle/>
          <a:p>
            <a:pPr marL="0" indent="0">
              <a:buNone/>
            </a:pPr>
            <a:r>
              <a:rPr lang="en-AU" dirty="0" smtClean="0"/>
              <a:t>An inquiry model – </a:t>
            </a:r>
            <a:r>
              <a:rPr lang="en-AU" dirty="0" err="1" smtClean="0"/>
              <a:t>Moje</a:t>
            </a:r>
            <a:r>
              <a:rPr lang="en-AU" dirty="0" smtClean="0"/>
              <a:t> (2015)- the close reading and study of Literature is a series of ‘what is it’ and ‘how so’ questions. </a:t>
            </a:r>
          </a:p>
          <a:p>
            <a:r>
              <a:rPr lang="en-AU" dirty="0" smtClean="0"/>
              <a:t>What is the text about? What are some clues? </a:t>
            </a:r>
          </a:p>
          <a:p>
            <a:r>
              <a:rPr lang="en-AU" dirty="0" smtClean="0"/>
              <a:t>What techniques are employed? Do I recognise any of these as belonging to any styles/genres that I know?</a:t>
            </a:r>
          </a:p>
          <a:p>
            <a:r>
              <a:rPr lang="en-AU" dirty="0" smtClean="0"/>
              <a:t>What are some possible meanings? Are there inconsistencies, confusions and paradoxes?  Is this being done on purpose? </a:t>
            </a:r>
          </a:p>
          <a:p>
            <a:endParaRPr lang="en-AU" dirty="0" smtClean="0"/>
          </a:p>
        </p:txBody>
      </p:sp>
    </p:spTree>
    <p:extLst>
      <p:ext uri="{BB962C8B-B14F-4D97-AF65-F5344CB8AC3E}">
        <p14:creationId xmlns:p14="http://schemas.microsoft.com/office/powerpoint/2010/main" val="4311639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The framework developed by Robert Scholes (1985)</a:t>
            </a:r>
          </a:p>
        </p:txBody>
      </p:sp>
      <p:sp>
        <p:nvSpPr>
          <p:cNvPr id="3" name="Content Placeholder 2"/>
          <p:cNvSpPr>
            <a:spLocks noGrp="1"/>
          </p:cNvSpPr>
          <p:nvPr>
            <p:ph idx="1"/>
          </p:nvPr>
        </p:nvSpPr>
        <p:spPr/>
        <p:txBody>
          <a:bodyPr>
            <a:normAutofit fontScale="77500" lnSpcReduction="20000"/>
          </a:bodyPr>
          <a:lstStyle/>
          <a:p>
            <a:pPr lvl="0"/>
            <a:r>
              <a:rPr lang="en-AU" b="1" dirty="0" smtClean="0"/>
              <a:t>Reading – </a:t>
            </a:r>
            <a:r>
              <a:rPr lang="en-AU" dirty="0" smtClean="0"/>
              <a:t>understanding what the text is about or potentially about –and how it works. That means applying knowledge of literary texts.  </a:t>
            </a:r>
          </a:p>
          <a:p>
            <a:pPr lvl="0"/>
            <a:r>
              <a:rPr lang="en-AU" b="1" dirty="0" smtClean="0"/>
              <a:t>Interpretation - </a:t>
            </a:r>
            <a:r>
              <a:rPr lang="en-AU" dirty="0" smtClean="0"/>
              <a:t>examining the significance of textual meanings </a:t>
            </a:r>
          </a:p>
          <a:p>
            <a:pPr lvl="0"/>
            <a:r>
              <a:rPr lang="en-AU" b="1" dirty="0" smtClean="0"/>
              <a:t>Critical - social and cultural meanings - </a:t>
            </a:r>
            <a:r>
              <a:rPr lang="en-AU" dirty="0" smtClean="0"/>
              <a:t>What potential theoretical lenses can be applied to help understand this text?</a:t>
            </a:r>
          </a:p>
          <a:p>
            <a:endParaRPr lang="en-AU" dirty="0" smtClean="0"/>
          </a:p>
          <a:p>
            <a:r>
              <a:rPr lang="en-AU" dirty="0" smtClean="0"/>
              <a:t>This will be strengthened by the notion of the successful close reading as interplay between text as construction and text as meaning (Lockett, 2010 &amp; </a:t>
            </a:r>
            <a:r>
              <a:rPr lang="en-AU" dirty="0" err="1" smtClean="0"/>
              <a:t>Orlemanski</a:t>
            </a:r>
            <a:r>
              <a:rPr lang="en-AU" dirty="0" smtClean="0"/>
              <a:t>, 2014) </a:t>
            </a:r>
          </a:p>
          <a:p>
            <a:endParaRPr lang="en-AU"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The close reading </a:t>
            </a:r>
            <a:endParaRPr lang="en-AU"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064046397"/>
              </p:ext>
            </p:extLst>
          </p:nvPr>
        </p:nvGraphicFramePr>
        <p:xfrm>
          <a:off x="457200" y="1600200"/>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17156231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dirty="0" smtClean="0"/>
              <a:t>A close reading of a poem </a:t>
            </a:r>
            <a:br>
              <a:rPr lang="en-AU" dirty="0" smtClean="0"/>
            </a:br>
            <a:r>
              <a:rPr lang="en-AU" dirty="0" smtClean="0"/>
              <a:t> ‘White Clay II’ by Lucy </a:t>
            </a:r>
            <a:r>
              <a:rPr lang="en-AU" dirty="0" err="1" smtClean="0"/>
              <a:t>Dougan</a:t>
            </a:r>
            <a:endParaRPr lang="en-AU" dirty="0"/>
          </a:p>
        </p:txBody>
      </p:sp>
      <p:sp>
        <p:nvSpPr>
          <p:cNvPr id="2" name="Content Placeholder 1"/>
          <p:cNvSpPr>
            <a:spLocks noGrp="1"/>
          </p:cNvSpPr>
          <p:nvPr>
            <p:ph idx="1"/>
          </p:nvPr>
        </p:nvSpPr>
        <p:spPr>
          <a:xfrm>
            <a:off x="872067" y="1772816"/>
            <a:ext cx="7408333" cy="4353347"/>
          </a:xfrm>
        </p:spPr>
        <p:txBody>
          <a:bodyPr>
            <a:normAutofit fontScale="92500" lnSpcReduction="20000"/>
          </a:bodyPr>
          <a:lstStyle/>
          <a:p>
            <a:r>
              <a:rPr lang="en-AU" dirty="0" smtClean="0"/>
              <a:t>The initial process – how I would begin –reading as a process of asking questions  </a:t>
            </a:r>
          </a:p>
          <a:p>
            <a:r>
              <a:rPr lang="en-AU" dirty="0" smtClean="0"/>
              <a:t>What is the significance of the title? Contextual detail? What are the sounds and rhythms of the poem as I read? How will the poem sound if I read it aloud? What is my initial experience of this poem – how have I  reacted – has this been done on purpose? I know that I may not be expected to understand it at first reading (poetry can be like that). I start making some observations. </a:t>
            </a:r>
          </a:p>
          <a:p>
            <a:endParaRPr lang="en-AU" dirty="0" smtClean="0"/>
          </a:p>
          <a:p>
            <a:endParaRPr lang="en-AU" dirty="0" smtClean="0"/>
          </a:p>
          <a:p>
            <a:endParaRPr lang="en-AU" dirty="0"/>
          </a:p>
        </p:txBody>
      </p:sp>
    </p:spTree>
    <p:extLst>
      <p:ext uri="{BB962C8B-B14F-4D97-AF65-F5344CB8AC3E}">
        <p14:creationId xmlns:p14="http://schemas.microsoft.com/office/powerpoint/2010/main" val="307413606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AU" dirty="0" smtClean="0"/>
              <a:t>I read some closely </a:t>
            </a:r>
            <a:endParaRPr lang="en-AU" dirty="0"/>
          </a:p>
        </p:txBody>
      </p:sp>
      <p:sp>
        <p:nvSpPr>
          <p:cNvPr id="3" name="Content Placeholder 2"/>
          <p:cNvSpPr>
            <a:spLocks noGrp="1"/>
          </p:cNvSpPr>
          <p:nvPr>
            <p:ph idx="1"/>
          </p:nvPr>
        </p:nvSpPr>
        <p:spPr/>
        <p:txBody>
          <a:bodyPr/>
          <a:lstStyle/>
          <a:p>
            <a:pPr algn="ctr">
              <a:buNone/>
            </a:pPr>
            <a:r>
              <a:rPr lang="en-AU" dirty="0" smtClean="0"/>
              <a:t>From beneath the bed</a:t>
            </a:r>
          </a:p>
          <a:p>
            <a:pPr algn="ctr">
              <a:buNone/>
            </a:pPr>
            <a:r>
              <a:rPr lang="en-AU" dirty="0" smtClean="0"/>
              <a:t>I unearth the figure </a:t>
            </a:r>
          </a:p>
          <a:p>
            <a:pPr algn="ctr">
              <a:buNone/>
            </a:pPr>
            <a:r>
              <a:rPr lang="en-AU" dirty="0" smtClean="0"/>
              <a:t>that my father made. </a:t>
            </a:r>
          </a:p>
          <a:p>
            <a:pPr algn="ctr">
              <a:buNone/>
            </a:pPr>
            <a:endParaRPr lang="en-AU" dirty="0" smtClean="0"/>
          </a:p>
          <a:p>
            <a:pPr>
              <a:buNone/>
            </a:pPr>
            <a:endParaRPr lang="en-AU" dirty="0" smtClean="0"/>
          </a:p>
          <a:p>
            <a:pPr>
              <a:buNone/>
            </a:pPr>
            <a:endParaRPr lang="en-AU" sz="1800" dirty="0" smtClean="0"/>
          </a:p>
          <a:p>
            <a:pPr>
              <a:buNone/>
            </a:pPr>
            <a:endParaRPr lang="en-AU" sz="1800" dirty="0" smtClean="0"/>
          </a:p>
          <a:p>
            <a:pPr>
              <a:buNone/>
            </a:pPr>
            <a:r>
              <a:rPr lang="en-AU" sz="1800" dirty="0" smtClean="0"/>
              <a:t>I model this extensively in my teaching (my Barbara </a:t>
            </a:r>
            <a:r>
              <a:rPr lang="en-AU" sz="1800" dirty="0" err="1" smtClean="0"/>
              <a:t>Milech</a:t>
            </a:r>
            <a:r>
              <a:rPr lang="en-AU" sz="1800" dirty="0" smtClean="0"/>
              <a:t> moment) </a:t>
            </a:r>
          </a:p>
          <a:p>
            <a:pPr>
              <a:buNone/>
            </a:pPr>
            <a:endParaRPr lang="en-AU" sz="1800"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I make note of techniques and conventions </a:t>
            </a:r>
            <a:endParaRPr lang="en-AU" dirty="0"/>
          </a:p>
        </p:txBody>
      </p:sp>
      <p:sp>
        <p:nvSpPr>
          <p:cNvPr id="3" name="Content Placeholder 2"/>
          <p:cNvSpPr>
            <a:spLocks noGrp="1"/>
          </p:cNvSpPr>
          <p:nvPr>
            <p:ph idx="1"/>
          </p:nvPr>
        </p:nvSpPr>
        <p:spPr/>
        <p:txBody>
          <a:bodyPr>
            <a:normAutofit fontScale="77500" lnSpcReduction="20000"/>
          </a:bodyPr>
          <a:lstStyle/>
          <a:p>
            <a:r>
              <a:rPr lang="en-AU" dirty="0" smtClean="0"/>
              <a:t>I may notice that it is a lyric poem – the voice of the single speaker or character – often a personal tone conveying private thoughts and feelings – a focus on mood, an image, a moment – why would a poet do that?  </a:t>
            </a:r>
          </a:p>
          <a:p>
            <a:r>
              <a:rPr lang="en-AU" dirty="0" smtClean="0"/>
              <a:t>I may notice the symbolic importance of the statue – I look to the statue itself to help arrive at possible meanings:</a:t>
            </a:r>
          </a:p>
          <a:p>
            <a:r>
              <a:rPr lang="en-AU" sz="2600" dirty="0" smtClean="0"/>
              <a:t>the hidden and retrieved object – a link to the past</a:t>
            </a:r>
          </a:p>
          <a:p>
            <a:r>
              <a:rPr lang="en-AU" sz="2600" dirty="0" smtClean="0"/>
              <a:t>An object representing the emotion of the speaker </a:t>
            </a:r>
          </a:p>
          <a:p>
            <a:r>
              <a:rPr lang="en-AU" sz="2600" dirty="0" smtClean="0"/>
              <a:t>Representative of process of creativity </a:t>
            </a:r>
          </a:p>
          <a:p>
            <a:r>
              <a:rPr lang="en-AU" sz="2600" dirty="0" smtClean="0"/>
              <a:t>The aesthetic </a:t>
            </a:r>
          </a:p>
          <a:p>
            <a:r>
              <a:rPr lang="en-AU" sz="2600" dirty="0" smtClean="0"/>
              <a:t>Representative of a sense of family belonging</a:t>
            </a:r>
          </a:p>
          <a:p>
            <a:r>
              <a:rPr lang="en-AU" sz="2600" dirty="0" smtClean="0"/>
              <a:t>A potentially oppressive construction of the mother and woman by a father figure   </a:t>
            </a:r>
            <a:endParaRPr lang="en-AU" sz="2600"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sz="4800" dirty="0" smtClean="0"/>
              <a:t>Interpretation</a:t>
            </a:r>
            <a:r>
              <a:rPr lang="en-AU" dirty="0" smtClean="0"/>
              <a:t> </a:t>
            </a:r>
            <a:endParaRPr lang="en-AU" dirty="0"/>
          </a:p>
        </p:txBody>
      </p:sp>
      <p:sp>
        <p:nvSpPr>
          <p:cNvPr id="2" name="Content Placeholder 1"/>
          <p:cNvSpPr>
            <a:spLocks noGrp="1"/>
          </p:cNvSpPr>
          <p:nvPr>
            <p:ph idx="1"/>
          </p:nvPr>
        </p:nvSpPr>
        <p:spPr>
          <a:xfrm>
            <a:off x="872067" y="1628800"/>
            <a:ext cx="7408333" cy="4497363"/>
          </a:xfrm>
        </p:spPr>
        <p:txBody>
          <a:bodyPr>
            <a:normAutofit fontScale="85000" lnSpcReduction="10000"/>
          </a:bodyPr>
          <a:lstStyle/>
          <a:p>
            <a:r>
              <a:rPr lang="en-AU" b="1" dirty="0" smtClean="0"/>
              <a:t>Memory</a:t>
            </a:r>
            <a:r>
              <a:rPr lang="en-AU" dirty="0" smtClean="0"/>
              <a:t> - the importance of memory – the illusion of memory – the heartache of memory - the importance of letting go  - connection to the past through ‘precious’ objects </a:t>
            </a:r>
          </a:p>
          <a:p>
            <a:r>
              <a:rPr lang="en-AU" b="1" dirty="0" smtClean="0"/>
              <a:t>The complex and enduring nature of creativity</a:t>
            </a:r>
            <a:r>
              <a:rPr lang="en-AU" dirty="0" smtClean="0"/>
              <a:t> – mystery and creation – transformation – creativity as construction of experience – creativity as the expression of grief – creativity as a source of power </a:t>
            </a:r>
          </a:p>
          <a:p>
            <a:r>
              <a:rPr lang="en-AU" dirty="0" smtClean="0"/>
              <a:t>Are there possible interpretations?</a:t>
            </a:r>
          </a:p>
          <a:p>
            <a:r>
              <a:rPr lang="en-AU" dirty="0" smtClean="0"/>
              <a:t>Is there room for a resistant reading here? </a:t>
            </a:r>
          </a:p>
          <a:p>
            <a:endParaRPr lang="en-AU" dirty="0"/>
          </a:p>
        </p:txBody>
      </p:sp>
    </p:spTree>
    <p:extLst>
      <p:ext uri="{BB962C8B-B14F-4D97-AF65-F5344CB8AC3E}">
        <p14:creationId xmlns:p14="http://schemas.microsoft.com/office/powerpoint/2010/main" val="381023579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Critical/social-cultural reading  </a:t>
            </a:r>
            <a:endParaRPr lang="en-AU" dirty="0"/>
          </a:p>
        </p:txBody>
      </p:sp>
      <p:sp>
        <p:nvSpPr>
          <p:cNvPr id="2" name="Content Placeholder 1"/>
          <p:cNvSpPr>
            <a:spLocks noGrp="1"/>
          </p:cNvSpPr>
          <p:nvPr>
            <p:ph idx="1"/>
          </p:nvPr>
        </p:nvSpPr>
        <p:spPr>
          <a:xfrm>
            <a:off x="872067" y="1628800"/>
            <a:ext cx="7408333" cy="4497363"/>
          </a:xfrm>
        </p:spPr>
        <p:txBody>
          <a:bodyPr>
            <a:normAutofit/>
          </a:bodyPr>
          <a:lstStyle/>
          <a:p>
            <a:r>
              <a:rPr lang="en-AU" sz="3600" dirty="0" smtClean="0"/>
              <a:t>Does the poem present the possibility for a theoretical reading?</a:t>
            </a:r>
          </a:p>
          <a:p>
            <a:r>
              <a:rPr lang="en-AU" sz="3600" dirty="0" smtClean="0"/>
              <a:t>Gender reading:</a:t>
            </a:r>
          </a:p>
          <a:p>
            <a:r>
              <a:rPr lang="en-AU" sz="2800" dirty="0" smtClean="0"/>
              <a:t>Power through creativity </a:t>
            </a:r>
          </a:p>
          <a:p>
            <a:r>
              <a:rPr lang="en-AU" sz="2800" dirty="0" smtClean="0"/>
              <a:t>Power through creation of the mother figure</a:t>
            </a:r>
          </a:p>
          <a:p>
            <a:r>
              <a:rPr lang="en-AU" sz="2800" dirty="0" smtClean="0"/>
              <a:t>Artist determining/creating female beauty</a:t>
            </a:r>
          </a:p>
          <a:p>
            <a:r>
              <a:rPr lang="en-AU" sz="2800" dirty="0" smtClean="0"/>
              <a:t>Also alludes to the vulnerability of the creator </a:t>
            </a:r>
          </a:p>
          <a:p>
            <a:endParaRPr lang="en-AU" sz="3600" dirty="0" smtClean="0"/>
          </a:p>
          <a:p>
            <a:endParaRPr lang="en-AU" sz="3600" dirty="0" smtClean="0"/>
          </a:p>
        </p:txBody>
      </p:sp>
    </p:spTree>
    <p:extLst>
      <p:ext uri="{BB962C8B-B14F-4D97-AF65-F5344CB8AC3E}">
        <p14:creationId xmlns:p14="http://schemas.microsoft.com/office/powerpoint/2010/main" val="368583251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sz="3600" dirty="0" smtClean="0"/>
              <a:t>Three possible structures of the close reading </a:t>
            </a:r>
            <a:endParaRPr lang="en-AU" sz="3600" dirty="0"/>
          </a:p>
        </p:txBody>
      </p:sp>
      <p:sp>
        <p:nvSpPr>
          <p:cNvPr id="2" name="Content Placeholder 1"/>
          <p:cNvSpPr>
            <a:spLocks noGrp="1"/>
          </p:cNvSpPr>
          <p:nvPr>
            <p:ph idx="1"/>
          </p:nvPr>
        </p:nvSpPr>
        <p:spPr>
          <a:xfrm>
            <a:off x="872067" y="1484784"/>
            <a:ext cx="7408333" cy="4641379"/>
          </a:xfrm>
        </p:spPr>
        <p:txBody>
          <a:bodyPr>
            <a:noAutofit/>
          </a:bodyPr>
          <a:lstStyle/>
          <a:p>
            <a:r>
              <a:rPr lang="en-AU" b="1" i="1" dirty="0" smtClean="0"/>
              <a:t>Theoretical</a:t>
            </a:r>
            <a:r>
              <a:rPr lang="en-AU" dirty="0" smtClean="0"/>
              <a:t> – a reading based on a theoretical framework (Gender) </a:t>
            </a:r>
          </a:p>
          <a:p>
            <a:r>
              <a:rPr lang="en-AU" dirty="0" smtClean="0"/>
              <a:t> </a:t>
            </a:r>
            <a:r>
              <a:rPr lang="en-AU" b="1" i="1" dirty="0" smtClean="0"/>
              <a:t>Thematic</a:t>
            </a:r>
            <a:r>
              <a:rPr lang="en-AU" dirty="0" smtClean="0"/>
              <a:t> – an exploration of a key idea(s) (e.g. notions of creativity) </a:t>
            </a:r>
          </a:p>
          <a:p>
            <a:r>
              <a:rPr lang="en-AU" b="1" i="1" dirty="0" smtClean="0"/>
              <a:t>Eclectic</a:t>
            </a:r>
            <a:r>
              <a:rPr lang="en-AU" dirty="0" smtClean="0"/>
              <a:t> – a selection of relevant readings (notions of creativity –the impact of the lyric poem – an eloquent personal response) </a:t>
            </a:r>
            <a:endParaRPr lang="en-AU" dirty="0"/>
          </a:p>
        </p:txBody>
      </p:sp>
    </p:spTree>
    <p:extLst>
      <p:ext uri="{BB962C8B-B14F-4D97-AF65-F5344CB8AC3E}">
        <p14:creationId xmlns:p14="http://schemas.microsoft.com/office/powerpoint/2010/main" val="155581417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Autofit/>
          </a:bodyPr>
          <a:lstStyle/>
          <a:p>
            <a:r>
              <a:rPr lang="en-AU" sz="3600" dirty="0" smtClean="0"/>
              <a:t/>
            </a:r>
            <a:br>
              <a:rPr lang="en-AU" sz="3600" dirty="0" smtClean="0"/>
            </a:br>
            <a:r>
              <a:rPr lang="en-AU" sz="3600" dirty="0" smtClean="0"/>
              <a:t>Drama </a:t>
            </a:r>
            <a:r>
              <a:rPr lang="en-AU" sz="3600" dirty="0"/>
              <a:t>- The Merry-Go-Round in the Sea </a:t>
            </a:r>
            <a:br>
              <a:rPr lang="en-AU" sz="3600" dirty="0"/>
            </a:br>
            <a:endParaRPr lang="en-AU" sz="3600" dirty="0"/>
          </a:p>
        </p:txBody>
      </p:sp>
      <p:sp>
        <p:nvSpPr>
          <p:cNvPr id="2" name="Content Placeholder 1"/>
          <p:cNvSpPr>
            <a:spLocks noGrp="1"/>
          </p:cNvSpPr>
          <p:nvPr>
            <p:ph idx="1"/>
          </p:nvPr>
        </p:nvSpPr>
        <p:spPr>
          <a:xfrm>
            <a:off x="872067" y="1412776"/>
            <a:ext cx="7408333" cy="4713387"/>
          </a:xfrm>
        </p:spPr>
        <p:txBody>
          <a:bodyPr>
            <a:normAutofit fontScale="62500" lnSpcReduction="20000"/>
          </a:bodyPr>
          <a:lstStyle/>
          <a:p>
            <a:pPr marL="0" indent="0">
              <a:buNone/>
            </a:pPr>
            <a:r>
              <a:rPr lang="en-AU" sz="3600" b="1" dirty="0" smtClean="0"/>
              <a:t>Reading</a:t>
            </a:r>
            <a:r>
              <a:rPr lang="en-AU" sz="3600" dirty="0" smtClean="0"/>
              <a:t> </a:t>
            </a:r>
          </a:p>
          <a:p>
            <a:r>
              <a:rPr lang="en-AU" sz="3600" dirty="0" smtClean="0"/>
              <a:t>I will ask my students to read this passage for initial meanings </a:t>
            </a:r>
          </a:p>
          <a:p>
            <a:r>
              <a:rPr lang="en-AU" sz="3600" dirty="0" smtClean="0"/>
              <a:t>I will ask them to consider the dramatic techniques and conventions used in this passage </a:t>
            </a:r>
          </a:p>
          <a:p>
            <a:r>
              <a:rPr lang="en-AU" sz="3600" dirty="0" smtClean="0"/>
              <a:t>I will ask my students to perform an initial reading (away from desks) and reflect upon the experience of ‘sounds’, ‘movement’ rhythm of the child’s voice </a:t>
            </a:r>
            <a:r>
              <a:rPr lang="en-AU" sz="3600" dirty="0"/>
              <a:t>j</a:t>
            </a:r>
            <a:r>
              <a:rPr lang="en-AU" sz="3600" dirty="0" smtClean="0"/>
              <a:t>uxtaposed with the adult chorus (and multiple voices) – some imagining needed in the exam </a:t>
            </a:r>
          </a:p>
          <a:p>
            <a:r>
              <a:rPr lang="en-AU" sz="3600" dirty="0" smtClean="0"/>
              <a:t>I will model a reading of the opening of the passage with my students paying particular attention to performance</a:t>
            </a:r>
          </a:p>
          <a:p>
            <a:r>
              <a:rPr lang="en-AU" sz="3600" dirty="0" smtClean="0"/>
              <a:t>I may ask them to explain how the child’s experience is celebrated in this passage?  </a:t>
            </a:r>
          </a:p>
          <a:p>
            <a:endParaRPr lang="en-AU" sz="3600" dirty="0"/>
          </a:p>
        </p:txBody>
      </p:sp>
    </p:spTree>
    <p:extLst>
      <p:ext uri="{BB962C8B-B14F-4D97-AF65-F5344CB8AC3E}">
        <p14:creationId xmlns:p14="http://schemas.microsoft.com/office/powerpoint/2010/main" val="2077093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The plan for today </a:t>
            </a:r>
            <a:endParaRPr lang="en-AU" dirty="0"/>
          </a:p>
        </p:txBody>
      </p:sp>
      <p:sp>
        <p:nvSpPr>
          <p:cNvPr id="2" name="Content Placeholder 1"/>
          <p:cNvSpPr>
            <a:spLocks noGrp="1"/>
          </p:cNvSpPr>
          <p:nvPr>
            <p:ph idx="1"/>
          </p:nvPr>
        </p:nvSpPr>
        <p:spPr>
          <a:xfrm>
            <a:off x="872067" y="1772816"/>
            <a:ext cx="8020413" cy="4353347"/>
          </a:xfrm>
        </p:spPr>
        <p:txBody>
          <a:bodyPr>
            <a:normAutofit fontScale="92500" lnSpcReduction="20000"/>
          </a:bodyPr>
          <a:lstStyle/>
          <a:p>
            <a:r>
              <a:rPr lang="en-AU" dirty="0" smtClean="0"/>
              <a:t>A </a:t>
            </a:r>
            <a:r>
              <a:rPr lang="en-AU" b="1" i="1" dirty="0" smtClean="0"/>
              <a:t>very</a:t>
            </a:r>
            <a:r>
              <a:rPr lang="en-AU" dirty="0" smtClean="0"/>
              <a:t> brief overview of some recent and older ideas and research on the close reading (I promise) </a:t>
            </a:r>
          </a:p>
          <a:p>
            <a:r>
              <a:rPr lang="en-AU" dirty="0" smtClean="0"/>
              <a:t>Framing of the close reading in the new syllabus document </a:t>
            </a:r>
          </a:p>
          <a:p>
            <a:r>
              <a:rPr lang="en-AU" dirty="0" smtClean="0"/>
              <a:t>The close reading in the examination</a:t>
            </a:r>
          </a:p>
          <a:p>
            <a:r>
              <a:rPr lang="en-AU" dirty="0" smtClean="0"/>
              <a:t>A model to work with </a:t>
            </a:r>
          </a:p>
          <a:p>
            <a:r>
              <a:rPr lang="en-AU" dirty="0" smtClean="0"/>
              <a:t>A practice with poetry and drama</a:t>
            </a:r>
          </a:p>
          <a:p>
            <a:r>
              <a:rPr lang="en-AU" dirty="0" smtClean="0"/>
              <a:t>Over to you (if time permits)</a:t>
            </a:r>
          </a:p>
          <a:p>
            <a:r>
              <a:rPr lang="en-AU" dirty="0" smtClean="0"/>
              <a:t>Questions </a:t>
            </a:r>
            <a:endParaRPr lang="en-AU"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Some initial observations</a:t>
            </a:r>
            <a:br>
              <a:rPr lang="en-AU" dirty="0"/>
            </a:br>
            <a:endParaRPr lang="en-AU" dirty="0"/>
          </a:p>
        </p:txBody>
      </p:sp>
      <p:sp>
        <p:nvSpPr>
          <p:cNvPr id="3" name="Content Placeholder 2"/>
          <p:cNvSpPr>
            <a:spLocks noGrp="1"/>
          </p:cNvSpPr>
          <p:nvPr>
            <p:ph idx="1"/>
          </p:nvPr>
        </p:nvSpPr>
        <p:spPr/>
        <p:txBody>
          <a:bodyPr>
            <a:normAutofit/>
          </a:bodyPr>
          <a:lstStyle/>
          <a:p>
            <a:pPr marL="0" indent="0">
              <a:buNone/>
            </a:pPr>
            <a:r>
              <a:rPr lang="en-AU" dirty="0" smtClean="0"/>
              <a:t>Detailed description of landscape in stage instructions ‘ ‘sweeping across stage’ ‘colours of ‘earth, gold and sky’, central focus on merry-go-round, spectacle of performance with cyclorama landscape and chorus</a:t>
            </a:r>
          </a:p>
          <a:p>
            <a:pPr marL="0" indent="0">
              <a:buNone/>
            </a:pPr>
            <a:endParaRPr lang="en-AU" dirty="0" smtClean="0"/>
          </a:p>
          <a:p>
            <a:pPr marL="0" indent="0">
              <a:buNone/>
            </a:pPr>
            <a:r>
              <a:rPr lang="en-AU" dirty="0" smtClean="0"/>
              <a:t>Am I right?</a:t>
            </a:r>
          </a:p>
          <a:p>
            <a:pPr marL="0" indent="0">
              <a:buNone/>
            </a:pPr>
            <a:r>
              <a:rPr lang="en-AU" sz="2400" dirty="0" smtClean="0"/>
              <a:t>https</a:t>
            </a:r>
            <a:r>
              <a:rPr lang="en-AU" sz="2400" dirty="0"/>
              <a:t>://www.youtube.com/watch?v=NyBcGSqVh2U</a:t>
            </a:r>
          </a:p>
          <a:p>
            <a:pPr marL="0" indent="0">
              <a:buNone/>
            </a:pPr>
            <a:endParaRPr lang="en-AU" dirty="0" smtClean="0"/>
          </a:p>
        </p:txBody>
      </p:sp>
    </p:spTree>
    <p:extLst>
      <p:ext uri="{BB962C8B-B14F-4D97-AF65-F5344CB8AC3E}">
        <p14:creationId xmlns:p14="http://schemas.microsoft.com/office/powerpoint/2010/main" val="65365980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I might identify a key object such as the merry-go-round as an entry point </a:t>
            </a:r>
            <a:endParaRPr lang="en-AU" dirty="0"/>
          </a:p>
        </p:txBody>
      </p:sp>
      <p:sp>
        <p:nvSpPr>
          <p:cNvPr id="3" name="Content Placeholder 2"/>
          <p:cNvSpPr>
            <a:spLocks noGrp="1"/>
          </p:cNvSpPr>
          <p:nvPr>
            <p:ph idx="1"/>
          </p:nvPr>
        </p:nvSpPr>
        <p:spPr/>
        <p:txBody>
          <a:bodyPr>
            <a:normAutofit fontScale="77500" lnSpcReduction="20000"/>
          </a:bodyPr>
          <a:lstStyle/>
          <a:p>
            <a:pPr marL="0" indent="0">
              <a:buNone/>
            </a:pPr>
            <a:r>
              <a:rPr lang="en-AU" b="1" dirty="0" smtClean="0"/>
              <a:t>Pattern</a:t>
            </a:r>
            <a:r>
              <a:rPr lang="en-AU" dirty="0" smtClean="0"/>
              <a:t> – I will discuss the significance of the merry-go-round as symbolically important object </a:t>
            </a:r>
          </a:p>
          <a:p>
            <a:r>
              <a:rPr lang="en-AU" dirty="0" smtClean="0"/>
              <a:t>Representative of childhood experience, innocence and freedom </a:t>
            </a:r>
          </a:p>
          <a:p>
            <a:r>
              <a:rPr lang="en-AU" dirty="0" smtClean="0"/>
              <a:t>Described very functionally by chorus- is this a typically adult way of seeing the world – is this how the experience of war shapes perception?</a:t>
            </a:r>
          </a:p>
          <a:p>
            <a:r>
              <a:rPr lang="en-AU" dirty="0" smtClean="0"/>
              <a:t>Formed by chorus – why in human form?</a:t>
            </a:r>
          </a:p>
          <a:p>
            <a:r>
              <a:rPr lang="en-AU" dirty="0" smtClean="0"/>
              <a:t>Wreck in ocean –looks like a merry-go-round by storm (maybe Rob’s right) </a:t>
            </a:r>
          </a:p>
          <a:p>
            <a:r>
              <a:rPr lang="en-AU" dirty="0" smtClean="0"/>
              <a:t>Symbolic of freedom for Rob – it is where his world ends and where those his misses (Daddy, Aunt Kay, Rick) are located </a:t>
            </a:r>
          </a:p>
          <a:p>
            <a:pPr marL="0" indent="0">
              <a:buNone/>
            </a:pPr>
            <a:endParaRPr lang="en-AU" dirty="0"/>
          </a:p>
        </p:txBody>
      </p:sp>
    </p:spTree>
    <p:extLst>
      <p:ext uri="{BB962C8B-B14F-4D97-AF65-F5344CB8AC3E}">
        <p14:creationId xmlns:p14="http://schemas.microsoft.com/office/powerpoint/2010/main" val="107834414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85000" lnSpcReduction="20000"/>
          </a:bodyPr>
          <a:lstStyle/>
          <a:p>
            <a:r>
              <a:rPr lang="en-AU" dirty="0" smtClean="0"/>
              <a:t>Interpretation</a:t>
            </a:r>
          </a:p>
          <a:p>
            <a:r>
              <a:rPr lang="en-AU" dirty="0" smtClean="0"/>
              <a:t>Naivety and wisdom the child’s perspective (paradox)</a:t>
            </a:r>
          </a:p>
          <a:p>
            <a:r>
              <a:rPr lang="en-AU" dirty="0" smtClean="0"/>
              <a:t>Changed(</a:t>
            </a:r>
            <a:r>
              <a:rPr lang="en-AU" dirty="0" err="1" smtClean="0"/>
              <a:t>ing</a:t>
            </a:r>
            <a:r>
              <a:rPr lang="en-AU" dirty="0" smtClean="0"/>
              <a:t>) nature of world at war</a:t>
            </a:r>
          </a:p>
          <a:p>
            <a:r>
              <a:rPr lang="en-AU" dirty="0" smtClean="0"/>
              <a:t>Fears in times of change</a:t>
            </a:r>
          </a:p>
          <a:p>
            <a:r>
              <a:rPr lang="en-AU" dirty="0" smtClean="0"/>
              <a:t>Lack of stability and security in world (confusion) </a:t>
            </a:r>
          </a:p>
          <a:p>
            <a:r>
              <a:rPr lang="en-AU" dirty="0"/>
              <a:t> </a:t>
            </a:r>
            <a:r>
              <a:rPr lang="en-AU" dirty="0" smtClean="0"/>
              <a:t>I will ask my students to take one possible interpretation and explain making sure that they use at least one example of narrative convention such as characterisation of the child, repetition, and at least one example of how drama techniques and conventions are used to construct this particular idea. </a:t>
            </a:r>
          </a:p>
          <a:p>
            <a:endParaRPr lang="en-AU" dirty="0" smtClean="0"/>
          </a:p>
          <a:p>
            <a:endParaRPr lang="en-AU" dirty="0" smtClean="0"/>
          </a:p>
          <a:p>
            <a:endParaRPr lang="en-AU" dirty="0"/>
          </a:p>
        </p:txBody>
      </p:sp>
    </p:spTree>
    <p:extLst>
      <p:ext uri="{BB962C8B-B14F-4D97-AF65-F5344CB8AC3E}">
        <p14:creationId xmlns:p14="http://schemas.microsoft.com/office/powerpoint/2010/main" val="2924444106"/>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
            </a:r>
            <a:br>
              <a:rPr lang="en-AU" dirty="0" smtClean="0"/>
            </a:br>
            <a:r>
              <a:rPr lang="en-AU" dirty="0" smtClean="0"/>
              <a:t>Critical </a:t>
            </a:r>
            <a:r>
              <a:rPr lang="en-AU" dirty="0"/>
              <a:t>socio cultural readings </a:t>
            </a:r>
            <a:br>
              <a:rPr lang="en-AU" dirty="0"/>
            </a:br>
            <a:endParaRPr lang="en-AU" dirty="0"/>
          </a:p>
        </p:txBody>
      </p:sp>
      <p:sp>
        <p:nvSpPr>
          <p:cNvPr id="3" name="Content Placeholder 2"/>
          <p:cNvSpPr>
            <a:spLocks noGrp="1"/>
          </p:cNvSpPr>
          <p:nvPr>
            <p:ph idx="1"/>
          </p:nvPr>
        </p:nvSpPr>
        <p:spPr/>
        <p:txBody>
          <a:bodyPr/>
          <a:lstStyle/>
          <a:p>
            <a:r>
              <a:rPr lang="en-AU" sz="2400" dirty="0" smtClean="0"/>
              <a:t>Class and elements of a Marxist reading </a:t>
            </a:r>
          </a:p>
          <a:p>
            <a:r>
              <a:rPr lang="en-AU" sz="2400" dirty="0"/>
              <a:t>Rights/experiences of the child (I may draw some parallels with current experiences for children in the world today) </a:t>
            </a:r>
          </a:p>
          <a:p>
            <a:r>
              <a:rPr lang="en-AU" sz="2400" dirty="0" smtClean="0"/>
              <a:t>Shaping of national identity </a:t>
            </a:r>
          </a:p>
          <a:p>
            <a:r>
              <a:rPr lang="en-AU" sz="2000" dirty="0" smtClean="0"/>
              <a:t>Identity shaped by war experience (militarisation)</a:t>
            </a:r>
          </a:p>
          <a:p>
            <a:r>
              <a:rPr lang="en-AU" sz="2000" dirty="0" smtClean="0"/>
              <a:t>Representation of change and compromise during war</a:t>
            </a:r>
          </a:p>
          <a:p>
            <a:r>
              <a:rPr lang="en-AU" sz="2000" dirty="0" smtClean="0"/>
              <a:t>Resilience, stoicism and Australian character (Anzac tradition family strength) </a:t>
            </a:r>
          </a:p>
          <a:p>
            <a:r>
              <a:rPr lang="en-AU" sz="2000" dirty="0" smtClean="0"/>
              <a:t>Absence of family </a:t>
            </a:r>
          </a:p>
          <a:p>
            <a:r>
              <a:rPr lang="en-AU" sz="2000" dirty="0" smtClean="0"/>
              <a:t>Encroachment of international/global events</a:t>
            </a:r>
          </a:p>
          <a:p>
            <a:r>
              <a:rPr lang="en-AU" sz="2000" dirty="0" smtClean="0"/>
              <a:t>Resistance to this shaping/version of national identity – child’s perspective – significance of landscape – it may all disappear</a:t>
            </a:r>
          </a:p>
          <a:p>
            <a:endParaRPr lang="en-AU" sz="2000" dirty="0" smtClean="0"/>
          </a:p>
        </p:txBody>
      </p:sp>
    </p:spTree>
    <p:extLst>
      <p:ext uri="{BB962C8B-B14F-4D97-AF65-F5344CB8AC3E}">
        <p14:creationId xmlns:p14="http://schemas.microsoft.com/office/powerpoint/2010/main" val="124541451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Application prose  </a:t>
            </a:r>
            <a:endParaRPr lang="en-AU" dirty="0"/>
          </a:p>
        </p:txBody>
      </p:sp>
      <p:sp>
        <p:nvSpPr>
          <p:cNvPr id="2" name="Content Placeholder 1"/>
          <p:cNvSpPr>
            <a:spLocks noGrp="1"/>
          </p:cNvSpPr>
          <p:nvPr>
            <p:ph idx="1"/>
          </p:nvPr>
        </p:nvSpPr>
        <p:spPr>
          <a:xfrm>
            <a:off x="872067" y="1628800"/>
            <a:ext cx="7408333" cy="4497363"/>
          </a:xfrm>
        </p:spPr>
        <p:txBody>
          <a:bodyPr/>
          <a:lstStyle/>
          <a:p>
            <a:pPr marL="0" indent="0">
              <a:buNone/>
            </a:pPr>
            <a:r>
              <a:rPr lang="en-AU" dirty="0" smtClean="0"/>
              <a:t>Paperbark Shoe</a:t>
            </a:r>
          </a:p>
          <a:p>
            <a:pPr marL="0" indent="0">
              <a:buNone/>
            </a:pPr>
            <a:endParaRPr lang="en-AU" dirty="0"/>
          </a:p>
          <a:p>
            <a:pPr marL="0" indent="0">
              <a:buNone/>
            </a:pPr>
            <a:r>
              <a:rPr lang="en-AU" dirty="0" smtClean="0"/>
              <a:t>What models </a:t>
            </a:r>
            <a:r>
              <a:rPr lang="en-AU" smtClean="0"/>
              <a:t>might you use? </a:t>
            </a:r>
            <a:endParaRPr lang="en-AU" dirty="0"/>
          </a:p>
        </p:txBody>
      </p:sp>
    </p:spTree>
    <p:extLst>
      <p:ext uri="{BB962C8B-B14F-4D97-AF65-F5344CB8AC3E}">
        <p14:creationId xmlns:p14="http://schemas.microsoft.com/office/powerpoint/2010/main" val="43231332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smtClean="0"/>
              <a:t/>
            </a:r>
            <a:br>
              <a:rPr lang="en-AU" dirty="0" smtClean="0"/>
            </a:br>
            <a:r>
              <a:rPr lang="en-AU" dirty="0"/>
              <a:t/>
            </a:r>
            <a:br>
              <a:rPr lang="en-AU" dirty="0"/>
            </a:br>
            <a:r>
              <a:rPr lang="en-AU" dirty="0" smtClean="0"/>
              <a:t>References</a:t>
            </a:r>
            <a:r>
              <a:rPr lang="en-AU" dirty="0"/>
              <a:t/>
            </a:r>
            <a:br>
              <a:rPr lang="en-AU" dirty="0"/>
            </a:br>
            <a:r>
              <a:rPr lang="en-AU" dirty="0"/>
              <a:t> </a:t>
            </a:r>
            <a:br>
              <a:rPr lang="en-AU" dirty="0"/>
            </a:br>
            <a:endParaRPr lang="en-AU" dirty="0"/>
          </a:p>
        </p:txBody>
      </p:sp>
      <p:sp>
        <p:nvSpPr>
          <p:cNvPr id="3" name="Content Placeholder 2"/>
          <p:cNvSpPr>
            <a:spLocks noGrp="1"/>
          </p:cNvSpPr>
          <p:nvPr>
            <p:ph idx="1"/>
          </p:nvPr>
        </p:nvSpPr>
        <p:spPr/>
        <p:txBody>
          <a:bodyPr>
            <a:normAutofit fontScale="40000" lnSpcReduction="20000"/>
          </a:bodyPr>
          <a:lstStyle/>
          <a:p>
            <a:r>
              <a:rPr lang="en-AU" dirty="0" err="1" smtClean="0"/>
              <a:t>Bellis</a:t>
            </a:r>
            <a:r>
              <a:rPr lang="en-AU" dirty="0"/>
              <a:t>, N., Parr, G. &amp; </a:t>
            </a:r>
            <a:r>
              <a:rPr lang="en-AU" dirty="0" err="1"/>
              <a:t>Doecke</a:t>
            </a:r>
            <a:r>
              <a:rPr lang="en-AU" dirty="0"/>
              <a:t>, B. (2009). The Making of Literature: A Continuing Conversation. </a:t>
            </a:r>
          </a:p>
          <a:p>
            <a:r>
              <a:rPr lang="en-AU" i="1" dirty="0"/>
              <a:t>Changing English: Studies in Culture and Education</a:t>
            </a:r>
            <a:r>
              <a:rPr lang="en-AU" dirty="0"/>
              <a:t>, 16(2), 165-179.</a:t>
            </a:r>
          </a:p>
          <a:p>
            <a:pPr marL="0" indent="0">
              <a:buNone/>
            </a:pPr>
            <a:endParaRPr lang="en-AU" dirty="0"/>
          </a:p>
          <a:p>
            <a:r>
              <a:rPr lang="en-AU" dirty="0" err="1"/>
              <a:t>Dougan</a:t>
            </a:r>
            <a:r>
              <a:rPr lang="en-AU" dirty="0"/>
              <a:t>, L. (2008). White Clay II. White Clay, Artarmon, New South Wales: </a:t>
            </a:r>
            <a:r>
              <a:rPr lang="en-AU" dirty="0" err="1"/>
              <a:t>Giramondo</a:t>
            </a:r>
            <a:r>
              <a:rPr lang="en-AU" dirty="0"/>
              <a:t> Poets, 65-66. </a:t>
            </a:r>
          </a:p>
          <a:p>
            <a:endParaRPr lang="en-AU" dirty="0"/>
          </a:p>
          <a:p>
            <a:r>
              <a:rPr lang="en-AU" dirty="0"/>
              <a:t>Douglas, K., Barnett, T., </a:t>
            </a:r>
            <a:r>
              <a:rPr lang="en-AU" dirty="0" err="1"/>
              <a:t>Poletti</a:t>
            </a:r>
            <a:r>
              <a:rPr lang="en-AU" dirty="0"/>
              <a:t>, A., </a:t>
            </a:r>
            <a:r>
              <a:rPr lang="en-AU" dirty="0" err="1"/>
              <a:t>Seaboyer</a:t>
            </a:r>
            <a:r>
              <a:rPr lang="en-AU" dirty="0"/>
              <a:t>, J. &amp; Kennedy, R. (2015). Building reading resilience: re-thinking reading for the literary studies classroom. </a:t>
            </a:r>
            <a:r>
              <a:rPr lang="en-AU" i="1" dirty="0"/>
              <a:t>Higher Education research and development</a:t>
            </a:r>
            <a:r>
              <a:rPr lang="en-AU" dirty="0"/>
              <a:t>, (34) 1-13. </a:t>
            </a:r>
          </a:p>
          <a:p>
            <a:endParaRPr lang="en-AU" dirty="0"/>
          </a:p>
          <a:p>
            <a:r>
              <a:rPr lang="en-AU" dirty="0"/>
              <a:t>Joy, B. (2013). The Merry-Go-Round in the Sea: Trailer for GRADS production of </a:t>
            </a:r>
            <a:r>
              <a:rPr lang="en-AU" i="1" dirty="0"/>
              <a:t>The Merry-Go-Round in the Sea </a:t>
            </a:r>
            <a:r>
              <a:rPr lang="en-AU" dirty="0"/>
              <a:t>[</a:t>
            </a:r>
            <a:r>
              <a:rPr lang="en-AU" dirty="0" err="1"/>
              <a:t>Videofile</a:t>
            </a:r>
            <a:r>
              <a:rPr lang="en-AU" dirty="0"/>
              <a:t>]. Retrieved from </a:t>
            </a:r>
            <a:r>
              <a:rPr lang="en-AU" u="sng" dirty="0"/>
              <a:t>https://www.youtube.com/watch?v=NyBcGSqVh2U</a:t>
            </a:r>
            <a:r>
              <a:rPr lang="en-AU" dirty="0"/>
              <a:t>. </a:t>
            </a:r>
          </a:p>
          <a:p>
            <a:endParaRPr lang="en-AU" dirty="0"/>
          </a:p>
          <a:p>
            <a:r>
              <a:rPr lang="en-AU" dirty="0"/>
              <a:t>Lockett, M. (2010). Close Reading: A Synergistic Approach to the (Post)Modern Divide. </a:t>
            </a:r>
            <a:r>
              <a:rPr lang="en-AU" i="1" dirty="0"/>
              <a:t>Changing English: Studies in Culture and Education</a:t>
            </a:r>
            <a:r>
              <a:rPr lang="en-AU" dirty="0"/>
              <a:t>, 17(4), 399-409. </a:t>
            </a:r>
          </a:p>
          <a:p>
            <a:endParaRPr lang="en-AU" dirty="0"/>
          </a:p>
          <a:p>
            <a:r>
              <a:rPr lang="en-AU" dirty="0" err="1"/>
              <a:t>Moje</a:t>
            </a:r>
            <a:r>
              <a:rPr lang="en-AU" dirty="0"/>
              <a:t>, E. B. (2015). Doing and teaching disciplinary literacy with adolescent learners: A social and cultural enterprise. </a:t>
            </a:r>
            <a:r>
              <a:rPr lang="en-AU" i="1" dirty="0"/>
              <a:t>Harvard Educational Review</a:t>
            </a:r>
            <a:r>
              <a:rPr lang="en-AU" dirty="0"/>
              <a:t>, 85(2), 254-278.</a:t>
            </a:r>
          </a:p>
          <a:p>
            <a:endParaRPr lang="en-AU" dirty="0"/>
          </a:p>
          <a:p>
            <a:r>
              <a:rPr lang="en-AU" dirty="0" err="1"/>
              <a:t>Orlemanski</a:t>
            </a:r>
            <a:r>
              <a:rPr lang="en-AU" dirty="0"/>
              <a:t>, J. (2014). Scales of reading. </a:t>
            </a:r>
            <a:r>
              <a:rPr lang="en-AU" i="1" dirty="0" err="1"/>
              <a:t>Examplaria</a:t>
            </a:r>
            <a:r>
              <a:rPr lang="en-AU" i="1" dirty="0"/>
              <a:t>: Medieval, early modern, theory</a:t>
            </a:r>
            <a:r>
              <a:rPr lang="en-AU" dirty="0"/>
              <a:t>, 2(3), 215-233. </a:t>
            </a:r>
          </a:p>
          <a:p>
            <a:endParaRPr lang="en-AU" dirty="0"/>
          </a:p>
          <a:p>
            <a:r>
              <a:rPr lang="en-AU" dirty="0"/>
              <a:t>Patterson, A. (2008). Teaching Literature in Australia: Examining and Reviewing Senior English. </a:t>
            </a:r>
            <a:r>
              <a:rPr lang="en-AU" i="1" dirty="0"/>
              <a:t>Changing English: Studies in Culture and Education</a:t>
            </a:r>
            <a:r>
              <a:rPr lang="en-AU" dirty="0"/>
              <a:t>, 15(3), 311-322</a:t>
            </a:r>
          </a:p>
          <a:p>
            <a:endParaRPr lang="en-AU" dirty="0"/>
          </a:p>
          <a:p>
            <a:r>
              <a:rPr lang="en-AU" dirty="0"/>
              <a:t>Scholes, R.</a:t>
            </a:r>
            <a:r>
              <a:rPr lang="en-AU" b="1" dirty="0"/>
              <a:t> (</a:t>
            </a:r>
            <a:r>
              <a:rPr lang="en-AU" dirty="0"/>
              <a:t>1985). </a:t>
            </a:r>
            <a:r>
              <a:rPr lang="en-AU" i="1" dirty="0"/>
              <a:t>Textual Power: Literary Theory and the Teaching of English</a:t>
            </a:r>
            <a:r>
              <a:rPr lang="en-AU" dirty="0"/>
              <a:t>. New Haven: Yale University Press.   </a:t>
            </a:r>
          </a:p>
          <a:p>
            <a:endParaRPr lang="en-AU" dirty="0"/>
          </a:p>
          <a:p>
            <a:endParaRPr lang="en-AU" dirty="0"/>
          </a:p>
        </p:txBody>
      </p:sp>
    </p:spTree>
    <p:extLst>
      <p:ext uri="{BB962C8B-B14F-4D97-AF65-F5344CB8AC3E}">
        <p14:creationId xmlns:p14="http://schemas.microsoft.com/office/powerpoint/2010/main" val="162392567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Inquiries </a:t>
            </a:r>
            <a:endParaRPr lang="en-AU" dirty="0"/>
          </a:p>
        </p:txBody>
      </p:sp>
      <p:sp>
        <p:nvSpPr>
          <p:cNvPr id="3" name="Content Placeholder 2"/>
          <p:cNvSpPr>
            <a:spLocks noGrp="1"/>
          </p:cNvSpPr>
          <p:nvPr>
            <p:ph idx="1"/>
          </p:nvPr>
        </p:nvSpPr>
        <p:spPr/>
        <p:txBody>
          <a:bodyPr>
            <a:normAutofit/>
          </a:bodyPr>
          <a:lstStyle/>
          <a:p>
            <a:r>
              <a:rPr lang="en-AU" sz="2000" dirty="0"/>
              <a:t>Paula Beck</a:t>
            </a:r>
            <a:br>
              <a:rPr lang="en-AU" sz="2000" dirty="0"/>
            </a:br>
            <a:r>
              <a:rPr lang="en-AU" sz="2000" dirty="0"/>
              <a:t>Principal Consultant Literature </a:t>
            </a:r>
          </a:p>
          <a:p>
            <a:r>
              <a:rPr lang="en-AU" sz="2000" dirty="0"/>
              <a:t> </a:t>
            </a:r>
            <a:r>
              <a:rPr lang="en-AU" sz="2000" b="1" dirty="0" smtClean="0"/>
              <a:t>School </a:t>
            </a:r>
            <a:r>
              <a:rPr lang="en-AU" sz="2000" b="1" dirty="0"/>
              <a:t>Curriculum and Standards Authority</a:t>
            </a:r>
            <a:r>
              <a:rPr lang="en-AU" sz="2000" dirty="0"/>
              <a:t> </a:t>
            </a:r>
          </a:p>
          <a:p>
            <a:r>
              <a:rPr lang="en-AU" sz="2000" dirty="0"/>
              <a:t>Street address: 303 Sevenoaks St Cannington WA 6107 | Postal address: PO Box 816 Cannington WA 6987 </a:t>
            </a:r>
            <a:endParaRPr lang="en-AU" sz="2000" dirty="0" smtClean="0"/>
          </a:p>
          <a:p>
            <a:r>
              <a:rPr lang="en-AU" sz="2000" dirty="0" smtClean="0"/>
              <a:t>Paula.Beck@scsa.wa.edu.au</a:t>
            </a:r>
          </a:p>
          <a:p>
            <a:endParaRPr lang="en-AU" sz="2000" dirty="0"/>
          </a:p>
          <a:p>
            <a:endParaRPr lang="en-AU" sz="2000" dirty="0" smtClean="0"/>
          </a:p>
          <a:p>
            <a:pPr marL="0" indent="0">
              <a:buNone/>
            </a:pPr>
            <a:endParaRPr lang="en-AU" sz="2000" dirty="0"/>
          </a:p>
        </p:txBody>
      </p:sp>
    </p:spTree>
    <p:extLst>
      <p:ext uri="{BB962C8B-B14F-4D97-AF65-F5344CB8AC3E}">
        <p14:creationId xmlns:p14="http://schemas.microsoft.com/office/powerpoint/2010/main" val="427197422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AU" dirty="0"/>
              <a:t>Copyright</a:t>
            </a:r>
            <a:br>
              <a:rPr lang="en-AU" dirty="0"/>
            </a:br>
            <a:endParaRPr lang="en-AU" dirty="0"/>
          </a:p>
        </p:txBody>
      </p:sp>
      <p:sp>
        <p:nvSpPr>
          <p:cNvPr id="3" name="Content Placeholder 2"/>
          <p:cNvSpPr>
            <a:spLocks noGrp="1"/>
          </p:cNvSpPr>
          <p:nvPr>
            <p:ph idx="1"/>
          </p:nvPr>
        </p:nvSpPr>
        <p:spPr/>
        <p:txBody>
          <a:bodyPr>
            <a:normAutofit fontScale="47500" lnSpcReduction="20000"/>
          </a:bodyPr>
          <a:lstStyle/>
          <a:p>
            <a:r>
              <a:rPr lang="en-AU" dirty="0" smtClean="0"/>
              <a:t>© </a:t>
            </a:r>
            <a:r>
              <a:rPr lang="en-AU" dirty="0"/>
              <a:t>School Curriculum and Standards Authority, 2014</a:t>
            </a:r>
          </a:p>
          <a:p>
            <a:r>
              <a:rPr lang="en-AU" dirty="0"/>
              <a:t>This document – apart from any third party copyright material contained in it – may be freely copied, or communicated on an intranet, for non-commercial purposes in educational institutions, provided that the School Curriculum and Standards Authority is acknowledged as the copyright owner, and that the Authority’s moral rights are not infringed.</a:t>
            </a:r>
          </a:p>
          <a:p>
            <a:r>
              <a:rPr lang="en-AU" dirty="0"/>
              <a:t>Copying or communication for any other purpose can be done only within the terms of the Copyright Act 1968 or with prior written permission of the School Curriculum and Standards Authority. Copying or communication of any third party copyright material can be done only within the terms of the Copyright Act 1968 or with permission of the copyright owners.</a:t>
            </a:r>
          </a:p>
          <a:p>
            <a:r>
              <a:rPr lang="en-AU" dirty="0"/>
              <a:t>Any content in this document that has been derived from the Australian Curriculum may be used under the terms of the Creative Commons Attribution-</a:t>
            </a:r>
            <a:r>
              <a:rPr lang="en-AU" dirty="0" err="1"/>
              <a:t>NonCommercial</a:t>
            </a:r>
            <a:r>
              <a:rPr lang="en-AU" dirty="0"/>
              <a:t> 3.0 Australia licence</a:t>
            </a:r>
          </a:p>
          <a:p>
            <a:r>
              <a:rPr lang="en-AU" dirty="0"/>
              <a:t>Disclaimer</a:t>
            </a:r>
          </a:p>
          <a:p>
            <a:r>
              <a:rPr lang="en-AU" dirty="0"/>
              <a:t>Any resources such as texts, websites and so on that may be referred to in this document are provided as examples of resources that teachers can use to support their learning programs. Their inclusion does not imply that they are mandatory or that they are the only resources relevant to the course.</a:t>
            </a:r>
          </a:p>
          <a:p>
            <a:endParaRPr lang="en-AU" dirty="0"/>
          </a:p>
        </p:txBody>
      </p:sp>
    </p:spTree>
    <p:extLst>
      <p:ext uri="{BB962C8B-B14F-4D97-AF65-F5344CB8AC3E}">
        <p14:creationId xmlns:p14="http://schemas.microsoft.com/office/powerpoint/2010/main" val="185066551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AU" dirty="0" smtClean="0"/>
              <a:t>Why consider the close reading?</a:t>
            </a:r>
            <a:endParaRPr lang="en-AU" dirty="0"/>
          </a:p>
        </p:txBody>
      </p:sp>
      <p:sp>
        <p:nvSpPr>
          <p:cNvPr id="2" name="Content Placeholder 1"/>
          <p:cNvSpPr>
            <a:spLocks noGrp="1"/>
          </p:cNvSpPr>
          <p:nvPr>
            <p:ph idx="1"/>
          </p:nvPr>
        </p:nvSpPr>
        <p:spPr>
          <a:xfrm>
            <a:off x="872067" y="1628800"/>
            <a:ext cx="7408333" cy="4497363"/>
          </a:xfrm>
        </p:spPr>
        <p:txBody>
          <a:bodyPr>
            <a:normAutofit fontScale="92500" lnSpcReduction="20000"/>
          </a:bodyPr>
          <a:lstStyle/>
          <a:p>
            <a:r>
              <a:rPr lang="en-AU" dirty="0"/>
              <a:t>The close reading is a key practice that distinguishes Literature from other disciplines </a:t>
            </a:r>
            <a:endParaRPr lang="en-AU" dirty="0" smtClean="0"/>
          </a:p>
          <a:p>
            <a:r>
              <a:rPr lang="en-AU" dirty="0" smtClean="0"/>
              <a:t>As a socially, culturally, historically located practice (Patterson, 2008) it is liable to change and to being contested. </a:t>
            </a:r>
          </a:p>
          <a:p>
            <a:r>
              <a:rPr lang="en-AU" dirty="0" smtClean="0"/>
              <a:t>Currently</a:t>
            </a:r>
            <a:r>
              <a:rPr lang="en-AU" dirty="0"/>
              <a:t>, there is some </a:t>
            </a:r>
            <a:r>
              <a:rPr lang="en-AU" dirty="0" smtClean="0"/>
              <a:t>discussion </a:t>
            </a:r>
            <a:r>
              <a:rPr lang="en-AU" dirty="0"/>
              <a:t>of the close reading within the discipline </a:t>
            </a:r>
            <a:endParaRPr lang="en-AU" dirty="0" smtClean="0"/>
          </a:p>
          <a:p>
            <a:r>
              <a:rPr lang="en-AU" dirty="0" smtClean="0"/>
              <a:t>It is a key aspect of the year 11 and year 12 ATAR Literature course (and one section of the exam)</a:t>
            </a:r>
            <a:endParaRPr lang="en-AU" dirty="0"/>
          </a:p>
          <a:p>
            <a:endParaRPr lang="en-AU" dirty="0"/>
          </a:p>
        </p:txBody>
      </p:sp>
    </p:spTree>
    <p:extLst>
      <p:ext uri="{BB962C8B-B14F-4D97-AF65-F5344CB8AC3E}">
        <p14:creationId xmlns:p14="http://schemas.microsoft.com/office/powerpoint/2010/main" val="103194362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dirty="0" smtClean="0"/>
              <a:t>What is the value of the close reading?</a:t>
            </a:r>
            <a:endParaRPr lang="en-AU" dirty="0"/>
          </a:p>
        </p:txBody>
      </p:sp>
      <p:sp>
        <p:nvSpPr>
          <p:cNvPr id="2" name="Content Placeholder 1"/>
          <p:cNvSpPr>
            <a:spLocks noGrp="1"/>
          </p:cNvSpPr>
          <p:nvPr>
            <p:ph idx="1"/>
          </p:nvPr>
        </p:nvSpPr>
        <p:spPr>
          <a:xfrm>
            <a:off x="872067" y="1484784"/>
            <a:ext cx="7408333" cy="4641379"/>
          </a:xfrm>
        </p:spPr>
        <p:txBody>
          <a:bodyPr>
            <a:normAutofit/>
          </a:bodyPr>
          <a:lstStyle/>
          <a:p>
            <a:r>
              <a:rPr lang="en-AU" dirty="0" smtClean="0"/>
              <a:t>It is a discipline based practice – it belongs to Literature </a:t>
            </a:r>
          </a:p>
          <a:p>
            <a:r>
              <a:rPr lang="en-AU" dirty="0" smtClean="0"/>
              <a:t>In the school system it:</a:t>
            </a:r>
          </a:p>
          <a:p>
            <a:r>
              <a:rPr lang="en-AU" dirty="0" smtClean="0"/>
              <a:t> </a:t>
            </a:r>
            <a:r>
              <a:rPr lang="en-AU" sz="2400" dirty="0" smtClean="0"/>
              <a:t>contributes to university entrance</a:t>
            </a:r>
          </a:p>
          <a:p>
            <a:r>
              <a:rPr lang="en-AU" sz="2400" dirty="0" smtClean="0"/>
              <a:t> helps develop a range of reading, writing and critical thinking skills (reading resilience – Douglas et al)</a:t>
            </a:r>
          </a:p>
          <a:p>
            <a:r>
              <a:rPr lang="en-AU" sz="2400" dirty="0" smtClean="0"/>
              <a:t> allows students to observe the process of creativity </a:t>
            </a:r>
          </a:p>
          <a:p>
            <a:r>
              <a:rPr lang="en-AU" sz="2400" dirty="0" smtClean="0"/>
              <a:t> provides young people with a way to experience the world  </a:t>
            </a:r>
          </a:p>
          <a:p>
            <a:endParaRPr lang="en-AU" dirty="0" smtClean="0"/>
          </a:p>
        </p:txBody>
      </p:sp>
    </p:spTree>
    <p:extLst>
      <p:ext uri="{BB962C8B-B14F-4D97-AF65-F5344CB8AC3E}">
        <p14:creationId xmlns:p14="http://schemas.microsoft.com/office/powerpoint/2010/main" val="141656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A working definition </a:t>
            </a:r>
            <a:endParaRPr lang="en-AU" dirty="0"/>
          </a:p>
        </p:txBody>
      </p:sp>
      <p:sp>
        <p:nvSpPr>
          <p:cNvPr id="2" name="Content Placeholder 1"/>
          <p:cNvSpPr>
            <a:spLocks noGrp="1"/>
          </p:cNvSpPr>
          <p:nvPr>
            <p:ph idx="1"/>
          </p:nvPr>
        </p:nvSpPr>
        <p:spPr>
          <a:xfrm>
            <a:off x="872067" y="1628800"/>
            <a:ext cx="7408333" cy="4497363"/>
          </a:xfrm>
        </p:spPr>
        <p:txBody>
          <a:bodyPr>
            <a:normAutofit fontScale="85000" lnSpcReduction="20000"/>
          </a:bodyPr>
          <a:lstStyle/>
          <a:p>
            <a:r>
              <a:rPr lang="en-AU" dirty="0"/>
              <a:t>It is a process of observing the features of texts and identifying their significance (</a:t>
            </a:r>
            <a:r>
              <a:rPr lang="en-AU" dirty="0" smtClean="0"/>
              <a:t>Lockett, 2010)  </a:t>
            </a:r>
          </a:p>
          <a:p>
            <a:r>
              <a:rPr lang="en-AU" dirty="0" smtClean="0"/>
              <a:t>The performance, as it were, of a piece of writing that is treated as a script, or notation, for sensory impressions, affects and meaning...characterised by attentiveness to detail...texts ’happen’ when they are read (</a:t>
            </a:r>
            <a:r>
              <a:rPr lang="en-AU" dirty="0" err="1" smtClean="0"/>
              <a:t>Orlemanski</a:t>
            </a:r>
            <a:r>
              <a:rPr lang="en-AU" dirty="0" smtClean="0"/>
              <a:t>, 2014).</a:t>
            </a:r>
          </a:p>
          <a:p>
            <a:r>
              <a:rPr lang="en-AU" dirty="0" smtClean="0"/>
              <a:t>The </a:t>
            </a:r>
            <a:r>
              <a:rPr lang="en-AU" dirty="0"/>
              <a:t>strength of the close reading lies in the </a:t>
            </a:r>
            <a:r>
              <a:rPr lang="en-AU" b="1" i="1" dirty="0"/>
              <a:t>interplay </a:t>
            </a:r>
            <a:r>
              <a:rPr lang="en-AU" b="1" i="1" dirty="0" smtClean="0"/>
              <a:t>between a </a:t>
            </a:r>
            <a:r>
              <a:rPr lang="en-AU" b="1" i="1" dirty="0"/>
              <a:t>detailed analysis </a:t>
            </a:r>
            <a:r>
              <a:rPr lang="en-AU" dirty="0"/>
              <a:t>of potential meanings and the construction of  text (</a:t>
            </a:r>
            <a:r>
              <a:rPr lang="en-AU" dirty="0" err="1" smtClean="0"/>
              <a:t>Orlemanski</a:t>
            </a:r>
            <a:r>
              <a:rPr lang="en-AU" dirty="0" smtClean="0"/>
              <a:t>, 2014 &amp; </a:t>
            </a:r>
            <a:r>
              <a:rPr lang="en-AU" dirty="0" err="1" smtClean="0"/>
              <a:t>Bellis</a:t>
            </a:r>
            <a:r>
              <a:rPr lang="en-AU" dirty="0" smtClean="0"/>
              <a:t>, Parr</a:t>
            </a:r>
            <a:r>
              <a:rPr lang="en-AU" dirty="0"/>
              <a:t>, </a:t>
            </a:r>
            <a:r>
              <a:rPr lang="en-AU" dirty="0" smtClean="0"/>
              <a:t>&amp; </a:t>
            </a:r>
            <a:r>
              <a:rPr lang="en-AU" dirty="0" err="1" smtClean="0"/>
              <a:t>Doecke</a:t>
            </a:r>
            <a:r>
              <a:rPr lang="en-AU" dirty="0" smtClean="0"/>
              <a:t>, 2009). </a:t>
            </a:r>
            <a:endParaRPr lang="en-AU" dirty="0"/>
          </a:p>
          <a:p>
            <a:endParaRPr lang="en-AU" dirty="0"/>
          </a:p>
        </p:txBody>
      </p:sp>
    </p:spTree>
    <p:extLst>
      <p:ext uri="{BB962C8B-B14F-4D97-AF65-F5344CB8AC3E}">
        <p14:creationId xmlns:p14="http://schemas.microsoft.com/office/powerpoint/2010/main" val="261961564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AU" dirty="0" smtClean="0"/>
              <a:t>Some issues </a:t>
            </a:r>
            <a:endParaRPr lang="en-AU" dirty="0"/>
          </a:p>
        </p:txBody>
      </p:sp>
      <p:sp>
        <p:nvSpPr>
          <p:cNvPr id="2" name="Content Placeholder 1"/>
          <p:cNvSpPr>
            <a:spLocks noGrp="1"/>
          </p:cNvSpPr>
          <p:nvPr>
            <p:ph idx="1"/>
          </p:nvPr>
        </p:nvSpPr>
        <p:spPr>
          <a:xfrm>
            <a:off x="872067" y="1556792"/>
            <a:ext cx="7408333" cy="4569371"/>
          </a:xfrm>
        </p:spPr>
        <p:txBody>
          <a:bodyPr>
            <a:normAutofit fontScale="92500" lnSpcReduction="20000"/>
          </a:bodyPr>
          <a:lstStyle/>
          <a:p>
            <a:r>
              <a:rPr lang="en-AU" dirty="0" smtClean="0"/>
              <a:t>To </a:t>
            </a:r>
            <a:r>
              <a:rPr lang="en-AU" dirty="0"/>
              <a:t>what extent are </a:t>
            </a:r>
            <a:r>
              <a:rPr lang="en-AU" dirty="0" smtClean="0"/>
              <a:t>our </a:t>
            </a:r>
            <a:r>
              <a:rPr lang="en-AU" dirty="0"/>
              <a:t>students capable of reading a complex text? How do our students go about the close reading? Is there </a:t>
            </a:r>
            <a:r>
              <a:rPr lang="en-AU" dirty="0" smtClean="0"/>
              <a:t>a methodology that teachers can draw upon when and if needed? </a:t>
            </a:r>
            <a:r>
              <a:rPr lang="en-AU" dirty="0"/>
              <a:t>What strategies can be employed in a short time </a:t>
            </a:r>
            <a:r>
              <a:rPr lang="en-AU" dirty="0" smtClean="0"/>
              <a:t>frame such as in a one hour exam answer? Is the close reading a victim of a growing lack of reading prowess? Are tensions between different schools of thought, such as New Criticism, post modernism, aesthetics, critical literacy, new historicism, causing some confusion? </a:t>
            </a:r>
            <a:endParaRPr lang="en-AU" dirty="0"/>
          </a:p>
          <a:p>
            <a:endParaRPr lang="en-AU" dirty="0"/>
          </a:p>
        </p:txBody>
      </p:sp>
    </p:spTree>
    <p:extLst>
      <p:ext uri="{BB962C8B-B14F-4D97-AF65-F5344CB8AC3E}">
        <p14:creationId xmlns:p14="http://schemas.microsoft.com/office/powerpoint/2010/main" val="551631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AU" dirty="0" smtClean="0"/>
              <a:t>How does the new course define our students?  </a:t>
            </a:r>
            <a:endParaRPr lang="en-AU" dirty="0"/>
          </a:p>
        </p:txBody>
      </p:sp>
      <p:sp>
        <p:nvSpPr>
          <p:cNvPr id="2" name="Content Placeholder 1"/>
          <p:cNvSpPr>
            <a:spLocks noGrp="1"/>
          </p:cNvSpPr>
          <p:nvPr>
            <p:ph idx="1"/>
          </p:nvPr>
        </p:nvSpPr>
        <p:spPr>
          <a:xfrm>
            <a:off x="872067" y="1916832"/>
            <a:ext cx="7408333" cy="4209331"/>
          </a:xfrm>
        </p:spPr>
        <p:txBody>
          <a:bodyPr>
            <a:normAutofit/>
          </a:bodyPr>
          <a:lstStyle/>
          <a:p>
            <a:r>
              <a:rPr lang="en-AU" sz="2800" dirty="0"/>
              <a:t>The Literature ATAR course focuses on the study of literary texts and </a:t>
            </a:r>
            <a:r>
              <a:rPr lang="en-AU" sz="2800" b="1" i="1" dirty="0"/>
              <a:t>developing</a:t>
            </a:r>
            <a:r>
              <a:rPr lang="en-AU" sz="2800" dirty="0"/>
              <a:t> students as independent, innovative and creative learners and </a:t>
            </a:r>
            <a:r>
              <a:rPr lang="en-AU" sz="2800" b="1" i="1" dirty="0"/>
              <a:t>thinkers</a:t>
            </a:r>
            <a:r>
              <a:rPr lang="en-AU" sz="2800" dirty="0"/>
              <a:t> who </a:t>
            </a:r>
            <a:r>
              <a:rPr lang="en-AU" sz="2800" b="1" i="1" dirty="0"/>
              <a:t>appreciate the aesthetic use of language</a:t>
            </a:r>
            <a:r>
              <a:rPr lang="en-AU" sz="2800" dirty="0"/>
              <a:t>; </a:t>
            </a:r>
            <a:r>
              <a:rPr lang="en-AU" sz="2800" b="1" i="1" dirty="0"/>
              <a:t>evaluate perspectives and evidence</a:t>
            </a:r>
            <a:r>
              <a:rPr lang="en-AU" sz="2800" dirty="0"/>
              <a:t>; and challenge </a:t>
            </a:r>
            <a:r>
              <a:rPr lang="en-AU" sz="2800" b="1" i="1" dirty="0"/>
              <a:t>ideas and interpretations</a:t>
            </a:r>
            <a:r>
              <a:rPr lang="en-AU" sz="2800" dirty="0"/>
              <a:t>. </a:t>
            </a:r>
          </a:p>
        </p:txBody>
      </p:sp>
    </p:spTree>
    <p:extLst>
      <p:ext uri="{BB962C8B-B14F-4D97-AF65-F5344CB8AC3E}">
        <p14:creationId xmlns:p14="http://schemas.microsoft.com/office/powerpoint/2010/main" val="26043729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algn="ctr">
              <a:buNone/>
            </a:pPr>
            <a:r>
              <a:rPr lang="en-AU" sz="4400" dirty="0" smtClean="0"/>
              <a:t>In this subject, students </a:t>
            </a:r>
            <a:r>
              <a:rPr lang="en-AU" sz="4400" b="1" i="1" dirty="0" smtClean="0"/>
              <a:t>actively participate</a:t>
            </a:r>
            <a:r>
              <a:rPr lang="en-AU" sz="4400" dirty="0" smtClean="0"/>
              <a:t> in the </a:t>
            </a:r>
            <a:r>
              <a:rPr lang="en-AU" sz="4400" b="1" i="1" dirty="0" smtClean="0"/>
              <a:t>dialogue of literary analysis. </a:t>
            </a:r>
          </a:p>
          <a:p>
            <a:endParaRPr lang="en-AU"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1982</TotalTime>
  <Words>2667</Words>
  <Application>Microsoft Office PowerPoint</Application>
  <PresentationFormat>On-screen Show (4:3)</PresentationFormat>
  <Paragraphs>222</Paragraphs>
  <Slides>37</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37</vt:i4>
      </vt:variant>
    </vt:vector>
  </HeadingPairs>
  <TitlesOfParts>
    <vt:vector size="41" baseType="lpstr">
      <vt:lpstr>Arial</vt:lpstr>
      <vt:lpstr>Calibri</vt:lpstr>
      <vt:lpstr>Wingdings</vt:lpstr>
      <vt:lpstr>Office Theme</vt:lpstr>
      <vt:lpstr>The close reading </vt:lpstr>
      <vt:lpstr>PowerPoint Presentation</vt:lpstr>
      <vt:lpstr>The plan for today </vt:lpstr>
      <vt:lpstr>Why consider the close reading?</vt:lpstr>
      <vt:lpstr>What is the value of the close reading?</vt:lpstr>
      <vt:lpstr>A working definition </vt:lpstr>
      <vt:lpstr>Some issues </vt:lpstr>
      <vt:lpstr>How does the new course define our students?  </vt:lpstr>
      <vt:lpstr>PowerPoint Presentation</vt:lpstr>
      <vt:lpstr>How is the close reading framed in year 11 units? </vt:lpstr>
      <vt:lpstr>PowerPoint Presentation</vt:lpstr>
      <vt:lpstr>Why does that matter? </vt:lpstr>
      <vt:lpstr>What does it look like in Year 12? </vt:lpstr>
      <vt:lpstr>PowerPoint Presentation</vt:lpstr>
      <vt:lpstr>The close reading in the examination</vt:lpstr>
      <vt:lpstr>Feedback from examiners and markers </vt:lpstr>
      <vt:lpstr>PowerPoint Presentation</vt:lpstr>
      <vt:lpstr>What have I learned from the process of teaching, marking and researching </vt:lpstr>
      <vt:lpstr>PowerPoint Presentation</vt:lpstr>
      <vt:lpstr>In search of a model</vt:lpstr>
      <vt:lpstr>The framework developed by Robert Scholes (1985)</vt:lpstr>
      <vt:lpstr>The close reading </vt:lpstr>
      <vt:lpstr>A close reading of a poem   ‘White Clay II’ by Lucy Dougan</vt:lpstr>
      <vt:lpstr>I read some closely </vt:lpstr>
      <vt:lpstr>I make note of techniques and conventions </vt:lpstr>
      <vt:lpstr>Interpretation </vt:lpstr>
      <vt:lpstr>Critical/social-cultural reading  </vt:lpstr>
      <vt:lpstr>Three possible structures of the close reading </vt:lpstr>
      <vt:lpstr> Drama - The Merry-Go-Round in the Sea  </vt:lpstr>
      <vt:lpstr>Some initial observations </vt:lpstr>
      <vt:lpstr>I might identify a key object such as the merry-go-round as an entry point </vt:lpstr>
      <vt:lpstr>PowerPoint Presentation</vt:lpstr>
      <vt:lpstr> Critical socio cultural readings  </vt:lpstr>
      <vt:lpstr>Application prose  </vt:lpstr>
      <vt:lpstr>  References   </vt:lpstr>
      <vt:lpstr>Inquiries </vt:lpstr>
      <vt:lpstr>Copyright </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close reading</dc:title>
  <dc:creator>Jennifer Shand</dc:creator>
  <cp:lastModifiedBy>John Newman</cp:lastModifiedBy>
  <cp:revision>108</cp:revision>
  <cp:lastPrinted>2016-02-16T03:07:59Z</cp:lastPrinted>
  <dcterms:created xsi:type="dcterms:W3CDTF">2016-01-29T08:29:09Z</dcterms:created>
  <dcterms:modified xsi:type="dcterms:W3CDTF">2016-05-16T02:30:27Z</dcterms:modified>
</cp:coreProperties>
</file>