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8"/>
  </p:notesMasterIdLst>
  <p:handoutMasterIdLst>
    <p:handoutMasterId r:id="rId19"/>
  </p:handoutMasterIdLst>
  <p:sldIdLst>
    <p:sldId id="256" r:id="rId2"/>
    <p:sldId id="259" r:id="rId3"/>
    <p:sldId id="266" r:id="rId4"/>
    <p:sldId id="267" r:id="rId5"/>
    <p:sldId id="269" r:id="rId6"/>
    <p:sldId id="270" r:id="rId7"/>
    <p:sldId id="260" r:id="rId8"/>
    <p:sldId id="265" r:id="rId9"/>
    <p:sldId id="264" r:id="rId10"/>
    <p:sldId id="261" r:id="rId11"/>
    <p:sldId id="262" r:id="rId12"/>
    <p:sldId id="263" r:id="rId13"/>
    <p:sldId id="273" r:id="rId14"/>
    <p:sldId id="274" r:id="rId15"/>
    <p:sldId id="275" r:id="rId16"/>
    <p:sldId id="271"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k"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2C8A"/>
    <a:srgbClr val="008080"/>
    <a:srgbClr val="000000"/>
    <a:srgbClr val="00AC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2" autoAdjust="0"/>
    <p:restoredTop sz="84749" autoAdjust="0"/>
  </p:normalViewPr>
  <p:slideViewPr>
    <p:cSldViewPr>
      <p:cViewPr>
        <p:scale>
          <a:sx n="66" d="100"/>
          <a:sy n="66" d="100"/>
        </p:scale>
        <p:origin x="-1824" y="-134"/>
      </p:cViewPr>
      <p:guideLst>
        <p:guide orient="horz" pos="672"/>
        <p:guide pos="2880"/>
      </p:guideLst>
    </p:cSldViewPr>
  </p:slideViewPr>
  <p:outlineViewPr>
    <p:cViewPr>
      <p:scale>
        <a:sx n="33" d="100"/>
        <a:sy n="33" d="100"/>
      </p:scale>
      <p:origin x="0" y="8736"/>
    </p:cViewPr>
  </p:outlineViewPr>
  <p:notesTextViewPr>
    <p:cViewPr>
      <p:scale>
        <a:sx n="100" d="100"/>
        <a:sy n="100" d="100"/>
      </p:scale>
      <p:origin x="0" y="0"/>
    </p:cViewPr>
  </p:notesTextViewPr>
  <p:sorterViewPr>
    <p:cViewPr>
      <p:scale>
        <a:sx n="100" d="100"/>
        <a:sy n="100" d="100"/>
      </p:scale>
      <p:origin x="0" y="3408"/>
    </p:cViewPr>
  </p:sorterViewPr>
  <p:notesViewPr>
    <p:cSldViewPr>
      <p:cViewPr>
        <p:scale>
          <a:sx n="120" d="100"/>
          <a:sy n="120" d="100"/>
        </p:scale>
        <p:origin x="-2106" y="1974"/>
      </p:cViewPr>
      <p:guideLst>
        <p:guide orient="horz" pos="3126"/>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7"/>
            <a:ext cx="2946400" cy="496411"/>
          </a:xfrm>
          <a:prstGeom prst="rect">
            <a:avLst/>
          </a:prstGeom>
        </p:spPr>
        <p:txBody>
          <a:bodyPr vert="horz" lIns="92428" tIns="46213" rIns="92428" bIns="46213" rtlCol="0"/>
          <a:lstStyle>
            <a:lvl1pPr algn="l">
              <a:defRPr sz="1200"/>
            </a:lvl1pPr>
          </a:lstStyle>
          <a:p>
            <a:endParaRPr lang="en-AU" dirty="0"/>
          </a:p>
        </p:txBody>
      </p:sp>
      <p:sp>
        <p:nvSpPr>
          <p:cNvPr id="3" name="Date Placeholder 2"/>
          <p:cNvSpPr>
            <a:spLocks noGrp="1"/>
          </p:cNvSpPr>
          <p:nvPr>
            <p:ph type="dt" sz="quarter" idx="1"/>
          </p:nvPr>
        </p:nvSpPr>
        <p:spPr>
          <a:xfrm>
            <a:off x="3849693" y="7"/>
            <a:ext cx="2946400" cy="496411"/>
          </a:xfrm>
          <a:prstGeom prst="rect">
            <a:avLst/>
          </a:prstGeom>
        </p:spPr>
        <p:txBody>
          <a:bodyPr vert="horz" lIns="92428" tIns="46213" rIns="92428" bIns="46213" rtlCol="0"/>
          <a:lstStyle>
            <a:lvl1pPr algn="r">
              <a:defRPr sz="1200"/>
            </a:lvl1pPr>
          </a:lstStyle>
          <a:p>
            <a:fld id="{7C2BB351-4CAE-4DA4-B844-62483EE55FBB}" type="datetimeFigureOut">
              <a:rPr lang="en-AU" smtClean="0"/>
              <a:t>10/10/2014</a:t>
            </a:fld>
            <a:endParaRPr lang="en-AU" dirty="0"/>
          </a:p>
        </p:txBody>
      </p:sp>
      <p:sp>
        <p:nvSpPr>
          <p:cNvPr id="4" name="Footer Placeholder 3"/>
          <p:cNvSpPr>
            <a:spLocks noGrp="1"/>
          </p:cNvSpPr>
          <p:nvPr>
            <p:ph type="ftr" sz="quarter" idx="2"/>
          </p:nvPr>
        </p:nvSpPr>
        <p:spPr>
          <a:xfrm>
            <a:off x="3" y="9428631"/>
            <a:ext cx="2946400" cy="496410"/>
          </a:xfrm>
          <a:prstGeom prst="rect">
            <a:avLst/>
          </a:prstGeom>
        </p:spPr>
        <p:txBody>
          <a:bodyPr vert="horz" lIns="92428" tIns="46213" rIns="92428" bIns="46213"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49693" y="9428631"/>
            <a:ext cx="2946400" cy="496410"/>
          </a:xfrm>
          <a:prstGeom prst="rect">
            <a:avLst/>
          </a:prstGeom>
        </p:spPr>
        <p:txBody>
          <a:bodyPr vert="horz" lIns="92428" tIns="46213" rIns="92428" bIns="46213" rtlCol="0" anchor="b"/>
          <a:lstStyle>
            <a:lvl1pPr algn="r">
              <a:defRPr sz="1200"/>
            </a:lvl1pPr>
          </a:lstStyle>
          <a:p>
            <a:fld id="{1F14AB08-9F1E-4997-ABD5-64D33AD6677B}" type="slidenum">
              <a:rPr lang="en-AU" smtClean="0"/>
              <a:t>‹#›</a:t>
            </a:fld>
            <a:endParaRPr lang="en-AU" dirty="0"/>
          </a:p>
        </p:txBody>
      </p:sp>
    </p:spTree>
    <p:extLst>
      <p:ext uri="{BB962C8B-B14F-4D97-AF65-F5344CB8AC3E}">
        <p14:creationId xmlns:p14="http://schemas.microsoft.com/office/powerpoint/2010/main" val="1883321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1"/>
            <a:ext cx="2945659" cy="496332"/>
          </a:xfrm>
          <a:prstGeom prst="rect">
            <a:avLst/>
          </a:prstGeom>
        </p:spPr>
        <p:txBody>
          <a:bodyPr vert="horz" lIns="92428" tIns="46213" rIns="92428" bIns="46213" rtlCol="0"/>
          <a:lstStyle>
            <a:lvl1pPr algn="l">
              <a:defRPr sz="1200"/>
            </a:lvl1pPr>
          </a:lstStyle>
          <a:p>
            <a:endParaRPr lang="en-AU" dirty="0"/>
          </a:p>
        </p:txBody>
      </p:sp>
      <p:sp>
        <p:nvSpPr>
          <p:cNvPr id="3" name="Date Placeholder 2"/>
          <p:cNvSpPr>
            <a:spLocks noGrp="1"/>
          </p:cNvSpPr>
          <p:nvPr>
            <p:ph type="dt" idx="1"/>
          </p:nvPr>
        </p:nvSpPr>
        <p:spPr>
          <a:xfrm>
            <a:off x="3850447" y="1"/>
            <a:ext cx="2945659" cy="496332"/>
          </a:xfrm>
          <a:prstGeom prst="rect">
            <a:avLst/>
          </a:prstGeom>
        </p:spPr>
        <p:txBody>
          <a:bodyPr vert="horz" lIns="92428" tIns="46213" rIns="92428" bIns="46213" rtlCol="0"/>
          <a:lstStyle>
            <a:lvl1pPr algn="r">
              <a:defRPr sz="1200"/>
            </a:lvl1pPr>
          </a:lstStyle>
          <a:p>
            <a:fld id="{B70DFD44-E2AF-4CC2-9586-BA33A3F4E5B4}" type="datetimeFigureOut">
              <a:rPr lang="en-AU" smtClean="0"/>
              <a:t>10/10/2014</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428" tIns="46213" rIns="92428" bIns="46213" rtlCol="0" anchor="ctr"/>
          <a:lstStyle/>
          <a:p>
            <a:endParaRPr lang="en-AU" dirty="0"/>
          </a:p>
        </p:txBody>
      </p:sp>
      <p:sp>
        <p:nvSpPr>
          <p:cNvPr id="5" name="Notes Placeholder 4"/>
          <p:cNvSpPr>
            <a:spLocks noGrp="1"/>
          </p:cNvSpPr>
          <p:nvPr>
            <p:ph type="body" sz="quarter" idx="3"/>
          </p:nvPr>
        </p:nvSpPr>
        <p:spPr>
          <a:xfrm>
            <a:off x="679768" y="4715159"/>
            <a:ext cx="5438140" cy="4466987"/>
          </a:xfrm>
          <a:prstGeom prst="rect">
            <a:avLst/>
          </a:prstGeom>
        </p:spPr>
        <p:txBody>
          <a:bodyPr vert="horz" lIns="92428" tIns="46213" rIns="92428" bIns="462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5" y="9428586"/>
            <a:ext cx="2945659" cy="496332"/>
          </a:xfrm>
          <a:prstGeom prst="rect">
            <a:avLst/>
          </a:prstGeom>
        </p:spPr>
        <p:txBody>
          <a:bodyPr vert="horz" lIns="92428" tIns="46213" rIns="92428" bIns="46213"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7" y="9428586"/>
            <a:ext cx="2945659" cy="496332"/>
          </a:xfrm>
          <a:prstGeom prst="rect">
            <a:avLst/>
          </a:prstGeom>
        </p:spPr>
        <p:txBody>
          <a:bodyPr vert="horz" lIns="92428" tIns="46213" rIns="92428" bIns="46213" rtlCol="0" anchor="b"/>
          <a:lstStyle>
            <a:lvl1pPr algn="r">
              <a:defRPr sz="1200"/>
            </a:lvl1pPr>
          </a:lstStyle>
          <a:p>
            <a:fld id="{653D7307-CCBE-47CE-8C20-649F5569D8B8}" type="slidenum">
              <a:rPr lang="en-AU" smtClean="0"/>
              <a:t>‹#›</a:t>
            </a:fld>
            <a:endParaRPr lang="en-AU" dirty="0"/>
          </a:p>
        </p:txBody>
      </p:sp>
    </p:spTree>
    <p:extLst>
      <p:ext uri="{BB962C8B-B14F-4D97-AF65-F5344CB8AC3E}">
        <p14:creationId xmlns:p14="http://schemas.microsoft.com/office/powerpoint/2010/main" val="207081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1</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2879948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10</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11</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12</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16</a:t>
            </a:fld>
            <a:endParaRPr lang="en-AU" dirty="0"/>
          </a:p>
        </p:txBody>
      </p:sp>
      <p:sp>
        <p:nvSpPr>
          <p:cNvPr id="5" name="Notes Placeholder 4"/>
          <p:cNvSpPr>
            <a:spLocks noGrp="1"/>
          </p:cNvSpPr>
          <p:nvPr>
            <p:ph type="body" sz="quarter" idx="11"/>
          </p:nvPr>
        </p:nvSpPr>
        <p:spPr/>
        <p:txBody>
          <a:bodyPr/>
          <a:lstStyle/>
          <a:p>
            <a:endParaRPr lang="en-AU" dirty="0"/>
          </a:p>
        </p:txBody>
      </p:sp>
    </p:spTree>
    <p:extLst>
      <p:ext uri="{BB962C8B-B14F-4D97-AF65-F5344CB8AC3E}">
        <p14:creationId xmlns:p14="http://schemas.microsoft.com/office/powerpoint/2010/main" val="1560694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2</a:t>
            </a:fld>
            <a:endParaRPr lang="en-AU" dirty="0"/>
          </a:p>
        </p:txBody>
      </p:sp>
      <p:sp>
        <p:nvSpPr>
          <p:cNvPr id="5" name="Notes Placeholder 4"/>
          <p:cNvSpPr>
            <a:spLocks noGrp="1"/>
          </p:cNvSpPr>
          <p:nvPr>
            <p:ph type="body" sz="quarter" idx="11"/>
          </p:nvPr>
        </p:nvSpPr>
        <p:spPr/>
        <p:txBody>
          <a:bodyPr/>
          <a:lstStyle/>
          <a:p>
            <a:endParaRPr lang="en-AU" dirty="0"/>
          </a:p>
        </p:txBody>
      </p:sp>
    </p:spTree>
    <p:extLst>
      <p:ext uri="{BB962C8B-B14F-4D97-AF65-F5344CB8AC3E}">
        <p14:creationId xmlns:p14="http://schemas.microsoft.com/office/powerpoint/2010/main" val="1560694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3</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4</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5</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6</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7</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8</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560694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3D7307-CCBE-47CE-8C20-649F5569D8B8}" type="slidenum">
              <a:rPr lang="en-AU" smtClean="0"/>
              <a:t>9</a:t>
            </a:fld>
            <a:endParaRPr lang="en-AU"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4229568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userDrawn="1"/>
        </p:nvSpPr>
        <p:spPr bwMode="auto">
          <a:xfrm>
            <a:off x="0" y="6553200"/>
            <a:ext cx="9144000" cy="304800"/>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3600" b="0" i="0" u="none" strike="noStrike" cap="none" normalizeH="0" baseline="0" dirty="0" smtClean="0">
              <a:ln>
                <a:noFill/>
              </a:ln>
              <a:solidFill>
                <a:srgbClr val="0099FF"/>
              </a:solidFill>
              <a:effectLst/>
              <a:latin typeface="Arial" charset="0"/>
            </a:endParaRPr>
          </a:p>
        </p:txBody>
      </p:sp>
      <p:sp>
        <p:nvSpPr>
          <p:cNvPr id="538629" name="Rectangle 5"/>
          <p:cNvSpPr>
            <a:spLocks noGrp="1" noChangeArrowheads="1"/>
          </p:cNvSpPr>
          <p:nvPr>
            <p:ph type="ctrTitle"/>
          </p:nvPr>
        </p:nvSpPr>
        <p:spPr>
          <a:xfrm>
            <a:off x="236970" y="1642650"/>
            <a:ext cx="8642350" cy="1470025"/>
          </a:xfrm>
        </p:spPr>
        <p:txBody>
          <a:bodyPr/>
          <a:lstStyle>
            <a:lvl1pPr algn="ctr">
              <a:defRPr sz="4000" b="1">
                <a:solidFill>
                  <a:srgbClr val="4D2C8A"/>
                </a:solidFill>
              </a:defRPr>
            </a:lvl1pPr>
          </a:lstStyle>
          <a:p>
            <a:pPr lvl="0"/>
            <a:r>
              <a:rPr lang="en-AU" noProof="0" dirty="0" smtClean="0"/>
              <a:t>Click to edit Master title style</a:t>
            </a:r>
          </a:p>
        </p:txBody>
      </p:sp>
      <p:sp>
        <p:nvSpPr>
          <p:cNvPr id="538630" name="Rectangle 6"/>
          <p:cNvSpPr>
            <a:spLocks noGrp="1" noChangeArrowheads="1"/>
          </p:cNvSpPr>
          <p:nvPr>
            <p:ph type="subTitle" idx="1"/>
          </p:nvPr>
        </p:nvSpPr>
        <p:spPr>
          <a:xfrm>
            <a:off x="360215" y="3435890"/>
            <a:ext cx="8408266" cy="914400"/>
          </a:xfrm>
        </p:spPr>
        <p:txBody>
          <a:bodyPr/>
          <a:lstStyle>
            <a:lvl1pPr marL="0" indent="0" algn="ctr">
              <a:buFontTx/>
              <a:buNone/>
              <a:defRPr lang="en-AU" sz="3200" smtClean="0">
                <a:solidFill>
                  <a:srgbClr val="4D2C8A"/>
                </a:solidFill>
                <a:effectLst/>
              </a:defRPr>
            </a:lvl1pPr>
          </a:lstStyle>
          <a:p>
            <a:pPr lvl="0"/>
            <a:r>
              <a:rPr lang="en-AU" noProof="0" dirty="0" smtClean="0"/>
              <a:t>Click to edit Master subtitle style</a:t>
            </a:r>
          </a:p>
          <a:p>
            <a:endParaRPr lang="en-AU" sz="1000" kern="1400" dirty="0" smtClean="0">
              <a:solidFill>
                <a:srgbClr val="000000"/>
              </a:solidFill>
              <a:effectLst/>
              <a:latin typeface="Calibri"/>
            </a:endParaRPr>
          </a:p>
          <a:p>
            <a:r>
              <a:rPr lang="en-AU" sz="1000" kern="1400" dirty="0" smtClean="0">
                <a:solidFill>
                  <a:srgbClr val="000000"/>
                </a:solidFill>
                <a:effectLst/>
                <a:latin typeface="Calibri"/>
              </a:rPr>
              <a:t> </a:t>
            </a:r>
          </a:p>
          <a:p>
            <a:pPr lvl="0"/>
            <a:endParaRPr lang="en-AU" noProof="0" dirty="0" smtClean="0"/>
          </a:p>
        </p:txBody>
      </p:sp>
      <p:sp>
        <p:nvSpPr>
          <p:cNvPr id="23" name="Rectangle 9"/>
          <p:cNvSpPr>
            <a:spLocks noGrp="1" noChangeArrowheads="1"/>
          </p:cNvSpPr>
          <p:nvPr>
            <p:ph type="sldNum" sz="quarter" idx="4"/>
          </p:nvPr>
        </p:nvSpPr>
        <p:spPr>
          <a:xfrm>
            <a:off x="6934200" y="6404677"/>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819727"/>
          </a:xfrm>
          <a:prstGeom prst="rect">
            <a:avLst/>
          </a:prstGeom>
        </p:spPr>
      </p:pic>
      <p:sp>
        <p:nvSpPr>
          <p:cNvPr id="10" name="Rectangle 7"/>
          <p:cNvSpPr>
            <a:spLocks noGrp="1" noChangeArrowheads="1"/>
          </p:cNvSpPr>
          <p:nvPr>
            <p:ph type="dt" sz="half" idx="2"/>
          </p:nvPr>
        </p:nvSpPr>
        <p:spPr>
          <a:xfrm>
            <a:off x="76200" y="6579326"/>
            <a:ext cx="7696200" cy="228600"/>
          </a:xfrm>
          <a:prstGeom prst="rect">
            <a:avLst/>
          </a:prstGeom>
        </p:spPr>
        <p:txBody>
          <a:bodyPr/>
          <a:lstStyle>
            <a:lvl1pPr>
              <a:defRPr sz="1100"/>
            </a:lvl1pPr>
          </a:lstStyle>
          <a:p>
            <a:r>
              <a:rPr lang="en-AU" dirty="0" smtClean="0">
                <a:solidFill>
                  <a:schemeClr val="bg1"/>
                </a:solidFill>
              </a:rPr>
              <a:t>2013/50992v2 		  </a:t>
            </a:r>
            <a:r>
              <a:rPr lang="en-US" dirty="0" smtClean="0">
                <a:solidFill>
                  <a:srgbClr val="FFFFFF"/>
                </a:solidFill>
                <a:latin typeface="Arial Unicode MS" pitchFamily="34" charset="-128"/>
              </a:rPr>
              <a:t>© 2012 School Curriculum and Standards Authority </a:t>
            </a:r>
            <a:endParaRPr lang="en-US" dirty="0">
              <a:solidFill>
                <a:srgbClr val="000000"/>
              </a:solidFill>
            </a:endParaRPr>
          </a:p>
        </p:txBody>
      </p:sp>
    </p:spTree>
    <p:extLst>
      <p:ext uri="{BB962C8B-B14F-4D97-AF65-F5344CB8AC3E}">
        <p14:creationId xmlns:p14="http://schemas.microsoft.com/office/powerpoint/2010/main" val="25485227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1219200"/>
            <a:ext cx="5486400" cy="350837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1400518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8138" y="1628775"/>
            <a:ext cx="4189412" cy="2227263"/>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quarter" idx="2"/>
          </p:nvPr>
        </p:nvSpPr>
        <p:spPr>
          <a:xfrm>
            <a:off x="4679950" y="1628775"/>
            <a:ext cx="4189413" cy="2227263"/>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Content Placeholder 4"/>
          <p:cNvSpPr>
            <a:spLocks noGrp="1"/>
          </p:cNvSpPr>
          <p:nvPr>
            <p:ph sz="quarter" idx="3"/>
          </p:nvPr>
        </p:nvSpPr>
        <p:spPr>
          <a:xfrm>
            <a:off x="338138" y="4008438"/>
            <a:ext cx="4189412" cy="2227262"/>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Content Placeholder 5"/>
          <p:cNvSpPr>
            <a:spLocks noGrp="1"/>
          </p:cNvSpPr>
          <p:nvPr>
            <p:ph sz="quarter" idx="4"/>
          </p:nvPr>
        </p:nvSpPr>
        <p:spPr>
          <a:xfrm>
            <a:off x="4679950" y="4008438"/>
            <a:ext cx="4189413" cy="2227262"/>
          </a:xfrm>
        </p:spPr>
        <p:txBody>
          <a:bodyPr/>
          <a:lstStyle>
            <a:lvl1pPr>
              <a:defRPr sz="20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0"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3" name="Rectangle 9"/>
          <p:cNvSpPr>
            <a:spLocks noGrp="1" noChangeArrowheads="1"/>
          </p:cNvSpPr>
          <p:nvPr>
            <p:ph type="sldNum" sz="quarter" idx="12"/>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7312329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678" y="1828800"/>
            <a:ext cx="8588376" cy="4408488"/>
          </a:xfrm>
        </p:spPr>
        <p:txBody>
          <a:bodyPr/>
          <a:lstStyle/>
          <a:p>
            <a:endParaRPr lang="en-AU" dirty="0"/>
          </a:p>
        </p:txBody>
      </p:sp>
      <p:sp>
        <p:nvSpPr>
          <p:cNvPr id="8"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0" name="Slide Number Placeholder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14636362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4"/>
          <p:cNvSpPr>
            <a:spLocks noGrp="1"/>
          </p:cNvSpPr>
          <p:nvPr>
            <p:ph type="sldNum" sz="quarter" idx="12"/>
          </p:nvPr>
        </p:nvSpPr>
        <p:spPr/>
        <p:txBody>
          <a:body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7334350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6"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35602414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41613617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38138" y="1981200"/>
            <a:ext cx="4189412" cy="4254500"/>
          </a:xfrm>
        </p:spPr>
        <p:txBody>
          <a:bodyPr/>
          <a:lstStyle>
            <a:lvl1pPr>
              <a:defRPr sz="24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79950" y="1981200"/>
            <a:ext cx="4189413" cy="4254500"/>
          </a:xfrm>
        </p:spPr>
        <p:txBody>
          <a:bodyPr/>
          <a:lstStyle>
            <a:lvl1pPr>
              <a:defRPr sz="24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8"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1"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9029413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1244" y="1794442"/>
            <a:ext cx="4050127" cy="796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47871" y="2700128"/>
            <a:ext cx="4040188" cy="3535363"/>
          </a:xfrm>
        </p:spPr>
        <p:txBody>
          <a:bodyPr/>
          <a:lstStyle>
            <a:lvl1pPr>
              <a:defRPr sz="24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Content Placeholder 5"/>
          <p:cNvSpPr>
            <a:spLocks noGrp="1"/>
          </p:cNvSpPr>
          <p:nvPr>
            <p:ph sz="quarter" idx="4"/>
          </p:nvPr>
        </p:nvSpPr>
        <p:spPr>
          <a:xfrm>
            <a:off x="4575452" y="2710067"/>
            <a:ext cx="4041775" cy="3535363"/>
          </a:xfrm>
        </p:spPr>
        <p:txBody>
          <a:bodyPr/>
          <a:lstStyle>
            <a:lvl1pPr>
              <a:defRPr sz="2400"/>
            </a:lvl1pPr>
            <a:lvl2pPr>
              <a:defRPr sz="24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1"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5" name="Rectangle 9"/>
          <p:cNvSpPr>
            <a:spLocks noGrp="1" noChangeArrowheads="1"/>
          </p:cNvSpPr>
          <p:nvPr>
            <p:ph type="sldNum" sz="quarter" idx="15"/>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
        <p:nvSpPr>
          <p:cNvPr id="16" name="Text Placeholder 2"/>
          <p:cNvSpPr>
            <a:spLocks noGrp="1"/>
          </p:cNvSpPr>
          <p:nvPr>
            <p:ph type="body" idx="16"/>
          </p:nvPr>
        </p:nvSpPr>
        <p:spPr>
          <a:xfrm>
            <a:off x="4569300" y="1803149"/>
            <a:ext cx="4050127" cy="7963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593252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2452840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8"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4568827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05000"/>
            <a:ext cx="5111750" cy="4221163"/>
          </a:xfrm>
        </p:spPr>
        <p:txBody>
          <a:bodyPr/>
          <a:lstStyle>
            <a:lvl1pPr>
              <a:defRPr sz="24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337930" y="1905000"/>
            <a:ext cx="3127583" cy="42211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
          <p:cNvSpPr>
            <a:spLocks noGrp="1"/>
          </p:cNvSpPr>
          <p:nvPr>
            <p:ph type="title"/>
          </p:nvPr>
        </p:nvSpPr>
        <p:spPr>
          <a:xfrm>
            <a:off x="329045" y="844550"/>
            <a:ext cx="8550275" cy="844550"/>
          </a:xfrm>
        </p:spPr>
        <p:txBody>
          <a:bodyPr/>
          <a:lstStyle/>
          <a:p>
            <a:r>
              <a:rPr lang="en-US" dirty="0" smtClean="0"/>
              <a:t>Click to edit Master title style</a:t>
            </a:r>
            <a:endParaRPr lang="en-AU" dirty="0"/>
          </a:p>
        </p:txBody>
      </p:sp>
      <p:sp>
        <p:nvSpPr>
          <p:cNvPr id="11"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spTree>
    <p:extLst>
      <p:ext uri="{BB962C8B-B14F-4D97-AF65-F5344CB8AC3E}">
        <p14:creationId xmlns:p14="http://schemas.microsoft.com/office/powerpoint/2010/main" val="26936501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37605" name="Rectangle 5"/>
          <p:cNvSpPr>
            <a:spLocks noGrp="1" noChangeArrowheads="1"/>
          </p:cNvSpPr>
          <p:nvPr>
            <p:ph type="title"/>
          </p:nvPr>
        </p:nvSpPr>
        <p:spPr bwMode="auto">
          <a:xfrm>
            <a:off x="342900" y="844550"/>
            <a:ext cx="8550275" cy="84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537606" name="Rectangle 6"/>
          <p:cNvSpPr>
            <a:spLocks noGrp="1" noChangeArrowheads="1"/>
          </p:cNvSpPr>
          <p:nvPr>
            <p:ph type="body" idx="1"/>
          </p:nvPr>
        </p:nvSpPr>
        <p:spPr bwMode="auto">
          <a:xfrm>
            <a:off x="338138" y="1628775"/>
            <a:ext cx="8531225" cy="460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 name="Rectangle 9"/>
          <p:cNvSpPr>
            <a:spLocks noGrp="1" noChangeArrowheads="1"/>
          </p:cNvSpPr>
          <p:nvPr>
            <p:ph type="sldNum" sz="quarter" idx="4"/>
          </p:nvPr>
        </p:nvSpPr>
        <p:spPr>
          <a:xfrm>
            <a:off x="6705600" y="6287111"/>
            <a:ext cx="2133600" cy="418489"/>
          </a:xfrm>
          <a:prstGeom prst="rect">
            <a:avLst/>
          </a:prstGeom>
        </p:spPr>
        <p:txBody>
          <a:bodyPr/>
          <a:lstStyle>
            <a:lvl1pPr marL="0" algn="r" defTabSz="914400" rtl="0" eaLnBrk="1" latinLnBrk="0" hangingPunct="1">
              <a:defRPr lang="en-US" sz="1200" kern="1200" smtClean="0">
                <a:solidFill>
                  <a:srgbClr val="FFFFFF"/>
                </a:solidFill>
                <a:latin typeface="Arial Unicode MS" pitchFamily="34" charset="-128"/>
                <a:ea typeface="+mn-ea"/>
                <a:cs typeface="Arial" charset="0"/>
              </a:defRPr>
            </a:lvl1pPr>
          </a:lstStyle>
          <a:p>
            <a:fld id="{8C57E9BA-65BF-4135-85A9-0424360DE200}" type="slidenum">
              <a:rPr lang="en-AU" smtClean="0"/>
              <a:pPr/>
              <a:t>‹#›</a:t>
            </a:fld>
            <a:endParaRPr lang="en-AU" dirty="0"/>
          </a:p>
        </p:txBody>
      </p:sp>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819727"/>
          </a:xfrm>
          <a:prstGeom prst="rect">
            <a:avLst/>
          </a:prstGeom>
        </p:spPr>
      </p:pic>
      <p:sp>
        <p:nvSpPr>
          <p:cNvPr id="5" name="Rectangle 4"/>
          <p:cNvSpPr/>
          <p:nvPr userDrawn="1"/>
        </p:nvSpPr>
        <p:spPr bwMode="auto">
          <a:xfrm>
            <a:off x="0" y="6553200"/>
            <a:ext cx="9144000" cy="304800"/>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AU" sz="3600" b="0" i="0" u="none" strike="noStrike" cap="none" normalizeH="0" baseline="0" dirty="0" smtClean="0">
              <a:ln>
                <a:noFill/>
              </a:ln>
              <a:solidFill>
                <a:srgbClr val="0099FF"/>
              </a:solidFill>
              <a:effectLst/>
              <a:latin typeface="Arial" charset="0"/>
            </a:endParaRPr>
          </a:p>
        </p:txBody>
      </p:sp>
    </p:spTree>
    <p:extLst>
      <p:ext uri="{BB962C8B-B14F-4D97-AF65-F5344CB8AC3E}">
        <p14:creationId xmlns:p14="http://schemas.microsoft.com/office/powerpoint/2010/main" val="1277743805"/>
      </p:ext>
    </p:extLst>
  </p:cSld>
  <p:clrMap bg1="lt1" tx1="dk1" bg2="lt2" tx2="dk2" accent1="accent1" accent2="accent2" accent3="accent3" accent4="accent4" accent5="accent5" accent6="accent6" hlink="hlink" folHlink="folHlink"/>
  <p:sldLayoutIdLst>
    <p:sldLayoutId id="2147483664" r:id="rId1"/>
    <p:sldLayoutId id="2147483677"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5" r:id="rId11"/>
    <p:sldLayoutId id="2147483676" r:id="rId12"/>
  </p:sldLayoutIdLst>
  <p:timing>
    <p:tnLst>
      <p:par>
        <p:cTn id="1" dur="indefinite" restart="never" nodeType="tmRoot"/>
      </p:par>
    </p:tnLst>
  </p:timing>
  <p:hf sldNum="0" hdr="0" dt="0"/>
  <p:txStyles>
    <p:titleStyle>
      <a:lvl1pPr algn="l" rtl="0" fontAlgn="base">
        <a:spcBef>
          <a:spcPct val="0"/>
        </a:spcBef>
        <a:spcAft>
          <a:spcPct val="0"/>
        </a:spcAft>
        <a:defRPr sz="3600">
          <a:solidFill>
            <a:srgbClr val="4D2C8A"/>
          </a:solidFill>
          <a:latin typeface="+mj-lt"/>
          <a:ea typeface="+mj-ea"/>
          <a:cs typeface="+mj-cs"/>
        </a:defRPr>
      </a:lvl1pPr>
      <a:lvl2pPr algn="l" rtl="0" fontAlgn="base">
        <a:spcBef>
          <a:spcPct val="0"/>
        </a:spcBef>
        <a:spcAft>
          <a:spcPct val="0"/>
        </a:spcAft>
        <a:defRPr sz="3600">
          <a:solidFill>
            <a:srgbClr val="008080"/>
          </a:solidFill>
          <a:latin typeface="Arial" charset="0"/>
        </a:defRPr>
      </a:lvl2pPr>
      <a:lvl3pPr algn="l" rtl="0" fontAlgn="base">
        <a:spcBef>
          <a:spcPct val="0"/>
        </a:spcBef>
        <a:spcAft>
          <a:spcPct val="0"/>
        </a:spcAft>
        <a:defRPr sz="3600">
          <a:solidFill>
            <a:srgbClr val="008080"/>
          </a:solidFill>
          <a:latin typeface="Arial" charset="0"/>
        </a:defRPr>
      </a:lvl3pPr>
      <a:lvl4pPr algn="l" rtl="0" fontAlgn="base">
        <a:spcBef>
          <a:spcPct val="0"/>
        </a:spcBef>
        <a:spcAft>
          <a:spcPct val="0"/>
        </a:spcAft>
        <a:defRPr sz="3600">
          <a:solidFill>
            <a:srgbClr val="008080"/>
          </a:solidFill>
          <a:latin typeface="Arial" charset="0"/>
        </a:defRPr>
      </a:lvl4pPr>
      <a:lvl5pPr algn="l" rtl="0" fontAlgn="base">
        <a:spcBef>
          <a:spcPct val="0"/>
        </a:spcBef>
        <a:spcAft>
          <a:spcPct val="0"/>
        </a:spcAft>
        <a:defRPr sz="3600">
          <a:solidFill>
            <a:srgbClr val="008080"/>
          </a:solidFill>
          <a:latin typeface="Arial" charset="0"/>
        </a:defRPr>
      </a:lvl5pPr>
      <a:lvl6pPr marL="457200" algn="l" rtl="0" fontAlgn="base">
        <a:spcBef>
          <a:spcPct val="0"/>
        </a:spcBef>
        <a:spcAft>
          <a:spcPct val="0"/>
        </a:spcAft>
        <a:defRPr sz="3600">
          <a:solidFill>
            <a:srgbClr val="008080"/>
          </a:solidFill>
          <a:latin typeface="Arial" charset="0"/>
        </a:defRPr>
      </a:lvl6pPr>
      <a:lvl7pPr marL="914400" algn="l" rtl="0" fontAlgn="base">
        <a:spcBef>
          <a:spcPct val="0"/>
        </a:spcBef>
        <a:spcAft>
          <a:spcPct val="0"/>
        </a:spcAft>
        <a:defRPr sz="3600">
          <a:solidFill>
            <a:srgbClr val="008080"/>
          </a:solidFill>
          <a:latin typeface="Arial" charset="0"/>
        </a:defRPr>
      </a:lvl7pPr>
      <a:lvl8pPr marL="1371600" algn="l" rtl="0" fontAlgn="base">
        <a:spcBef>
          <a:spcPct val="0"/>
        </a:spcBef>
        <a:spcAft>
          <a:spcPct val="0"/>
        </a:spcAft>
        <a:defRPr sz="3600">
          <a:solidFill>
            <a:srgbClr val="008080"/>
          </a:solidFill>
          <a:latin typeface="Arial" charset="0"/>
        </a:defRPr>
      </a:lvl8pPr>
      <a:lvl9pPr marL="1828800" algn="l" rtl="0" fontAlgn="base">
        <a:spcBef>
          <a:spcPct val="0"/>
        </a:spcBef>
        <a:spcAft>
          <a:spcPct val="0"/>
        </a:spcAft>
        <a:defRPr sz="3600">
          <a:solidFill>
            <a:srgbClr val="008080"/>
          </a:solidFill>
          <a:latin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bewa.asn.au/"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info@scsa.wa.edu.au"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mailto:Maria.Tsovleas@scsa.wa.edu.a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90600"/>
            <a:ext cx="7026261" cy="531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228600" y="2057400"/>
            <a:ext cx="8642350" cy="2079625"/>
          </a:xfrm>
        </p:spPr>
        <p:txBody>
          <a:bodyPr/>
          <a:lstStyle/>
          <a:p>
            <a:r>
              <a:rPr lang="en-AU" sz="3600" dirty="0" smtClean="0"/>
              <a:t>Business Management and Enterprise</a:t>
            </a:r>
            <a:br>
              <a:rPr lang="en-AU" sz="3600" dirty="0" smtClean="0"/>
            </a:br>
            <a:r>
              <a:rPr lang="en-AU" sz="3600" dirty="0"/>
              <a:t/>
            </a:r>
            <a:br>
              <a:rPr lang="en-AU" sz="3600" dirty="0"/>
            </a:br>
            <a:r>
              <a:rPr lang="en-AU" sz="3600" dirty="0" smtClean="0"/>
              <a:t/>
            </a:r>
            <a:br>
              <a:rPr lang="en-AU" sz="3600" dirty="0" smtClean="0"/>
            </a:br>
            <a:r>
              <a:rPr lang="en-AU" sz="3600" dirty="0"/>
              <a:t/>
            </a:r>
            <a:br>
              <a:rPr lang="en-AU" sz="3600" dirty="0"/>
            </a:br>
            <a:r>
              <a:rPr lang="en-AU" sz="3200" dirty="0" smtClean="0"/>
              <a:t>Webinar</a:t>
            </a:r>
            <a:endParaRPr lang="en-AU" sz="3200" dirty="0"/>
          </a:p>
        </p:txBody>
      </p:sp>
      <p:sp>
        <p:nvSpPr>
          <p:cNvPr id="7" name="Rectangle 7"/>
          <p:cNvSpPr>
            <a:spLocks noGrp="1" noChangeArrowheads="1"/>
          </p:cNvSpPr>
          <p:nvPr>
            <p:ph type="dt" sz="half" idx="2"/>
          </p:nvPr>
        </p:nvSpPr>
        <p:spPr>
          <a:xfrm>
            <a:off x="76200" y="6579326"/>
            <a:ext cx="8991600" cy="278674"/>
          </a:xfrm>
          <a:prstGeom prst="rect">
            <a:avLst/>
          </a:prstGeom>
        </p:spPr>
        <p:txBody>
          <a:bodyPr/>
          <a:lstStyle>
            <a:lvl1pPr>
              <a:defRPr sz="1100"/>
            </a:lvl1pPr>
          </a:lstStyle>
          <a:p>
            <a:r>
              <a:rPr lang="en-AU" dirty="0" smtClean="0">
                <a:solidFill>
                  <a:schemeClr val="bg1"/>
                </a:solidFill>
              </a:rPr>
              <a:t>2014/25798			</a:t>
            </a:r>
            <a:r>
              <a:rPr lang="en-US" dirty="0" smtClean="0">
                <a:solidFill>
                  <a:srgbClr val="FFFFFF"/>
                </a:solidFill>
                <a:latin typeface="Arial Unicode MS" pitchFamily="34" charset="-128"/>
              </a:rPr>
              <a:t>© 2014 School Curriculum and Standards Authority </a:t>
            </a:r>
            <a:endParaRPr lang="en-US" dirty="0">
              <a:solidFill>
                <a:srgbClr val="000000"/>
              </a:solidFill>
            </a:endParaRPr>
          </a:p>
        </p:txBody>
      </p:sp>
    </p:spTree>
    <p:extLst>
      <p:ext uri="{BB962C8B-B14F-4D97-AF65-F5344CB8AC3E}">
        <p14:creationId xmlns:p14="http://schemas.microsoft.com/office/powerpoint/2010/main" val="1819991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have examinations changed?</a:t>
            </a:r>
            <a:endParaRPr lang="en-AU" dirty="0"/>
          </a:p>
        </p:txBody>
      </p:sp>
      <p:sp>
        <p:nvSpPr>
          <p:cNvPr id="3" name="Content Placeholder 2"/>
          <p:cNvSpPr>
            <a:spLocks noGrp="1"/>
          </p:cNvSpPr>
          <p:nvPr>
            <p:ph idx="1"/>
          </p:nvPr>
        </p:nvSpPr>
        <p:spPr>
          <a:xfrm>
            <a:off x="304800" y="1793875"/>
            <a:ext cx="8531225" cy="4606925"/>
          </a:xfrm>
        </p:spPr>
        <p:txBody>
          <a:bodyPr/>
          <a:lstStyle/>
          <a:p>
            <a:pPr lvl="0">
              <a:spcAft>
                <a:spcPts val="600"/>
              </a:spcAft>
            </a:pPr>
            <a:r>
              <a:rPr lang="en-AU" dirty="0" smtClean="0">
                <a:ea typeface="Calibri"/>
                <a:cs typeface="Times New Roman"/>
              </a:rPr>
              <a:t>Minimal change to the examination design brief</a:t>
            </a:r>
          </a:p>
          <a:p>
            <a:pPr lvl="0">
              <a:spcAft>
                <a:spcPts val="600"/>
              </a:spcAft>
            </a:pPr>
            <a:r>
              <a:rPr lang="en-AU" dirty="0" smtClean="0">
                <a:ea typeface="Calibri"/>
                <a:cs typeface="Times New Roman"/>
              </a:rPr>
              <a:t>Two sections: Short answer and Extended answer</a:t>
            </a:r>
          </a:p>
          <a:p>
            <a:pPr lvl="0">
              <a:spcAft>
                <a:spcPts val="600"/>
              </a:spcAft>
            </a:pPr>
            <a:r>
              <a:rPr lang="en-AU" dirty="0" smtClean="0">
                <a:ea typeface="Calibri"/>
                <a:cs typeface="Times New Roman"/>
              </a:rPr>
              <a:t>Extended answer description elaborated to include:</a:t>
            </a:r>
          </a:p>
          <a:p>
            <a:pPr marL="812800" lvl="1" indent="-412750">
              <a:buFont typeface="Arial" pitchFamily="34" charset="0"/>
              <a:buChar char="•"/>
            </a:pPr>
            <a:r>
              <a:rPr lang="en-AU" dirty="0"/>
              <a:t>Questions may be scaffolded or sectionalised</a:t>
            </a:r>
          </a:p>
          <a:p>
            <a:pPr marL="812800" lvl="1" indent="-412750">
              <a:buFont typeface="Arial" pitchFamily="34" charset="0"/>
              <a:buChar char="•"/>
            </a:pPr>
            <a:r>
              <a:rPr lang="en-AU" dirty="0"/>
              <a:t>Candidate may be required to make reference to relevant case studies </a:t>
            </a:r>
          </a:p>
          <a:p>
            <a:pPr marL="812800" lvl="1" indent="-412750">
              <a:buFont typeface="Arial" pitchFamily="34" charset="0"/>
              <a:buChar char="•"/>
            </a:pPr>
            <a:r>
              <a:rPr lang="en-AU" dirty="0"/>
              <a:t>Candidate is required to answer in the form of a report or essay</a:t>
            </a:r>
          </a:p>
        </p:txBody>
      </p:sp>
    </p:spTree>
    <p:extLst>
      <p:ext uri="{BB962C8B-B14F-4D97-AF65-F5344CB8AC3E}">
        <p14:creationId xmlns:p14="http://schemas.microsoft.com/office/powerpoint/2010/main" val="2653284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1225550"/>
          </a:xfrm>
        </p:spPr>
        <p:txBody>
          <a:bodyPr/>
          <a:lstStyle/>
          <a:p>
            <a:r>
              <a:rPr lang="en-AU" dirty="0" smtClean="0"/>
              <a:t>SCSA support materials available</a:t>
            </a:r>
            <a:endParaRPr lang="en-AU" dirty="0"/>
          </a:p>
        </p:txBody>
      </p:sp>
      <p:sp>
        <p:nvSpPr>
          <p:cNvPr id="3" name="Content Placeholder 2"/>
          <p:cNvSpPr>
            <a:spLocks noGrp="1"/>
          </p:cNvSpPr>
          <p:nvPr>
            <p:ph idx="1"/>
          </p:nvPr>
        </p:nvSpPr>
        <p:spPr>
          <a:xfrm>
            <a:off x="304800" y="1793875"/>
            <a:ext cx="8531225" cy="4606925"/>
          </a:xfrm>
        </p:spPr>
        <p:txBody>
          <a:bodyPr/>
          <a:lstStyle/>
          <a:p>
            <a:pPr lvl="0">
              <a:spcAft>
                <a:spcPts val="600"/>
              </a:spcAft>
            </a:pPr>
            <a:r>
              <a:rPr lang="en-AU" dirty="0" smtClean="0">
                <a:ea typeface="Calibri"/>
                <a:cs typeface="Times New Roman"/>
              </a:rPr>
              <a:t>Syllabus</a:t>
            </a:r>
          </a:p>
          <a:p>
            <a:pPr lvl="0">
              <a:spcAft>
                <a:spcPts val="600"/>
              </a:spcAft>
            </a:pPr>
            <a:r>
              <a:rPr lang="en-AU" dirty="0" smtClean="0">
                <a:cs typeface="Times New Roman"/>
              </a:rPr>
              <a:t>Sample course outline for each unit</a:t>
            </a:r>
          </a:p>
          <a:p>
            <a:pPr lvl="0">
              <a:spcAft>
                <a:spcPts val="600"/>
              </a:spcAft>
            </a:pPr>
            <a:r>
              <a:rPr lang="en-AU" dirty="0" smtClean="0">
                <a:cs typeface="Times New Roman"/>
              </a:rPr>
              <a:t>Sample assessment outline for the year</a:t>
            </a:r>
          </a:p>
          <a:p>
            <a:pPr lvl="0">
              <a:spcAft>
                <a:spcPts val="600"/>
              </a:spcAft>
            </a:pPr>
            <a:r>
              <a:rPr lang="en-AU" dirty="0" smtClean="0">
                <a:cs typeface="Times New Roman"/>
              </a:rPr>
              <a:t>Sample tasks and marking keys - one for each assessment type for each pair of units</a:t>
            </a:r>
          </a:p>
          <a:p>
            <a:pPr lvl="0">
              <a:spcAft>
                <a:spcPts val="600"/>
              </a:spcAft>
            </a:pPr>
            <a:r>
              <a:rPr lang="en-AU" dirty="0" smtClean="0">
                <a:cs typeface="Times New Roman"/>
              </a:rPr>
              <a:t>Sample EST (for the General course only)</a:t>
            </a:r>
          </a:p>
          <a:p>
            <a:pPr lvl="0">
              <a:spcAft>
                <a:spcPts val="600"/>
              </a:spcAft>
            </a:pPr>
            <a:endParaRPr lang="en-AU" dirty="0"/>
          </a:p>
        </p:txBody>
      </p:sp>
    </p:spTree>
    <p:extLst>
      <p:ext uri="{BB962C8B-B14F-4D97-AF65-F5344CB8AC3E}">
        <p14:creationId xmlns:p14="http://schemas.microsoft.com/office/powerpoint/2010/main" val="2941637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Other support </a:t>
            </a:r>
            <a:endParaRPr lang="en-AU" dirty="0"/>
          </a:p>
        </p:txBody>
      </p:sp>
      <p:sp>
        <p:nvSpPr>
          <p:cNvPr id="3" name="Content Placeholder 2"/>
          <p:cNvSpPr>
            <a:spLocks noGrp="1"/>
          </p:cNvSpPr>
          <p:nvPr>
            <p:ph idx="1"/>
          </p:nvPr>
        </p:nvSpPr>
        <p:spPr>
          <a:xfrm>
            <a:off x="304800" y="1793875"/>
            <a:ext cx="8531225" cy="4606925"/>
          </a:xfrm>
        </p:spPr>
        <p:txBody>
          <a:bodyPr/>
          <a:lstStyle/>
          <a:p>
            <a:pPr marL="0" lvl="0" indent="0">
              <a:spcAft>
                <a:spcPts val="600"/>
              </a:spcAft>
              <a:buNone/>
            </a:pPr>
            <a:r>
              <a:rPr lang="en-AU" dirty="0" smtClean="0">
                <a:ea typeface="Calibri"/>
                <a:cs typeface="Times New Roman"/>
              </a:rPr>
              <a:t>Business Educators of WA</a:t>
            </a:r>
            <a:r>
              <a:rPr lang="en-AU" dirty="0" smtClean="0">
                <a:ea typeface="Calibri"/>
                <a:cs typeface="Times New Roman"/>
              </a:rPr>
              <a:t>: </a:t>
            </a:r>
          </a:p>
          <a:p>
            <a:pPr>
              <a:spcAft>
                <a:spcPts val="600"/>
              </a:spcAft>
            </a:pPr>
            <a:r>
              <a:rPr lang="en-AU" dirty="0">
                <a:ea typeface="Calibri"/>
                <a:cs typeface="Times New Roman"/>
              </a:rPr>
              <a:t>i</a:t>
            </a:r>
            <a:r>
              <a:rPr lang="en-AU" dirty="0" smtClean="0">
                <a:ea typeface="Calibri"/>
                <a:cs typeface="Times New Roman"/>
              </a:rPr>
              <a:t>s planning a BME teacher forum later in the year </a:t>
            </a:r>
          </a:p>
          <a:p>
            <a:pPr>
              <a:spcAft>
                <a:spcPts val="600"/>
              </a:spcAft>
            </a:pPr>
            <a:r>
              <a:rPr lang="en-AU" dirty="0" smtClean="0">
                <a:ea typeface="Calibri"/>
                <a:cs typeface="Times New Roman"/>
              </a:rPr>
              <a:t>has </a:t>
            </a:r>
            <a:r>
              <a:rPr lang="en-AU" dirty="0">
                <a:ea typeface="Calibri"/>
                <a:cs typeface="Times New Roman"/>
              </a:rPr>
              <a:t>an </a:t>
            </a:r>
            <a:r>
              <a:rPr lang="en-AU" dirty="0" smtClean="0">
                <a:ea typeface="Calibri"/>
                <a:cs typeface="Times New Roman"/>
              </a:rPr>
              <a:t>interest/reference group </a:t>
            </a:r>
            <a:r>
              <a:rPr lang="en-AU" dirty="0">
                <a:ea typeface="Calibri"/>
                <a:cs typeface="Times New Roman"/>
              </a:rPr>
              <a:t>for </a:t>
            </a:r>
            <a:r>
              <a:rPr lang="en-AU" dirty="0" smtClean="0">
                <a:ea typeface="Calibri"/>
                <a:cs typeface="Times New Roman"/>
              </a:rPr>
              <a:t>BME</a:t>
            </a:r>
            <a:endParaRPr lang="en-AU" dirty="0"/>
          </a:p>
          <a:p>
            <a:pPr>
              <a:spcAft>
                <a:spcPts val="600"/>
              </a:spcAft>
            </a:pPr>
            <a:r>
              <a:rPr lang="en-AU" dirty="0" smtClean="0">
                <a:ea typeface="Calibri"/>
                <a:cs typeface="Times New Roman"/>
              </a:rPr>
              <a:t>Contact</a:t>
            </a:r>
            <a:r>
              <a:rPr lang="en-AU" dirty="0">
                <a:ea typeface="Calibri"/>
                <a:cs typeface="Times New Roman"/>
              </a:rPr>
              <a:t>	</a:t>
            </a:r>
            <a:r>
              <a:rPr lang="en-AU" dirty="0" smtClean="0">
                <a:ea typeface="Calibri"/>
                <a:cs typeface="Times New Roman"/>
                <a:hlinkClick r:id="rId3"/>
              </a:rPr>
              <a:t>http</a:t>
            </a:r>
            <a:r>
              <a:rPr lang="en-AU" dirty="0">
                <a:ea typeface="Calibri"/>
                <a:cs typeface="Times New Roman"/>
                <a:hlinkClick r:id="rId3"/>
              </a:rPr>
              <a:t>://</a:t>
            </a:r>
            <a:r>
              <a:rPr lang="en-AU" dirty="0" smtClean="0">
                <a:ea typeface="Calibri"/>
                <a:cs typeface="Times New Roman"/>
                <a:hlinkClick r:id="rId3"/>
              </a:rPr>
              <a:t>www.bewa.asn.au</a:t>
            </a:r>
            <a:endParaRPr lang="en-AU" dirty="0" smtClean="0">
              <a:ea typeface="Calibri"/>
              <a:cs typeface="Times New Roman"/>
            </a:endParaRPr>
          </a:p>
        </p:txBody>
      </p:sp>
    </p:spTree>
    <p:extLst>
      <p:ext uri="{BB962C8B-B14F-4D97-AF65-F5344CB8AC3E}">
        <p14:creationId xmlns:p14="http://schemas.microsoft.com/office/powerpoint/2010/main" val="4105117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536575" indent="-536575">
              <a:buNone/>
            </a:pPr>
            <a:r>
              <a:rPr lang="en-AU" sz="1600" b="1" dirty="0">
                <a:solidFill>
                  <a:srgbClr val="4D2C8A"/>
                </a:solidFill>
              </a:rPr>
              <a:t>ASSESSMENT</a:t>
            </a:r>
            <a:endParaRPr lang="en-AU" sz="1600" dirty="0" smtClean="0">
              <a:solidFill>
                <a:srgbClr val="4D2C8A"/>
              </a:solidFill>
            </a:endParaRPr>
          </a:p>
          <a:p>
            <a:pPr marL="536575" indent="-536575">
              <a:lnSpc>
                <a:spcPct val="115000"/>
              </a:lnSpc>
              <a:spcAft>
                <a:spcPts val="0"/>
              </a:spcAft>
              <a:buNone/>
            </a:pPr>
            <a:r>
              <a:rPr lang="en-AU" sz="1600" dirty="0">
                <a:latin typeface="Calibri"/>
                <a:ea typeface="Calibri"/>
                <a:cs typeface="Calibri"/>
              </a:rPr>
              <a:t>Q: </a:t>
            </a:r>
            <a:r>
              <a:rPr lang="en-AU" sz="1600" dirty="0" smtClean="0">
                <a:latin typeface="Calibri"/>
                <a:ea typeface="Calibri"/>
                <a:cs typeface="Calibri"/>
              </a:rPr>
              <a:t>	Is </a:t>
            </a:r>
            <a:r>
              <a:rPr lang="en-AU" sz="1600" dirty="0">
                <a:latin typeface="Calibri"/>
                <a:ea typeface="Calibri"/>
                <a:cs typeface="Calibri"/>
              </a:rPr>
              <a:t>the content for the Externally Set Task based on General Unit 3?</a:t>
            </a:r>
            <a:endParaRPr lang="en-AU" sz="1600" dirty="0">
              <a:latin typeface="Calibri"/>
              <a:ea typeface="Calibri"/>
              <a:cs typeface="Times New Roman"/>
            </a:endParaRPr>
          </a:p>
          <a:p>
            <a:pPr marL="536575" indent="-536575">
              <a:spcAft>
                <a:spcPts val="0"/>
              </a:spcAft>
              <a:buNone/>
            </a:pPr>
            <a:r>
              <a:rPr lang="en-AU" sz="1600" dirty="0">
                <a:latin typeface="Calibri"/>
                <a:ea typeface="Calibri"/>
                <a:cs typeface="Calibri"/>
              </a:rPr>
              <a:t>A: </a:t>
            </a:r>
            <a:r>
              <a:rPr lang="en-AU" sz="1600" dirty="0" smtClean="0">
                <a:latin typeface="Calibri"/>
                <a:ea typeface="Calibri"/>
                <a:cs typeface="Calibri"/>
              </a:rPr>
              <a:t>	Yes </a:t>
            </a:r>
            <a:r>
              <a:rPr lang="en-AU" sz="1600" dirty="0">
                <a:latin typeface="Calibri"/>
                <a:ea typeface="Calibri"/>
                <a:cs typeface="Calibri"/>
              </a:rPr>
              <a:t>it is. Schools will be informed of the Unit 3 content for the task in Term 3 of the previous year</a:t>
            </a:r>
            <a:r>
              <a:rPr lang="en-AU" sz="1600" dirty="0" smtClean="0">
                <a:latin typeface="Calibri"/>
                <a:ea typeface="Calibri"/>
                <a:cs typeface="Calibri"/>
              </a:rPr>
              <a:t>.</a:t>
            </a:r>
          </a:p>
          <a:p>
            <a:pPr marL="536575" indent="-536575">
              <a:spcAft>
                <a:spcPts val="0"/>
              </a:spcAft>
              <a:buNone/>
            </a:pPr>
            <a:endParaRPr lang="en-AU" sz="1600" dirty="0" smtClean="0">
              <a:latin typeface="Calibri"/>
              <a:ea typeface="Calibri"/>
              <a:cs typeface="Calibri"/>
            </a:endParaRPr>
          </a:p>
          <a:p>
            <a:pPr marL="536575" indent="-536575">
              <a:lnSpc>
                <a:spcPct val="115000"/>
              </a:lnSpc>
              <a:spcAft>
                <a:spcPts val="0"/>
              </a:spcAft>
              <a:buNone/>
            </a:pPr>
            <a:r>
              <a:rPr lang="en-AU" sz="1600" dirty="0">
                <a:latin typeface="Calibri"/>
                <a:ea typeface="Calibri"/>
                <a:cs typeface="Calibri"/>
              </a:rPr>
              <a:t>Q</a:t>
            </a:r>
            <a:r>
              <a:rPr lang="en-AU" sz="1600" dirty="0" smtClean="0">
                <a:latin typeface="Calibri"/>
                <a:ea typeface="Calibri"/>
                <a:cs typeface="Calibri"/>
              </a:rPr>
              <a:t>:	 </a:t>
            </a:r>
            <a:r>
              <a:rPr lang="en-AU" sz="1600" dirty="0">
                <a:latin typeface="Calibri"/>
                <a:ea typeface="Calibri"/>
                <a:cs typeface="Calibri"/>
              </a:rPr>
              <a:t>Will the Externally Set Task be conducted at the end of the semester during the school’s exam period?</a:t>
            </a:r>
            <a:endParaRPr lang="en-AU" sz="1600" dirty="0">
              <a:latin typeface="Calibri"/>
              <a:ea typeface="Calibri"/>
              <a:cs typeface="Times New Roman"/>
            </a:endParaRPr>
          </a:p>
          <a:p>
            <a:pPr marL="536575" indent="-536575">
              <a:lnSpc>
                <a:spcPct val="115000"/>
              </a:lnSpc>
              <a:spcAft>
                <a:spcPts val="0"/>
              </a:spcAft>
              <a:buNone/>
            </a:pPr>
            <a:r>
              <a:rPr lang="en-AU" sz="1600" dirty="0">
                <a:latin typeface="Calibri"/>
                <a:ea typeface="Calibri"/>
                <a:cs typeface="Calibri"/>
              </a:rPr>
              <a:t>A: </a:t>
            </a:r>
            <a:r>
              <a:rPr lang="en-AU" sz="1600" dirty="0" smtClean="0">
                <a:latin typeface="Calibri"/>
                <a:ea typeface="Calibri"/>
                <a:cs typeface="Calibri"/>
              </a:rPr>
              <a:t>	It </a:t>
            </a:r>
            <a:r>
              <a:rPr lang="en-AU" sz="1600" dirty="0">
                <a:latin typeface="Calibri"/>
                <a:ea typeface="Calibri"/>
                <a:cs typeface="Calibri"/>
              </a:rPr>
              <a:t>will be conducted in Term 2 at a time prescribed by the Authority. Page 16 of the Year 12 General syllabus contains the design brief for the Externally Set Task</a:t>
            </a:r>
            <a:r>
              <a:rPr lang="en-AU" sz="1600" dirty="0" smtClean="0">
                <a:latin typeface="Calibri"/>
                <a:ea typeface="Calibri"/>
                <a:cs typeface="Calibri"/>
              </a:rPr>
              <a:t>.</a:t>
            </a:r>
          </a:p>
          <a:p>
            <a:pPr marL="536575" indent="-536575">
              <a:lnSpc>
                <a:spcPct val="115000"/>
              </a:lnSpc>
              <a:spcAft>
                <a:spcPts val="0"/>
              </a:spcAft>
              <a:buNone/>
            </a:pPr>
            <a:r>
              <a:rPr lang="en-AU" sz="1600" b="1" dirty="0">
                <a:solidFill>
                  <a:srgbClr val="4D2C8A"/>
                </a:solidFill>
              </a:rPr>
              <a:t>EXAM</a:t>
            </a:r>
            <a:endParaRPr lang="en-AU" sz="1600" dirty="0">
              <a:solidFill>
                <a:srgbClr val="4D2C8A"/>
              </a:solidFill>
              <a:latin typeface="Calibri"/>
              <a:ea typeface="Calibri"/>
              <a:cs typeface="Times New Roman"/>
            </a:endParaRPr>
          </a:p>
          <a:p>
            <a:pPr marL="536575" indent="-536575">
              <a:lnSpc>
                <a:spcPct val="115000"/>
              </a:lnSpc>
              <a:spcAft>
                <a:spcPts val="0"/>
              </a:spcAft>
              <a:buNone/>
            </a:pPr>
            <a:r>
              <a:rPr lang="en-AU" sz="1600" dirty="0">
                <a:latin typeface="Calibri"/>
                <a:ea typeface="Calibri"/>
                <a:cs typeface="Calibri"/>
              </a:rPr>
              <a:t>Q: </a:t>
            </a:r>
            <a:r>
              <a:rPr lang="en-AU" sz="1600" dirty="0" smtClean="0">
                <a:latin typeface="Calibri"/>
                <a:ea typeface="Calibri"/>
                <a:cs typeface="Calibri"/>
              </a:rPr>
              <a:t>	Will </a:t>
            </a:r>
            <a:r>
              <a:rPr lang="en-AU" sz="1600" dirty="0">
                <a:latin typeface="Calibri"/>
                <a:ea typeface="Calibri"/>
                <a:cs typeface="Calibri"/>
              </a:rPr>
              <a:t>the General course have an external exam?</a:t>
            </a:r>
            <a:endParaRPr lang="en-AU" sz="1600" dirty="0">
              <a:latin typeface="Calibri"/>
              <a:ea typeface="Calibri"/>
              <a:cs typeface="Times New Roman"/>
            </a:endParaRPr>
          </a:p>
          <a:p>
            <a:pPr marL="536575" indent="-536575">
              <a:lnSpc>
                <a:spcPct val="115000"/>
              </a:lnSpc>
              <a:spcAft>
                <a:spcPts val="0"/>
              </a:spcAft>
              <a:buNone/>
            </a:pPr>
            <a:r>
              <a:rPr lang="en-AU" sz="1600" dirty="0">
                <a:latin typeface="Calibri"/>
                <a:ea typeface="Calibri"/>
                <a:cs typeface="Calibri"/>
              </a:rPr>
              <a:t>A: </a:t>
            </a:r>
            <a:r>
              <a:rPr lang="en-AU" sz="1600" dirty="0" smtClean="0">
                <a:latin typeface="Calibri"/>
                <a:ea typeface="Calibri"/>
                <a:cs typeface="Calibri"/>
              </a:rPr>
              <a:t>	No</a:t>
            </a:r>
            <a:r>
              <a:rPr lang="en-AU" sz="1600" dirty="0">
                <a:latin typeface="Calibri"/>
                <a:ea typeface="Calibri"/>
                <a:cs typeface="Calibri"/>
              </a:rPr>
              <a:t>. Only ATAR courses have an external </a:t>
            </a:r>
            <a:r>
              <a:rPr lang="en-AU" sz="1600" dirty="0" smtClean="0">
                <a:latin typeface="Calibri"/>
                <a:ea typeface="Calibri"/>
                <a:cs typeface="Calibri"/>
              </a:rPr>
              <a:t>exam.</a:t>
            </a:r>
            <a:endParaRPr lang="en-AU" sz="1600" dirty="0">
              <a:latin typeface="Calibri"/>
              <a:ea typeface="Calibri"/>
              <a:cs typeface="Times New Roman"/>
            </a:endParaRPr>
          </a:p>
          <a:p>
            <a:pPr marL="536575" indent="-536575">
              <a:lnSpc>
                <a:spcPct val="115000"/>
              </a:lnSpc>
              <a:spcAft>
                <a:spcPts val="0"/>
              </a:spcAft>
              <a:buNone/>
            </a:pPr>
            <a:endParaRPr lang="en-AU" sz="1600" dirty="0" smtClean="0">
              <a:latin typeface="Calibri"/>
              <a:ea typeface="Calibri"/>
              <a:cs typeface="Calibri"/>
            </a:endParaRPr>
          </a:p>
          <a:p>
            <a:pPr marL="536575" indent="-536575">
              <a:lnSpc>
                <a:spcPct val="115000"/>
              </a:lnSpc>
              <a:spcAft>
                <a:spcPts val="0"/>
              </a:spcAft>
              <a:buNone/>
            </a:pPr>
            <a:r>
              <a:rPr lang="en-AU" sz="1600" dirty="0" smtClean="0">
                <a:latin typeface="Calibri"/>
                <a:ea typeface="Calibri"/>
                <a:cs typeface="Calibri"/>
              </a:rPr>
              <a:t>Q</a:t>
            </a:r>
            <a:r>
              <a:rPr lang="en-AU" sz="1600" dirty="0">
                <a:latin typeface="Calibri"/>
                <a:ea typeface="Calibri"/>
                <a:cs typeface="Calibri"/>
              </a:rPr>
              <a:t>: </a:t>
            </a:r>
            <a:r>
              <a:rPr lang="en-AU" sz="1600" dirty="0" smtClean="0">
                <a:latin typeface="Calibri"/>
                <a:ea typeface="Calibri"/>
                <a:cs typeface="Calibri"/>
              </a:rPr>
              <a:t>	Will </a:t>
            </a:r>
            <a:r>
              <a:rPr lang="en-AU" sz="1600" dirty="0">
                <a:latin typeface="Calibri"/>
                <a:ea typeface="Calibri"/>
                <a:cs typeface="Calibri"/>
              </a:rPr>
              <a:t>the exam design brief be shared?</a:t>
            </a:r>
            <a:endParaRPr lang="en-AU" sz="1600" dirty="0">
              <a:latin typeface="Calibri"/>
              <a:ea typeface="Calibri"/>
              <a:cs typeface="Times New Roman"/>
            </a:endParaRPr>
          </a:p>
          <a:p>
            <a:pPr marL="536575" indent="-536575">
              <a:lnSpc>
                <a:spcPct val="115000"/>
              </a:lnSpc>
              <a:spcAft>
                <a:spcPts val="0"/>
              </a:spcAft>
              <a:buNone/>
            </a:pPr>
            <a:r>
              <a:rPr lang="en-AU" sz="1600" dirty="0">
                <a:latin typeface="Calibri"/>
                <a:ea typeface="Calibri"/>
                <a:cs typeface="Calibri"/>
              </a:rPr>
              <a:t>A: </a:t>
            </a:r>
            <a:r>
              <a:rPr lang="en-AU" sz="1600" dirty="0" smtClean="0">
                <a:latin typeface="Calibri"/>
                <a:ea typeface="Calibri"/>
                <a:cs typeface="Calibri"/>
              </a:rPr>
              <a:t>	The </a:t>
            </a:r>
            <a:r>
              <a:rPr lang="en-AU" sz="1600" dirty="0">
                <a:latin typeface="Calibri"/>
                <a:ea typeface="Calibri"/>
                <a:cs typeface="Calibri"/>
              </a:rPr>
              <a:t>exam design brief is provided in the syllabus for all </a:t>
            </a:r>
            <a:r>
              <a:rPr lang="en-AU" sz="1600" dirty="0" smtClean="0">
                <a:latin typeface="Calibri"/>
                <a:ea typeface="Calibri"/>
                <a:cs typeface="Calibri"/>
              </a:rPr>
              <a:t>courses.</a:t>
            </a:r>
            <a:endParaRPr lang="en-AU" sz="1600" dirty="0">
              <a:latin typeface="Calibri"/>
              <a:ea typeface="Calibri"/>
              <a:cs typeface="Times New Roman"/>
            </a:endParaRPr>
          </a:p>
          <a:p>
            <a:pPr marL="536575" indent="-536575">
              <a:lnSpc>
                <a:spcPct val="115000"/>
              </a:lnSpc>
              <a:spcAft>
                <a:spcPts val="0"/>
              </a:spcAft>
              <a:buNone/>
            </a:pPr>
            <a:endParaRPr lang="en-AU" sz="1600" dirty="0">
              <a:latin typeface="Calibri"/>
              <a:ea typeface="Calibri"/>
              <a:cs typeface="Times New Roman"/>
            </a:endParaRPr>
          </a:p>
          <a:p>
            <a:pPr marL="536575" indent="-536575">
              <a:lnSpc>
                <a:spcPct val="115000"/>
              </a:lnSpc>
              <a:spcAft>
                <a:spcPts val="0"/>
              </a:spcAft>
              <a:buNone/>
            </a:pPr>
            <a:endParaRPr lang="en-AU" sz="1600" dirty="0">
              <a:latin typeface="Calibri"/>
              <a:ea typeface="Calibri"/>
              <a:cs typeface="Times New Roman"/>
            </a:endParaRPr>
          </a:p>
          <a:p>
            <a:pPr marL="536575" indent="-536575">
              <a:buNone/>
            </a:pPr>
            <a:endParaRPr lang="en-AU" sz="1600" dirty="0"/>
          </a:p>
          <a:p>
            <a:pPr marL="536575" indent="-536575">
              <a:buNone/>
            </a:pPr>
            <a:endParaRPr lang="en-AU" sz="1600" dirty="0" smtClean="0"/>
          </a:p>
          <a:p>
            <a:pPr marL="536575" indent="-536575">
              <a:buNone/>
            </a:pPr>
            <a:endParaRPr lang="en-AU" sz="1600" dirty="0"/>
          </a:p>
          <a:p>
            <a:pPr marL="536575" indent="-536575">
              <a:buNone/>
            </a:pPr>
            <a:endParaRPr lang="en-AU" sz="1600" dirty="0" smtClean="0"/>
          </a:p>
          <a:p>
            <a:pPr marL="536575" indent="-536575">
              <a:buNone/>
            </a:pPr>
            <a:endParaRPr lang="en-AU" sz="1600" dirty="0" smtClean="0"/>
          </a:p>
        </p:txBody>
      </p:sp>
    </p:spTree>
    <p:extLst>
      <p:ext uri="{BB962C8B-B14F-4D97-AF65-F5344CB8AC3E}">
        <p14:creationId xmlns:p14="http://schemas.microsoft.com/office/powerpoint/2010/main" val="925850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536575" indent="-536575">
              <a:buNone/>
            </a:pPr>
            <a:r>
              <a:rPr lang="en-AU" sz="1600" b="1" dirty="0" smtClean="0">
                <a:solidFill>
                  <a:srgbClr val="4D2C8A"/>
                </a:solidFill>
              </a:rPr>
              <a:t>EXAM </a:t>
            </a:r>
            <a:r>
              <a:rPr lang="en-AU" sz="1400" b="1" dirty="0" smtClean="0">
                <a:solidFill>
                  <a:srgbClr val="4D2C8A"/>
                </a:solidFill>
              </a:rPr>
              <a:t>(continued)</a:t>
            </a:r>
            <a:endParaRPr lang="en-AU" sz="1600" dirty="0">
              <a:solidFill>
                <a:srgbClr val="4D2C8A"/>
              </a:solidFill>
              <a:latin typeface="Calibri"/>
              <a:ea typeface="Calibri"/>
              <a:cs typeface="Times New Roman"/>
            </a:endParaRPr>
          </a:p>
          <a:p>
            <a:pPr marL="536575" indent="-536575">
              <a:lnSpc>
                <a:spcPct val="115000"/>
              </a:lnSpc>
              <a:spcAft>
                <a:spcPts val="0"/>
              </a:spcAft>
              <a:buNone/>
            </a:pPr>
            <a:r>
              <a:rPr lang="en-AU" sz="1600" dirty="0" smtClean="0">
                <a:latin typeface="Calibri"/>
                <a:ea typeface="Calibri"/>
                <a:cs typeface="Calibri"/>
              </a:rPr>
              <a:t>Q</a:t>
            </a:r>
            <a:r>
              <a:rPr lang="en-AU" sz="1600" dirty="0">
                <a:latin typeface="Calibri"/>
                <a:ea typeface="Calibri"/>
                <a:cs typeface="Calibri"/>
              </a:rPr>
              <a:t>: 	</a:t>
            </a:r>
            <a:r>
              <a:rPr lang="en-AU" sz="1600" dirty="0" smtClean="0">
                <a:solidFill>
                  <a:srgbClr val="000000"/>
                </a:solidFill>
                <a:latin typeface="Calibri"/>
                <a:ea typeface="Calibri"/>
                <a:cs typeface="Calibri"/>
              </a:rPr>
              <a:t>Will </a:t>
            </a:r>
            <a:r>
              <a:rPr lang="en-AU" sz="1600" dirty="0">
                <a:solidFill>
                  <a:srgbClr val="000000"/>
                </a:solidFill>
                <a:latin typeface="Calibri"/>
                <a:ea typeface="Calibri"/>
                <a:cs typeface="Calibri"/>
              </a:rPr>
              <a:t>students be directed to answer with essay or report format within the extended answer questions or do they get to choose between the two types?</a:t>
            </a:r>
            <a:endParaRPr lang="en-AU" sz="1600" dirty="0">
              <a:latin typeface="Calibri"/>
              <a:ea typeface="Calibri"/>
              <a:cs typeface="Times New Roman"/>
            </a:endParaRPr>
          </a:p>
          <a:p>
            <a:pPr marL="536575" indent="-536575">
              <a:lnSpc>
                <a:spcPct val="115000"/>
              </a:lnSpc>
              <a:spcAft>
                <a:spcPts val="0"/>
              </a:spcAft>
              <a:buNone/>
            </a:pPr>
            <a:r>
              <a:rPr lang="en-AU" sz="1600" dirty="0">
                <a:latin typeface="Calibri"/>
                <a:ea typeface="Calibri"/>
                <a:cs typeface="Calibri"/>
              </a:rPr>
              <a:t>A: 	</a:t>
            </a:r>
            <a:r>
              <a:rPr lang="en-AU" sz="1600" dirty="0" smtClean="0">
                <a:latin typeface="Calibri"/>
                <a:ea typeface="Calibri"/>
                <a:cs typeface="Calibri"/>
              </a:rPr>
              <a:t>Examiners </a:t>
            </a:r>
            <a:r>
              <a:rPr lang="en-AU" sz="1600" dirty="0">
                <a:latin typeface="Calibri"/>
                <a:ea typeface="Calibri"/>
                <a:cs typeface="Calibri"/>
              </a:rPr>
              <a:t>will refer to the design brief and may request a particular format as per the design brief.  </a:t>
            </a:r>
            <a:endParaRPr lang="en-AU" sz="1600" dirty="0" smtClean="0">
              <a:latin typeface="Calibri"/>
              <a:ea typeface="Calibri"/>
              <a:cs typeface="Calibri"/>
            </a:endParaRPr>
          </a:p>
          <a:p>
            <a:pPr marL="536575" indent="-536575">
              <a:lnSpc>
                <a:spcPct val="115000"/>
              </a:lnSpc>
              <a:spcAft>
                <a:spcPts val="0"/>
              </a:spcAft>
              <a:buNone/>
            </a:pPr>
            <a:endParaRPr lang="en-AU" sz="1600" dirty="0">
              <a:latin typeface="Calibri"/>
              <a:ea typeface="Calibri"/>
              <a:cs typeface="Times New Roman"/>
            </a:endParaRPr>
          </a:p>
          <a:p>
            <a:pPr marL="536575" indent="-536575">
              <a:lnSpc>
                <a:spcPct val="115000"/>
              </a:lnSpc>
              <a:spcAft>
                <a:spcPts val="0"/>
              </a:spcAft>
              <a:buNone/>
            </a:pPr>
            <a:r>
              <a:rPr lang="en-AU" sz="1600" dirty="0">
                <a:latin typeface="Calibri"/>
                <a:ea typeface="Calibri"/>
                <a:cs typeface="Calibri"/>
              </a:rPr>
              <a:t>Q: </a:t>
            </a:r>
            <a:r>
              <a:rPr lang="en-AU" sz="1600" dirty="0" smtClean="0">
                <a:latin typeface="Calibri"/>
                <a:ea typeface="Calibri"/>
                <a:cs typeface="Calibri"/>
              </a:rPr>
              <a:t>	</a:t>
            </a:r>
            <a:r>
              <a:rPr lang="en-AU" sz="1600" dirty="0" smtClean="0">
                <a:solidFill>
                  <a:srgbClr val="000000"/>
                </a:solidFill>
                <a:latin typeface="Calibri"/>
                <a:ea typeface="Calibri"/>
                <a:cs typeface="Calibri"/>
              </a:rPr>
              <a:t>Can </a:t>
            </a:r>
            <a:r>
              <a:rPr lang="en-AU" sz="1600" dirty="0">
                <a:solidFill>
                  <a:srgbClr val="000000"/>
                </a:solidFill>
                <a:latin typeface="Calibri"/>
                <a:ea typeface="Calibri"/>
                <a:cs typeface="Calibri"/>
              </a:rPr>
              <a:t>we </a:t>
            </a:r>
            <a:r>
              <a:rPr lang="en-AU" sz="1600" dirty="0">
                <a:latin typeface="Calibri"/>
                <a:ea typeface="Calibri"/>
                <a:cs typeface="Calibri"/>
              </a:rPr>
              <a:t>have an example of short answer questions? Do they look similar to what has been short answer before?</a:t>
            </a:r>
            <a:endParaRPr lang="en-AU" sz="1600" dirty="0">
              <a:latin typeface="Calibri"/>
              <a:ea typeface="Calibri"/>
              <a:cs typeface="Times New Roman"/>
            </a:endParaRPr>
          </a:p>
          <a:p>
            <a:pPr marL="536575" indent="-536575">
              <a:lnSpc>
                <a:spcPct val="115000"/>
              </a:lnSpc>
              <a:spcAft>
                <a:spcPts val="0"/>
              </a:spcAft>
              <a:buNone/>
            </a:pPr>
            <a:r>
              <a:rPr lang="en-AU" sz="1600" dirty="0">
                <a:latin typeface="Calibri"/>
                <a:ea typeface="Calibri"/>
                <a:cs typeface="Calibri"/>
              </a:rPr>
              <a:t>A: </a:t>
            </a:r>
            <a:r>
              <a:rPr lang="en-AU" sz="1600" dirty="0" smtClean="0">
                <a:latin typeface="Calibri"/>
                <a:ea typeface="Calibri"/>
                <a:cs typeface="Calibri"/>
              </a:rPr>
              <a:t>	The </a:t>
            </a:r>
            <a:r>
              <a:rPr lang="en-AU" sz="1600" dirty="0">
                <a:latin typeface="Calibri"/>
                <a:ea typeface="Calibri"/>
                <a:cs typeface="Calibri"/>
              </a:rPr>
              <a:t>supporting information for Short Answer in the exam design brief is very similar to what </a:t>
            </a:r>
            <a:r>
              <a:rPr lang="en-AU" sz="1600" dirty="0" smtClean="0">
                <a:latin typeface="Calibri"/>
                <a:ea typeface="Calibri"/>
                <a:cs typeface="Calibri"/>
              </a:rPr>
              <a:t>was in </a:t>
            </a:r>
            <a:r>
              <a:rPr lang="en-AU" sz="1600" dirty="0">
                <a:latin typeface="Calibri"/>
                <a:ea typeface="Calibri"/>
                <a:cs typeface="Calibri"/>
              </a:rPr>
              <a:t>the Document Analysis section. Therefore, examples of short answer questions won’t be provided. </a:t>
            </a:r>
            <a:endParaRPr lang="en-AU" sz="1600" dirty="0">
              <a:latin typeface="Calibri"/>
              <a:ea typeface="Calibri"/>
              <a:cs typeface="Times New Roman"/>
            </a:endParaRPr>
          </a:p>
          <a:p>
            <a:pPr marL="536575" indent="-536575">
              <a:buNone/>
            </a:pPr>
            <a:endParaRPr lang="en-AU" sz="1600" dirty="0"/>
          </a:p>
        </p:txBody>
      </p:sp>
    </p:spTree>
    <p:extLst>
      <p:ext uri="{BB962C8B-B14F-4D97-AF65-F5344CB8AC3E}">
        <p14:creationId xmlns:p14="http://schemas.microsoft.com/office/powerpoint/2010/main" val="3853565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WEBINAR Questions and Answers</a:t>
            </a:r>
            <a:endParaRPr lang="en-AU" dirty="0"/>
          </a:p>
        </p:txBody>
      </p:sp>
      <p:sp>
        <p:nvSpPr>
          <p:cNvPr id="3" name="Content Placeholder 2"/>
          <p:cNvSpPr>
            <a:spLocks noGrp="1"/>
          </p:cNvSpPr>
          <p:nvPr>
            <p:ph idx="1"/>
          </p:nvPr>
        </p:nvSpPr>
        <p:spPr/>
        <p:txBody>
          <a:bodyPr/>
          <a:lstStyle/>
          <a:p>
            <a:pPr marL="0" indent="0">
              <a:buNone/>
            </a:pPr>
            <a:r>
              <a:rPr lang="en-AU" sz="1800" b="1" dirty="0" smtClean="0">
                <a:solidFill>
                  <a:srgbClr val="4D2C8A"/>
                </a:solidFill>
                <a:latin typeface="Calibri"/>
                <a:ea typeface="Calibri"/>
                <a:cs typeface="Times New Roman"/>
              </a:rPr>
              <a:t>OTHER</a:t>
            </a:r>
            <a:endParaRPr lang="en-AU" sz="1800" b="1" dirty="0">
              <a:solidFill>
                <a:srgbClr val="4D2C8A"/>
              </a:solidFill>
              <a:latin typeface="Calibri"/>
              <a:ea typeface="Calibri"/>
              <a:cs typeface="Times New Roman"/>
            </a:endParaRPr>
          </a:p>
          <a:p>
            <a:pPr marL="536575" indent="-536575">
              <a:lnSpc>
                <a:spcPct val="115000"/>
              </a:lnSpc>
              <a:spcAft>
                <a:spcPts val="0"/>
              </a:spcAft>
              <a:buNone/>
            </a:pPr>
            <a:r>
              <a:rPr lang="en-AU" sz="1600" dirty="0">
                <a:latin typeface="Calibri"/>
                <a:ea typeface="Calibri"/>
                <a:cs typeface="Calibri"/>
              </a:rPr>
              <a:t>Q</a:t>
            </a:r>
            <a:r>
              <a:rPr lang="en-AU" sz="1600" dirty="0" smtClean="0">
                <a:latin typeface="Calibri"/>
                <a:ea typeface="Calibri"/>
                <a:cs typeface="Calibri"/>
              </a:rPr>
              <a:t>:	Will </a:t>
            </a:r>
            <a:r>
              <a:rPr lang="en-AU" sz="1600" dirty="0">
                <a:latin typeface="Calibri"/>
                <a:ea typeface="Calibri"/>
                <a:cs typeface="Calibri"/>
              </a:rPr>
              <a:t>SCSA provide sample programmes, outlines and tasks as the Curriculum Council did with the introduction of the current Courses of Study? </a:t>
            </a:r>
            <a:endParaRPr lang="en-AU" sz="1600" dirty="0">
              <a:latin typeface="Calibri"/>
              <a:ea typeface="Calibri"/>
              <a:cs typeface="Times New Roman"/>
            </a:endParaRPr>
          </a:p>
          <a:p>
            <a:pPr marL="536575" indent="-536575">
              <a:lnSpc>
                <a:spcPct val="115000"/>
              </a:lnSpc>
              <a:spcAft>
                <a:spcPts val="0"/>
              </a:spcAft>
              <a:buNone/>
            </a:pPr>
            <a:r>
              <a:rPr lang="en-AU" sz="1600" dirty="0">
                <a:latin typeface="Calibri"/>
                <a:ea typeface="Calibri"/>
                <a:cs typeface="Calibri"/>
              </a:rPr>
              <a:t>A: </a:t>
            </a:r>
            <a:r>
              <a:rPr lang="en-AU" sz="1600" dirty="0" smtClean="0">
                <a:latin typeface="Calibri"/>
                <a:ea typeface="Calibri"/>
                <a:cs typeface="Calibri"/>
              </a:rPr>
              <a:t>	Sample </a:t>
            </a:r>
            <a:r>
              <a:rPr lang="en-AU" sz="1600" dirty="0">
                <a:latin typeface="Calibri"/>
                <a:ea typeface="Calibri"/>
                <a:cs typeface="Calibri"/>
              </a:rPr>
              <a:t>Course Outlines, Assessment Outlines and Assessment Tasks with marking keys are being prepared. Teacher Support Materials will not include programs.</a:t>
            </a:r>
            <a:endParaRPr lang="en-AU" sz="1600" dirty="0">
              <a:latin typeface="Calibri"/>
              <a:ea typeface="Calibri"/>
              <a:cs typeface="Times New Roman"/>
            </a:endParaRPr>
          </a:p>
          <a:p>
            <a:pPr marL="536575" indent="-536575">
              <a:lnSpc>
                <a:spcPct val="115000"/>
              </a:lnSpc>
              <a:spcAft>
                <a:spcPts val="0"/>
              </a:spcAft>
              <a:buNone/>
            </a:pPr>
            <a:endParaRPr lang="en-AU" sz="1600" dirty="0">
              <a:latin typeface="Calibri"/>
              <a:ea typeface="Calibri"/>
              <a:cs typeface="Times New Roman"/>
            </a:endParaRPr>
          </a:p>
          <a:p>
            <a:pPr marL="536575" indent="-536575">
              <a:lnSpc>
                <a:spcPct val="115000"/>
              </a:lnSpc>
              <a:spcAft>
                <a:spcPts val="0"/>
              </a:spcAft>
              <a:buNone/>
            </a:pPr>
            <a:r>
              <a:rPr lang="en-AU" sz="1600" dirty="0">
                <a:latin typeface="Calibri"/>
                <a:ea typeface="Calibri"/>
                <a:cs typeface="Calibri"/>
              </a:rPr>
              <a:t>Q: </a:t>
            </a:r>
            <a:r>
              <a:rPr lang="en-AU" sz="1600" dirty="0" smtClean="0">
                <a:latin typeface="Calibri"/>
                <a:ea typeface="Calibri"/>
                <a:cs typeface="Calibri"/>
              </a:rPr>
              <a:t>	Are </a:t>
            </a:r>
            <a:r>
              <a:rPr lang="en-AU" sz="1600" dirty="0">
                <a:latin typeface="Calibri"/>
                <a:ea typeface="Calibri"/>
                <a:cs typeface="Calibri"/>
              </a:rPr>
              <a:t>units still able to be delivered concurrently?</a:t>
            </a:r>
            <a:endParaRPr lang="en-AU" sz="1600" dirty="0">
              <a:latin typeface="Calibri"/>
              <a:ea typeface="Calibri"/>
              <a:cs typeface="Times New Roman"/>
            </a:endParaRPr>
          </a:p>
          <a:p>
            <a:pPr marL="536575" indent="-536575">
              <a:lnSpc>
                <a:spcPct val="115000"/>
              </a:lnSpc>
              <a:spcAft>
                <a:spcPts val="0"/>
              </a:spcAft>
              <a:buNone/>
            </a:pPr>
            <a:r>
              <a:rPr lang="en-AU" sz="1600" dirty="0">
                <a:latin typeface="Calibri"/>
                <a:ea typeface="Calibri"/>
                <a:cs typeface="Calibri"/>
              </a:rPr>
              <a:t>A: </a:t>
            </a:r>
            <a:r>
              <a:rPr lang="en-AU" sz="1600" dirty="0" smtClean="0">
                <a:latin typeface="Calibri"/>
                <a:ea typeface="Calibri"/>
                <a:cs typeface="Calibri"/>
              </a:rPr>
              <a:t>	Page </a:t>
            </a:r>
            <a:r>
              <a:rPr lang="en-AU" sz="1600" dirty="0">
                <a:latin typeface="Calibri"/>
                <a:ea typeface="Calibri"/>
                <a:cs typeface="Calibri"/>
              </a:rPr>
              <a:t>14 of the 2015-2016 WACE Manual states that </a:t>
            </a:r>
            <a:r>
              <a:rPr lang="en-AU" sz="1600" i="1" dirty="0">
                <a:latin typeface="Calibri"/>
                <a:ea typeface="Calibri"/>
                <a:cs typeface="Calibri"/>
              </a:rPr>
              <a:t>“An assessment outline is required for each pair of units (or, where a single unit is being studied in Year 11, for that single unit) and must conform with the assessment requirements for the unit or pair of units as specified in the assessment table of the syllabus.”</a:t>
            </a:r>
            <a:r>
              <a:rPr lang="en-AU" sz="1600" dirty="0">
                <a:latin typeface="Calibri"/>
                <a:ea typeface="Calibri"/>
                <a:cs typeface="Calibri"/>
              </a:rPr>
              <a:t> As such units can be delivered concurrently using the one assessment table.</a:t>
            </a:r>
            <a:endParaRPr lang="en-AU" sz="1600" dirty="0">
              <a:latin typeface="Calibri"/>
              <a:ea typeface="Calibri"/>
              <a:cs typeface="Times New Roman"/>
            </a:endParaRPr>
          </a:p>
          <a:p>
            <a:pPr marL="536575" indent="-536575">
              <a:buNone/>
            </a:pPr>
            <a:endParaRPr lang="en-AU" sz="1600" dirty="0" smtClean="0"/>
          </a:p>
          <a:p>
            <a:pPr marL="536575" indent="-536575">
              <a:buNone/>
            </a:pPr>
            <a:endParaRPr lang="en-AU" sz="1600" dirty="0"/>
          </a:p>
          <a:p>
            <a:pPr marL="0" indent="0">
              <a:buNone/>
            </a:pPr>
            <a:endParaRPr lang="en-AU" sz="1600" dirty="0" smtClean="0"/>
          </a:p>
        </p:txBody>
      </p:sp>
    </p:spTree>
    <p:extLst>
      <p:ext uri="{BB962C8B-B14F-4D97-AF65-F5344CB8AC3E}">
        <p14:creationId xmlns:p14="http://schemas.microsoft.com/office/powerpoint/2010/main" val="2923456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endParaRPr lang="en-AU" dirty="0"/>
          </a:p>
        </p:txBody>
      </p:sp>
      <p:sp>
        <p:nvSpPr>
          <p:cNvPr id="3" name="Content Placeholder 2"/>
          <p:cNvSpPr>
            <a:spLocks noGrp="1"/>
          </p:cNvSpPr>
          <p:nvPr>
            <p:ph idx="1"/>
          </p:nvPr>
        </p:nvSpPr>
        <p:spPr>
          <a:xfrm>
            <a:off x="304800" y="1793875"/>
            <a:ext cx="8531225" cy="4606925"/>
          </a:xfrm>
        </p:spPr>
        <p:txBody>
          <a:bodyPr/>
          <a:lstStyle/>
          <a:p>
            <a:pPr marL="0" lvl="0" indent="0" algn="ctr">
              <a:spcAft>
                <a:spcPts val="600"/>
              </a:spcAft>
              <a:buNone/>
            </a:pPr>
            <a:endParaRPr lang="en-AU" dirty="0" smtClean="0">
              <a:ea typeface="Calibri"/>
              <a:cs typeface="Times New Roman"/>
            </a:endParaRPr>
          </a:p>
          <a:p>
            <a:pPr marL="171450" lvl="0" indent="-171450">
              <a:spcAft>
                <a:spcPts val="600"/>
              </a:spcAft>
              <a:buFont typeface="Arial" pitchFamily="34" charset="0"/>
              <a:buChar char="•"/>
            </a:pPr>
            <a:r>
              <a:rPr lang="en-AU" dirty="0" smtClean="0">
                <a:ea typeface="Calibri"/>
                <a:cs typeface="Times New Roman"/>
              </a:rPr>
              <a:t>For general inquiries: </a:t>
            </a:r>
            <a:r>
              <a:rPr lang="en-AU" dirty="0" smtClean="0">
                <a:ea typeface="Calibri"/>
                <a:cs typeface="Times New Roman"/>
                <a:hlinkClick r:id="rId3"/>
              </a:rPr>
              <a:t>info@scsa.wa.edu.au</a:t>
            </a:r>
            <a:r>
              <a:rPr lang="en-AU" dirty="0" smtClean="0">
                <a:ea typeface="Calibri"/>
                <a:cs typeface="Times New Roman"/>
              </a:rPr>
              <a:t/>
            </a:r>
            <a:br>
              <a:rPr lang="en-AU" dirty="0" smtClean="0">
                <a:ea typeface="Calibri"/>
                <a:cs typeface="Times New Roman"/>
              </a:rPr>
            </a:br>
            <a:endParaRPr lang="en-AU" dirty="0" smtClean="0">
              <a:ea typeface="Calibri"/>
              <a:cs typeface="Times New Roman"/>
            </a:endParaRPr>
          </a:p>
          <a:p>
            <a:pPr marL="171450" lvl="0" indent="-171450">
              <a:spcAft>
                <a:spcPts val="600"/>
              </a:spcAft>
              <a:buFont typeface="Arial" pitchFamily="34" charset="0"/>
              <a:buChar char="•"/>
            </a:pPr>
            <a:r>
              <a:rPr lang="en-AU" dirty="0" smtClean="0">
                <a:cs typeface="Times New Roman"/>
              </a:rPr>
              <a:t>For course-specific inquiries contact Maria Tsovleas</a:t>
            </a:r>
          </a:p>
          <a:p>
            <a:pPr marL="0" lvl="0" indent="174625">
              <a:spcAft>
                <a:spcPts val="600"/>
              </a:spcAft>
              <a:buNone/>
            </a:pPr>
            <a:r>
              <a:rPr lang="en-AU" dirty="0" smtClean="0">
                <a:cs typeface="Times New Roman"/>
              </a:rPr>
              <a:t>Phone: 9273 6363</a:t>
            </a:r>
          </a:p>
          <a:p>
            <a:pPr marL="0" lvl="0" indent="174625">
              <a:spcAft>
                <a:spcPts val="600"/>
              </a:spcAft>
              <a:buNone/>
            </a:pPr>
            <a:r>
              <a:rPr lang="en-AU" dirty="0" smtClean="0">
                <a:cs typeface="Times New Roman"/>
              </a:rPr>
              <a:t>Email: </a:t>
            </a:r>
            <a:r>
              <a:rPr lang="en-AU" dirty="0" smtClean="0">
                <a:cs typeface="Times New Roman"/>
                <a:hlinkClick r:id="rId4"/>
              </a:rPr>
              <a:t>Maria.Tsovleas@scsa.wa.edu.au</a:t>
            </a:r>
            <a:endParaRPr lang="en-AU" dirty="0" smtClean="0">
              <a:cs typeface="Times New Roman"/>
            </a:endParaRPr>
          </a:p>
          <a:p>
            <a:pPr marL="171450" lvl="0" indent="-171450">
              <a:spcAft>
                <a:spcPts val="600"/>
              </a:spcAft>
              <a:buFont typeface="Arial" pitchFamily="34" charset="0"/>
              <a:buChar char="•"/>
            </a:pPr>
            <a:endParaRPr lang="en-AU" dirty="0"/>
          </a:p>
          <a:p>
            <a:pPr marL="171450" lvl="0" indent="-171450">
              <a:spcAft>
                <a:spcPts val="600"/>
              </a:spcAft>
              <a:buFont typeface="Arial" pitchFamily="34" charset="0"/>
              <a:buChar char="•"/>
            </a:pPr>
            <a:endParaRPr lang="en-AU" dirty="0">
              <a:ea typeface="Calibri"/>
              <a:cs typeface="Times New Roman"/>
            </a:endParaRPr>
          </a:p>
        </p:txBody>
      </p:sp>
    </p:spTree>
    <p:extLst>
      <p:ext uri="{BB962C8B-B14F-4D97-AF65-F5344CB8AC3E}">
        <p14:creationId xmlns:p14="http://schemas.microsoft.com/office/powerpoint/2010/main" val="1065469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content changed?</a:t>
            </a:r>
            <a:endParaRPr lang="en-AU" dirty="0"/>
          </a:p>
        </p:txBody>
      </p:sp>
      <p:sp>
        <p:nvSpPr>
          <p:cNvPr id="3" name="Content Placeholder 2"/>
          <p:cNvSpPr>
            <a:spLocks noGrp="1"/>
          </p:cNvSpPr>
          <p:nvPr>
            <p:ph idx="1"/>
          </p:nvPr>
        </p:nvSpPr>
        <p:spPr>
          <a:xfrm>
            <a:off x="304800" y="1793875"/>
            <a:ext cx="8531225" cy="4302125"/>
          </a:xfrm>
        </p:spPr>
        <p:txBody>
          <a:bodyPr/>
          <a:lstStyle/>
          <a:p>
            <a:pPr marL="0" lvl="0" indent="0">
              <a:spcAft>
                <a:spcPts val="600"/>
              </a:spcAft>
              <a:buNone/>
            </a:pPr>
            <a:r>
              <a:rPr lang="en-AU" b="1" dirty="0" smtClean="0">
                <a:ea typeface="Calibri"/>
                <a:cs typeface="Times New Roman"/>
              </a:rPr>
              <a:t>Content change overview:</a:t>
            </a:r>
          </a:p>
          <a:p>
            <a:pPr lvl="0">
              <a:spcAft>
                <a:spcPts val="600"/>
              </a:spcAft>
            </a:pPr>
            <a:r>
              <a:rPr lang="en-AU" dirty="0" smtClean="0">
                <a:cs typeface="Times New Roman"/>
              </a:rPr>
              <a:t>Minimal change to content as BME syllabus has recently been reviewed</a:t>
            </a:r>
          </a:p>
          <a:p>
            <a:pPr>
              <a:spcAft>
                <a:spcPts val="600"/>
              </a:spcAft>
            </a:pPr>
            <a:r>
              <a:rPr lang="en-AU" dirty="0" smtClean="0">
                <a:cs typeface="Times New Roman"/>
              </a:rPr>
              <a:t>Content elaborated to provide:</a:t>
            </a:r>
          </a:p>
          <a:p>
            <a:pPr lvl="1" indent="-342900">
              <a:spcAft>
                <a:spcPts val="600"/>
              </a:spcAft>
              <a:buFont typeface="Wingdings" pitchFamily="2" charset="2"/>
              <a:buChar char="§"/>
            </a:pPr>
            <a:r>
              <a:rPr lang="en-AU" dirty="0">
                <a:cs typeface="Times New Roman"/>
              </a:rPr>
              <a:t>i</a:t>
            </a:r>
            <a:r>
              <a:rPr lang="en-AU" dirty="0" smtClean="0">
                <a:cs typeface="Times New Roman"/>
              </a:rPr>
              <a:t>mproved sequencing</a:t>
            </a:r>
          </a:p>
          <a:p>
            <a:pPr lvl="1" indent="-342900">
              <a:spcAft>
                <a:spcPts val="600"/>
              </a:spcAft>
              <a:buFont typeface="Wingdings" pitchFamily="2" charset="2"/>
              <a:buChar char="§"/>
            </a:pPr>
            <a:r>
              <a:rPr lang="en-AU" dirty="0" smtClean="0">
                <a:cs typeface="Times New Roman"/>
              </a:rPr>
              <a:t>clearer statements of expectation and depth</a:t>
            </a:r>
          </a:p>
          <a:p>
            <a:pPr>
              <a:spcAft>
                <a:spcPts val="600"/>
              </a:spcAft>
            </a:pPr>
            <a:r>
              <a:rPr lang="en-AU" dirty="0" smtClean="0">
                <a:cs typeface="Times New Roman"/>
              </a:rPr>
              <a:t>Rationale for courses revised</a:t>
            </a:r>
          </a:p>
          <a:p>
            <a:pPr>
              <a:spcAft>
                <a:spcPts val="600"/>
              </a:spcAft>
            </a:pPr>
            <a:r>
              <a:rPr lang="en-AU" dirty="0" smtClean="0">
                <a:cs typeface="Times New Roman"/>
              </a:rPr>
              <a:t>Description of content organisers revised</a:t>
            </a:r>
          </a:p>
          <a:p>
            <a:pPr marL="0" indent="0">
              <a:spcAft>
                <a:spcPts val="600"/>
              </a:spcAft>
              <a:buNone/>
            </a:pPr>
            <a:endParaRPr lang="en-AU" dirty="0" smtClean="0">
              <a:cs typeface="Times New Roman"/>
            </a:endParaRPr>
          </a:p>
          <a:p>
            <a:pPr marL="0" indent="0">
              <a:spcAft>
                <a:spcPts val="600"/>
              </a:spcAft>
              <a:buNone/>
            </a:pPr>
            <a:endParaRPr lang="en-AU" dirty="0" smtClean="0">
              <a:cs typeface="Times New Roman"/>
            </a:endParaRPr>
          </a:p>
          <a:p>
            <a:pPr marL="0" indent="0">
              <a:spcAft>
                <a:spcPts val="600"/>
              </a:spcAft>
              <a:buNone/>
            </a:pPr>
            <a:endParaRPr lang="en-AU" dirty="0" smtClean="0">
              <a:cs typeface="Times New Roman"/>
            </a:endParaRPr>
          </a:p>
          <a:p>
            <a:pPr lvl="0">
              <a:spcAft>
                <a:spcPts val="600"/>
              </a:spcAft>
            </a:pPr>
            <a:endParaRPr lang="en-AU" dirty="0"/>
          </a:p>
        </p:txBody>
      </p:sp>
    </p:spTree>
    <p:extLst>
      <p:ext uri="{BB962C8B-B14F-4D97-AF65-F5344CB8AC3E}">
        <p14:creationId xmlns:p14="http://schemas.microsoft.com/office/powerpoint/2010/main" val="4094398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content changed?</a:t>
            </a:r>
            <a:endParaRPr lang="en-AU" dirty="0"/>
          </a:p>
        </p:txBody>
      </p:sp>
      <p:sp>
        <p:nvSpPr>
          <p:cNvPr id="3" name="Content Placeholder 2"/>
          <p:cNvSpPr>
            <a:spLocks noGrp="1"/>
          </p:cNvSpPr>
          <p:nvPr>
            <p:ph idx="1"/>
          </p:nvPr>
        </p:nvSpPr>
        <p:spPr>
          <a:xfrm>
            <a:off x="304800" y="1793875"/>
            <a:ext cx="8531225" cy="4302125"/>
          </a:xfrm>
        </p:spPr>
        <p:txBody>
          <a:bodyPr/>
          <a:lstStyle/>
          <a:p>
            <a:pPr marL="0" lvl="0" indent="0">
              <a:spcAft>
                <a:spcPts val="600"/>
              </a:spcAft>
              <a:buNone/>
            </a:pPr>
            <a:r>
              <a:rPr lang="en-AU" b="1" dirty="0" smtClean="0">
                <a:ea typeface="Calibri"/>
                <a:cs typeface="Times New Roman"/>
              </a:rPr>
              <a:t>Content structure:</a:t>
            </a:r>
          </a:p>
          <a:p>
            <a:pPr lvl="0">
              <a:spcAft>
                <a:spcPts val="600"/>
              </a:spcAft>
            </a:pPr>
            <a:r>
              <a:rPr lang="en-AU" dirty="0" smtClean="0">
                <a:ea typeface="Calibri"/>
                <a:cs typeface="Times New Roman"/>
              </a:rPr>
              <a:t>ATAR course: 	Year 11 - Units 1 and 2 (Units 2A / 2B)</a:t>
            </a:r>
          </a:p>
          <a:p>
            <a:pPr marL="0" lvl="0" indent="0">
              <a:spcAft>
                <a:spcPts val="600"/>
              </a:spcAft>
              <a:buNone/>
            </a:pPr>
            <a:r>
              <a:rPr lang="en-AU" dirty="0">
                <a:ea typeface="Calibri"/>
                <a:cs typeface="Times New Roman"/>
              </a:rPr>
              <a:t>	</a:t>
            </a:r>
            <a:r>
              <a:rPr lang="en-AU" dirty="0" smtClean="0">
                <a:ea typeface="Calibri"/>
                <a:cs typeface="Times New Roman"/>
              </a:rPr>
              <a:t>		Year 12 - Units 3 and 4 </a:t>
            </a:r>
            <a:r>
              <a:rPr lang="en-AU" dirty="0">
                <a:ea typeface="Calibri"/>
                <a:cs typeface="Times New Roman"/>
              </a:rPr>
              <a:t>(Units </a:t>
            </a:r>
            <a:r>
              <a:rPr lang="en-AU" dirty="0" smtClean="0">
                <a:ea typeface="Calibri"/>
                <a:cs typeface="Times New Roman"/>
              </a:rPr>
              <a:t>3A / 3B)</a:t>
            </a:r>
          </a:p>
          <a:p>
            <a:pPr marL="0" lvl="0" indent="0">
              <a:spcAft>
                <a:spcPts val="600"/>
              </a:spcAft>
              <a:buNone/>
            </a:pPr>
            <a:endParaRPr lang="en-AU" dirty="0" smtClean="0">
              <a:ea typeface="Calibri"/>
              <a:cs typeface="Times New Roman"/>
            </a:endParaRPr>
          </a:p>
          <a:p>
            <a:pPr>
              <a:spcAft>
                <a:spcPts val="600"/>
              </a:spcAft>
            </a:pPr>
            <a:r>
              <a:rPr lang="en-AU" dirty="0" smtClean="0">
                <a:cs typeface="Times New Roman"/>
              </a:rPr>
              <a:t>General course:	</a:t>
            </a:r>
            <a:r>
              <a:rPr lang="en-AU" dirty="0">
                <a:cs typeface="Times New Roman"/>
              </a:rPr>
              <a:t>Y</a:t>
            </a:r>
            <a:r>
              <a:rPr lang="en-AU" dirty="0" smtClean="0">
                <a:ea typeface="Calibri"/>
                <a:cs typeface="Times New Roman"/>
              </a:rPr>
              <a:t>ear </a:t>
            </a:r>
            <a:r>
              <a:rPr lang="en-AU" dirty="0">
                <a:ea typeface="Calibri"/>
                <a:cs typeface="Times New Roman"/>
              </a:rPr>
              <a:t>11 </a:t>
            </a:r>
            <a:r>
              <a:rPr lang="en-AU" dirty="0" smtClean="0">
                <a:ea typeface="Calibri"/>
                <a:cs typeface="Times New Roman"/>
              </a:rPr>
              <a:t>- Units 1 and 2 </a:t>
            </a:r>
            <a:r>
              <a:rPr lang="en-AU" dirty="0">
                <a:ea typeface="Calibri"/>
                <a:cs typeface="Times New Roman"/>
              </a:rPr>
              <a:t>(Units </a:t>
            </a:r>
            <a:r>
              <a:rPr lang="en-AU" dirty="0" smtClean="0">
                <a:ea typeface="Calibri"/>
                <a:cs typeface="Times New Roman"/>
              </a:rPr>
              <a:t>1A / 1B)</a:t>
            </a:r>
          </a:p>
          <a:p>
            <a:pPr marL="2743200" lvl="6" indent="0">
              <a:spcAft>
                <a:spcPts val="600"/>
              </a:spcAft>
              <a:buNone/>
            </a:pPr>
            <a:r>
              <a:rPr lang="en-AU" sz="2400" dirty="0" smtClean="0">
                <a:cs typeface="Times New Roman"/>
              </a:rPr>
              <a:t>Year 12 - Units 3 and 4 (</a:t>
            </a:r>
            <a:r>
              <a:rPr lang="en-AU" sz="2400" dirty="0">
                <a:ea typeface="Calibri"/>
                <a:cs typeface="Times New Roman"/>
              </a:rPr>
              <a:t>Units</a:t>
            </a:r>
            <a:r>
              <a:rPr lang="en-AU" sz="2400" dirty="0" smtClean="0">
                <a:cs typeface="Times New Roman"/>
              </a:rPr>
              <a:t> 2A / 2B)</a:t>
            </a:r>
          </a:p>
          <a:p>
            <a:pPr lvl="0">
              <a:spcAft>
                <a:spcPts val="600"/>
              </a:spcAft>
            </a:pPr>
            <a:endParaRPr lang="en-AU" dirty="0"/>
          </a:p>
        </p:txBody>
      </p:sp>
    </p:spTree>
    <p:extLst>
      <p:ext uri="{BB962C8B-B14F-4D97-AF65-F5344CB8AC3E}">
        <p14:creationId xmlns:p14="http://schemas.microsoft.com/office/powerpoint/2010/main" val="944647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content changed?</a:t>
            </a:r>
            <a:endParaRPr lang="en-AU" dirty="0"/>
          </a:p>
        </p:txBody>
      </p:sp>
      <p:sp>
        <p:nvSpPr>
          <p:cNvPr id="3" name="Content Placeholder 2"/>
          <p:cNvSpPr>
            <a:spLocks noGrp="1"/>
          </p:cNvSpPr>
          <p:nvPr>
            <p:ph idx="1"/>
          </p:nvPr>
        </p:nvSpPr>
        <p:spPr>
          <a:xfrm>
            <a:off x="304800" y="1793875"/>
            <a:ext cx="8531225" cy="4302125"/>
          </a:xfrm>
        </p:spPr>
        <p:txBody>
          <a:bodyPr/>
          <a:lstStyle/>
          <a:p>
            <a:pPr marL="0" lvl="0" indent="0">
              <a:spcAft>
                <a:spcPts val="600"/>
              </a:spcAft>
              <a:buNone/>
            </a:pPr>
            <a:r>
              <a:rPr lang="en-AU" b="1" dirty="0" smtClean="0">
                <a:ea typeface="Calibri"/>
                <a:cs typeface="Times New Roman"/>
              </a:rPr>
              <a:t>Content modified:</a:t>
            </a:r>
            <a:r>
              <a:rPr lang="en-AU" dirty="0" smtClean="0">
                <a:ea typeface="Calibri"/>
                <a:cs typeface="Times New Roman"/>
              </a:rPr>
              <a:t> </a:t>
            </a:r>
          </a:p>
          <a:p>
            <a:pPr>
              <a:spcAft>
                <a:spcPts val="600"/>
              </a:spcAft>
              <a:tabLst>
                <a:tab pos="449263" algn="l"/>
              </a:tabLst>
            </a:pPr>
            <a:r>
              <a:rPr lang="en-AU" b="1" dirty="0" smtClean="0">
                <a:cs typeface="Times New Roman"/>
              </a:rPr>
              <a:t>	Environments</a:t>
            </a:r>
            <a:r>
              <a:rPr lang="en-AU" dirty="0" smtClean="0">
                <a:cs typeface="Times New Roman"/>
              </a:rPr>
              <a:t> has one subheading:</a:t>
            </a:r>
            <a:br>
              <a:rPr lang="en-AU" dirty="0" smtClean="0">
                <a:cs typeface="Times New Roman"/>
              </a:rPr>
            </a:br>
            <a:r>
              <a:rPr lang="en-AU" dirty="0" smtClean="0">
                <a:cs typeface="Times New Roman"/>
              </a:rPr>
              <a:t>	Political and legal, economic, socio-cultural and 	technological (PEST)</a:t>
            </a:r>
            <a:endParaRPr lang="en-AU" sz="2400" dirty="0" smtClean="0">
              <a:cs typeface="Times New Roman"/>
            </a:endParaRPr>
          </a:p>
          <a:p>
            <a:pPr lvl="0">
              <a:spcAft>
                <a:spcPts val="600"/>
              </a:spcAft>
            </a:pPr>
            <a:endParaRPr lang="en-AU" dirty="0"/>
          </a:p>
        </p:txBody>
      </p:sp>
    </p:spTree>
    <p:extLst>
      <p:ext uri="{BB962C8B-B14F-4D97-AF65-F5344CB8AC3E}">
        <p14:creationId xmlns:p14="http://schemas.microsoft.com/office/powerpoint/2010/main" val="4016237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content changed?</a:t>
            </a:r>
            <a:endParaRPr lang="en-AU" dirty="0"/>
          </a:p>
        </p:txBody>
      </p:sp>
      <p:sp>
        <p:nvSpPr>
          <p:cNvPr id="3" name="Content Placeholder 2"/>
          <p:cNvSpPr>
            <a:spLocks noGrp="1"/>
          </p:cNvSpPr>
          <p:nvPr>
            <p:ph idx="1"/>
          </p:nvPr>
        </p:nvSpPr>
        <p:spPr>
          <a:xfrm>
            <a:off x="304800" y="1793875"/>
            <a:ext cx="8531225" cy="4302125"/>
          </a:xfrm>
        </p:spPr>
        <p:txBody>
          <a:bodyPr/>
          <a:lstStyle/>
          <a:p>
            <a:pPr marL="0" indent="0">
              <a:spcAft>
                <a:spcPts val="600"/>
              </a:spcAft>
              <a:buNone/>
            </a:pPr>
            <a:r>
              <a:rPr lang="en-AU" b="1" dirty="0">
                <a:cs typeface="Times New Roman"/>
              </a:rPr>
              <a:t>Content moved </a:t>
            </a:r>
            <a:r>
              <a:rPr lang="en-AU" b="1" dirty="0" smtClean="0">
                <a:cs typeface="Times New Roman"/>
              </a:rPr>
              <a:t>(from Unit 3B)</a:t>
            </a:r>
            <a:endParaRPr lang="en-AU" b="1" dirty="0">
              <a:cs typeface="Times New Roman"/>
            </a:endParaRPr>
          </a:p>
          <a:p>
            <a:pPr lvl="0">
              <a:spcAft>
                <a:spcPts val="600"/>
              </a:spcAft>
            </a:pPr>
            <a:r>
              <a:rPr lang="en-AU" dirty="0" smtClean="0">
                <a:ea typeface="Calibri"/>
                <a:cs typeface="Times New Roman"/>
              </a:rPr>
              <a:t>To ATAR Year 11 Unit 2 and General Year 12 Unit 4</a:t>
            </a:r>
            <a:r>
              <a:rPr lang="en-AU" b="1" dirty="0" smtClean="0">
                <a:cs typeface="Times New Roman"/>
              </a:rPr>
              <a:t>	</a:t>
            </a:r>
          </a:p>
          <a:p>
            <a:pPr marL="0" indent="900113">
              <a:buNone/>
            </a:pPr>
            <a:r>
              <a:rPr lang="en-AU" b="1" dirty="0" smtClean="0"/>
              <a:t>	People </a:t>
            </a:r>
            <a:r>
              <a:rPr lang="en-AU" dirty="0" smtClean="0"/>
              <a:t> </a:t>
            </a:r>
            <a:endParaRPr lang="en-AU" dirty="0"/>
          </a:p>
          <a:p>
            <a:pPr marL="1524000" indent="-536575">
              <a:buFont typeface="Arial" pitchFamily="34" charset="0"/>
              <a:buChar char="•"/>
            </a:pPr>
            <a:r>
              <a:rPr lang="en-AU" dirty="0"/>
              <a:t>key features of the following leadership styles</a:t>
            </a:r>
          </a:p>
          <a:p>
            <a:pPr marL="2235200" lvl="1" indent="-711200">
              <a:buFont typeface="Wingdings" pitchFamily="2" charset="2"/>
              <a:buChar char="§"/>
            </a:pPr>
            <a:r>
              <a:rPr lang="en-AU" dirty="0"/>
              <a:t>autocratic</a:t>
            </a:r>
          </a:p>
          <a:p>
            <a:pPr marL="2235200" lvl="1" indent="-711200">
              <a:buFont typeface="Wingdings" pitchFamily="2" charset="2"/>
              <a:buChar char="§"/>
            </a:pPr>
            <a:r>
              <a:rPr lang="en-AU" dirty="0"/>
              <a:t>participative </a:t>
            </a:r>
          </a:p>
          <a:p>
            <a:pPr marL="2235200" lvl="1" indent="-711200">
              <a:buFont typeface="Wingdings" pitchFamily="2" charset="2"/>
              <a:buChar char="§"/>
            </a:pPr>
            <a:r>
              <a:rPr lang="en-AU" dirty="0"/>
              <a:t>situational</a:t>
            </a:r>
          </a:p>
        </p:txBody>
      </p:sp>
    </p:spTree>
    <p:extLst>
      <p:ext uri="{BB962C8B-B14F-4D97-AF65-F5344CB8AC3E}">
        <p14:creationId xmlns:p14="http://schemas.microsoft.com/office/powerpoint/2010/main" val="2421251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the content changed?</a:t>
            </a:r>
            <a:endParaRPr lang="en-AU" dirty="0"/>
          </a:p>
        </p:txBody>
      </p:sp>
      <p:sp>
        <p:nvSpPr>
          <p:cNvPr id="3" name="Content Placeholder 2"/>
          <p:cNvSpPr>
            <a:spLocks noGrp="1"/>
          </p:cNvSpPr>
          <p:nvPr>
            <p:ph idx="1"/>
          </p:nvPr>
        </p:nvSpPr>
        <p:spPr>
          <a:xfrm>
            <a:off x="304800" y="1676401"/>
            <a:ext cx="8531225" cy="4343399"/>
          </a:xfrm>
        </p:spPr>
        <p:txBody>
          <a:bodyPr/>
          <a:lstStyle/>
          <a:p>
            <a:pPr marL="0" lvl="0" indent="0">
              <a:spcAft>
                <a:spcPts val="600"/>
              </a:spcAft>
              <a:buNone/>
            </a:pPr>
            <a:r>
              <a:rPr lang="en-AU" b="1" dirty="0">
                <a:cs typeface="Times New Roman"/>
              </a:rPr>
              <a:t>Content </a:t>
            </a:r>
            <a:r>
              <a:rPr lang="en-AU" b="1" dirty="0" smtClean="0">
                <a:cs typeface="Times New Roman"/>
              </a:rPr>
              <a:t>added: </a:t>
            </a:r>
            <a:r>
              <a:rPr lang="en-AU" b="1" dirty="0"/>
              <a:t>	</a:t>
            </a:r>
            <a:endParaRPr lang="en-AU" b="1" dirty="0" smtClean="0"/>
          </a:p>
          <a:p>
            <a:pPr lvl="0">
              <a:spcAft>
                <a:spcPts val="600"/>
              </a:spcAft>
            </a:pPr>
            <a:r>
              <a:rPr lang="en-AU" sz="2000" dirty="0" smtClean="0">
                <a:ea typeface="Calibri"/>
                <a:cs typeface="Times New Roman"/>
              </a:rPr>
              <a:t>In ATAR Year 11 Unit 1 and General Year 12 Unit 3</a:t>
            </a:r>
            <a:r>
              <a:rPr lang="en-AU" sz="2000" b="1" dirty="0" smtClean="0">
                <a:cs typeface="Times New Roman"/>
              </a:rPr>
              <a:t>	</a:t>
            </a:r>
          </a:p>
          <a:p>
            <a:pPr marL="0" lvl="0" indent="0">
              <a:spcAft>
                <a:spcPts val="600"/>
              </a:spcAft>
              <a:buNone/>
            </a:pPr>
            <a:r>
              <a:rPr lang="en-AU" sz="2000" b="1" dirty="0" smtClean="0"/>
              <a:t>Environments </a:t>
            </a:r>
            <a:r>
              <a:rPr lang="en-AU" sz="2000" dirty="0" smtClean="0"/>
              <a:t>(Political and legal, economic, socio-cultural and technological PEST)  </a:t>
            </a:r>
            <a:endParaRPr lang="en-AU" sz="2000" dirty="0"/>
          </a:p>
          <a:p>
            <a:pPr marL="363538" indent="-363538">
              <a:buFont typeface="Arial" pitchFamily="34" charset="0"/>
              <a:buChar char="•"/>
            </a:pPr>
            <a:r>
              <a:rPr lang="en-AU" sz="2000" dirty="0" smtClean="0"/>
              <a:t>Types of business ownership in small to medium enterprises (SMEs)</a:t>
            </a:r>
            <a:endParaRPr lang="en-AU" sz="2000" dirty="0"/>
          </a:p>
          <a:p>
            <a:pPr marL="900113" lvl="1" indent="-450850">
              <a:buFont typeface="Wingdings" pitchFamily="2" charset="2"/>
              <a:buChar char="§"/>
            </a:pPr>
            <a:r>
              <a:rPr lang="en-AU" sz="2000" dirty="0"/>
              <a:t>s</a:t>
            </a:r>
            <a:r>
              <a:rPr lang="en-AU" sz="2000" dirty="0" smtClean="0"/>
              <a:t>ole traders</a:t>
            </a:r>
            <a:endParaRPr lang="en-AU" sz="2000" dirty="0"/>
          </a:p>
          <a:p>
            <a:pPr marL="900113" lvl="1" indent="-450850">
              <a:buFont typeface="Wingdings" pitchFamily="2" charset="2"/>
              <a:buChar char="§"/>
            </a:pPr>
            <a:r>
              <a:rPr lang="en-AU" sz="2000" dirty="0" smtClean="0"/>
              <a:t>partnerships </a:t>
            </a:r>
            <a:endParaRPr lang="en-AU" sz="2000" dirty="0"/>
          </a:p>
          <a:p>
            <a:pPr marL="900113" lvl="1" indent="-450850">
              <a:buFont typeface="Wingdings" pitchFamily="2" charset="2"/>
              <a:buChar char="§"/>
            </a:pPr>
            <a:r>
              <a:rPr lang="en-AU" sz="2000" dirty="0" smtClean="0"/>
              <a:t>small proprietary companies</a:t>
            </a:r>
          </a:p>
          <a:p>
            <a:pPr marL="900113" lvl="1" indent="-450850">
              <a:buFont typeface="Wingdings" pitchFamily="2" charset="2"/>
              <a:buChar char="§"/>
            </a:pPr>
            <a:r>
              <a:rPr lang="en-AU" sz="2000" dirty="0"/>
              <a:t>n</a:t>
            </a:r>
            <a:r>
              <a:rPr lang="en-AU" sz="2000" dirty="0" smtClean="0"/>
              <a:t>ot-for-profit organisations</a:t>
            </a:r>
          </a:p>
          <a:p>
            <a:pPr marL="900113" lvl="1" indent="-450850">
              <a:buFont typeface="Wingdings" pitchFamily="2" charset="2"/>
              <a:buChar char="§"/>
            </a:pPr>
            <a:r>
              <a:rPr lang="en-AU" sz="2000" dirty="0" smtClean="0"/>
              <a:t>franchises</a:t>
            </a:r>
            <a:endParaRPr lang="en-AU" sz="2000" dirty="0"/>
          </a:p>
        </p:txBody>
      </p:sp>
    </p:spTree>
    <p:extLst>
      <p:ext uri="{BB962C8B-B14F-4D97-AF65-F5344CB8AC3E}">
        <p14:creationId xmlns:p14="http://schemas.microsoft.com/office/powerpoint/2010/main" val="3545586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assessment changed?</a:t>
            </a:r>
            <a:endParaRPr lang="en-AU" dirty="0"/>
          </a:p>
        </p:txBody>
      </p:sp>
      <p:sp>
        <p:nvSpPr>
          <p:cNvPr id="3" name="Content Placeholder 2"/>
          <p:cNvSpPr>
            <a:spLocks noGrp="1"/>
          </p:cNvSpPr>
          <p:nvPr>
            <p:ph idx="1"/>
          </p:nvPr>
        </p:nvSpPr>
        <p:spPr>
          <a:xfrm>
            <a:off x="304800" y="1676400"/>
            <a:ext cx="8531225" cy="4724400"/>
          </a:xfrm>
        </p:spPr>
        <p:txBody>
          <a:bodyPr/>
          <a:lstStyle/>
          <a:p>
            <a:pPr marL="0" lvl="0" indent="0">
              <a:spcAft>
                <a:spcPts val="600"/>
              </a:spcAft>
              <a:buNone/>
            </a:pPr>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1456374243"/>
              </p:ext>
            </p:extLst>
          </p:nvPr>
        </p:nvGraphicFramePr>
        <p:xfrm>
          <a:off x="381000" y="1676401"/>
          <a:ext cx="8305801" cy="3736805"/>
        </p:xfrm>
        <a:graphic>
          <a:graphicData uri="http://schemas.openxmlformats.org/drawingml/2006/table">
            <a:tbl>
              <a:tblPr firstRow="1" bandRow="1">
                <a:tableStyleId>{5C22544A-7EE6-4342-B048-85BDC9FD1C3A}</a:tableStyleId>
              </a:tblPr>
              <a:tblGrid>
                <a:gridCol w="838200"/>
                <a:gridCol w="1066800"/>
                <a:gridCol w="1066800"/>
                <a:gridCol w="1143000"/>
                <a:gridCol w="1447800"/>
                <a:gridCol w="1219200"/>
                <a:gridCol w="1524001"/>
              </a:tblGrid>
              <a:tr h="590282">
                <a:tc gridSpan="4">
                  <a:txBody>
                    <a:bodyPr/>
                    <a:lstStyle/>
                    <a:p>
                      <a:pPr algn="ctr"/>
                      <a:r>
                        <a:rPr lang="en-AU" dirty="0" smtClean="0">
                          <a:solidFill>
                            <a:schemeClr val="tx1">
                              <a:lumMod val="95000"/>
                              <a:lumOff val="5000"/>
                            </a:schemeClr>
                          </a:solidFill>
                        </a:rPr>
                        <a:t>Current </a:t>
                      </a:r>
                      <a:r>
                        <a:rPr lang="en-AU" baseline="0" dirty="0" smtClean="0">
                          <a:solidFill>
                            <a:schemeClr val="tx1">
                              <a:lumMod val="95000"/>
                              <a:lumOff val="5000"/>
                            </a:schemeClr>
                          </a:solidFill>
                        </a:rPr>
                        <a:t>syllabus</a:t>
                      </a:r>
                      <a:endParaRPr lang="en-AU" dirty="0">
                        <a:solidFill>
                          <a:schemeClr val="tx1">
                            <a:lumMod val="95000"/>
                            <a:lumOff val="5000"/>
                          </a:schemeClr>
                        </a:solidFill>
                      </a:endParaRPr>
                    </a:p>
                  </a:txBody>
                  <a:tcPr anchor="ctr"/>
                </a:tc>
                <a:tc hMerge="1">
                  <a:txBody>
                    <a:bodyPr/>
                    <a:lstStyle/>
                    <a:p>
                      <a:endParaRPr lang="en-AU" dirty="0"/>
                    </a:p>
                  </a:txBody>
                  <a:tcPr/>
                </a:tc>
                <a:tc hMerge="1">
                  <a:txBody>
                    <a:bodyPr/>
                    <a:lstStyle/>
                    <a:p>
                      <a:endParaRPr lang="en-AU" dirty="0"/>
                    </a:p>
                  </a:txBody>
                  <a:tcPr/>
                </a:tc>
                <a:tc hMerge="1">
                  <a:txBody>
                    <a:bodyPr/>
                    <a:lstStyle/>
                    <a:p>
                      <a:endParaRPr lang="en-AU" dirty="0"/>
                    </a:p>
                  </a:txBody>
                  <a:tcPr/>
                </a:tc>
                <a:tc gridSpan="3">
                  <a:txBody>
                    <a:bodyPr/>
                    <a:lstStyle/>
                    <a:p>
                      <a:pPr algn="ctr"/>
                      <a:r>
                        <a:rPr lang="en-AU" dirty="0" smtClean="0">
                          <a:solidFill>
                            <a:schemeClr val="tx1">
                              <a:lumMod val="95000"/>
                              <a:lumOff val="5000"/>
                            </a:schemeClr>
                          </a:solidFill>
                        </a:rPr>
                        <a:t>ATAR course</a:t>
                      </a:r>
                      <a:endParaRPr lang="en-AU" dirty="0">
                        <a:solidFill>
                          <a:schemeClr val="tx1">
                            <a:lumMod val="95000"/>
                            <a:lumOff val="5000"/>
                          </a:schemeClr>
                        </a:solidFill>
                      </a:endParaRPr>
                    </a:p>
                  </a:txBody>
                  <a:tcPr anchor="ctr"/>
                </a:tc>
                <a:tc hMerge="1">
                  <a:txBody>
                    <a:bodyPr/>
                    <a:lstStyle/>
                    <a:p>
                      <a:endParaRPr lang="en-AU" dirty="0"/>
                    </a:p>
                  </a:txBody>
                  <a:tcPr/>
                </a:tc>
                <a:tc hMerge="1">
                  <a:txBody>
                    <a:bodyPr/>
                    <a:lstStyle/>
                    <a:p>
                      <a:endParaRPr lang="en-AU" dirty="0"/>
                    </a:p>
                  </a:txBody>
                  <a:tcPr/>
                </a:tc>
              </a:tr>
              <a:tr h="552717">
                <a:tc>
                  <a:txBody>
                    <a:bodyPr/>
                    <a:lstStyle/>
                    <a:p>
                      <a:endParaRPr lang="en-AU" dirty="0"/>
                    </a:p>
                  </a:txBody>
                  <a:tcPr/>
                </a:tc>
                <a:tc>
                  <a:txBody>
                    <a:bodyPr/>
                    <a:lstStyle/>
                    <a:p>
                      <a:pPr algn="ctr">
                        <a:spcAft>
                          <a:spcPts val="0"/>
                        </a:spcAft>
                      </a:pPr>
                      <a:r>
                        <a:rPr lang="en-AU" sz="1800" b="1" dirty="0">
                          <a:effectLst/>
                          <a:latin typeface="Arial"/>
                          <a:ea typeface="Times New Roman"/>
                        </a:rPr>
                        <a:t>Stage 1</a:t>
                      </a:r>
                    </a:p>
                  </a:txBody>
                  <a:tcPr marL="68580" marR="68580" marT="0" marB="0" anchor="ctr"/>
                </a:tc>
                <a:tc>
                  <a:txBody>
                    <a:bodyPr/>
                    <a:lstStyle/>
                    <a:p>
                      <a:pPr algn="ctr">
                        <a:spcAft>
                          <a:spcPts val="0"/>
                        </a:spcAft>
                      </a:pPr>
                      <a:r>
                        <a:rPr lang="en-AU" sz="1800" b="1" dirty="0">
                          <a:effectLst/>
                          <a:latin typeface="Arial"/>
                          <a:ea typeface="Times New Roman"/>
                        </a:rPr>
                        <a:t>Stage 2</a:t>
                      </a:r>
                    </a:p>
                  </a:txBody>
                  <a:tcPr marL="68580" marR="68580" marT="0" marB="0" anchor="ctr"/>
                </a:tc>
                <a:tc>
                  <a:txBody>
                    <a:bodyPr/>
                    <a:lstStyle/>
                    <a:p>
                      <a:pPr algn="ctr">
                        <a:spcAft>
                          <a:spcPts val="0"/>
                        </a:spcAft>
                      </a:pPr>
                      <a:r>
                        <a:rPr lang="en-AU" sz="1800" b="1" dirty="0">
                          <a:effectLst/>
                          <a:latin typeface="Arial"/>
                          <a:ea typeface="Times New Roman"/>
                        </a:rPr>
                        <a:t>Stage 3</a:t>
                      </a:r>
                    </a:p>
                  </a:txBody>
                  <a:tcPr marL="68580" marR="68580" marT="0" marB="0" anchor="ctr"/>
                </a:tc>
                <a:tc>
                  <a:txBody>
                    <a:bodyPr/>
                    <a:lstStyle/>
                    <a:p>
                      <a:endParaRPr lang="en-AU" sz="1800" b="1" dirty="0"/>
                    </a:p>
                  </a:txBody>
                  <a:tcPr anchor="ctr"/>
                </a:tc>
                <a:tc>
                  <a:txBody>
                    <a:bodyPr/>
                    <a:lstStyle/>
                    <a:p>
                      <a:pPr algn="ctr">
                        <a:spcAft>
                          <a:spcPts val="0"/>
                        </a:spcAft>
                      </a:pPr>
                      <a:r>
                        <a:rPr lang="en-AU" sz="1800" b="1" dirty="0" smtClean="0">
                          <a:effectLst/>
                          <a:latin typeface="Arial"/>
                          <a:ea typeface="Times New Roman"/>
                        </a:rPr>
                        <a:t>Year </a:t>
                      </a:r>
                      <a:r>
                        <a:rPr lang="en-AU" sz="1800" b="1" dirty="0">
                          <a:effectLst/>
                          <a:latin typeface="Arial"/>
                          <a:ea typeface="Times New Roman"/>
                        </a:rPr>
                        <a:t>11</a:t>
                      </a:r>
                    </a:p>
                  </a:txBody>
                  <a:tcPr marL="68580" marR="68580" marT="0" marB="0" anchor="ctr"/>
                </a:tc>
                <a:tc>
                  <a:txBody>
                    <a:bodyPr/>
                    <a:lstStyle/>
                    <a:p>
                      <a:pPr algn="ctr">
                        <a:spcAft>
                          <a:spcPts val="0"/>
                        </a:spcAft>
                      </a:pPr>
                      <a:r>
                        <a:rPr lang="en-AU" sz="1800" b="1" dirty="0" smtClean="0">
                          <a:effectLst/>
                          <a:latin typeface="Arial"/>
                          <a:ea typeface="Times New Roman"/>
                        </a:rPr>
                        <a:t>Year </a:t>
                      </a:r>
                      <a:r>
                        <a:rPr lang="en-AU" sz="1800" b="1" dirty="0">
                          <a:effectLst/>
                          <a:latin typeface="Arial"/>
                          <a:ea typeface="Times New Roman"/>
                        </a:rPr>
                        <a:t>12</a:t>
                      </a:r>
                    </a:p>
                  </a:txBody>
                  <a:tcPr marL="68580" marR="68580" marT="0" marB="0" anchor="ctr"/>
                </a:tc>
              </a:tr>
              <a:tr h="590282">
                <a:tc>
                  <a:txBody>
                    <a:bodyPr/>
                    <a:lstStyle/>
                    <a:p>
                      <a:pPr indent="21590">
                        <a:spcAft>
                          <a:spcPts val="0"/>
                        </a:spcAft>
                      </a:pPr>
                      <a:r>
                        <a:rPr lang="en-AU" sz="1800" b="1" dirty="0">
                          <a:effectLst/>
                          <a:latin typeface="Arial"/>
                          <a:ea typeface="Times New Roman"/>
                        </a:rPr>
                        <a:t>Inv      </a:t>
                      </a:r>
                    </a:p>
                  </a:txBody>
                  <a:tcPr marL="68580" marR="68580" marT="0" marB="0" anchor="ctr"/>
                </a:tc>
                <a:tc>
                  <a:txBody>
                    <a:bodyPr/>
                    <a:lstStyle/>
                    <a:p>
                      <a:pPr indent="21590" algn="ctr">
                        <a:spcAft>
                          <a:spcPts val="0"/>
                        </a:spcAft>
                      </a:pPr>
                      <a:r>
                        <a:rPr lang="en-AU" sz="1800" b="0" dirty="0" smtClean="0">
                          <a:effectLst/>
                          <a:latin typeface="Arial"/>
                          <a:ea typeface="Times New Roman"/>
                        </a:rPr>
                        <a:t>10</a:t>
                      </a:r>
                      <a:r>
                        <a:rPr lang="en-AU" baseline="0" dirty="0" smtClean="0"/>
                        <a:t>–</a:t>
                      </a:r>
                      <a:r>
                        <a:rPr lang="en-AU" sz="1800" b="0" dirty="0" smtClean="0">
                          <a:effectLst/>
                          <a:latin typeface="Arial"/>
                          <a:ea typeface="Times New Roman"/>
                        </a:rPr>
                        <a:t>20</a:t>
                      </a:r>
                      <a:r>
                        <a:rPr lang="en-AU" sz="1800" b="0" dirty="0">
                          <a:effectLst/>
                          <a:latin typeface="Arial"/>
                          <a:ea typeface="Times New Roman"/>
                        </a:rPr>
                        <a:t>%</a:t>
                      </a:r>
                    </a:p>
                  </a:txBody>
                  <a:tcPr marL="68580" marR="68580" marT="0" marB="0" anchor="ctr"/>
                </a:tc>
                <a:tc>
                  <a:txBody>
                    <a:bodyPr/>
                    <a:lstStyle/>
                    <a:p>
                      <a:pPr algn="ctr">
                        <a:spcAft>
                          <a:spcPts val="0"/>
                        </a:spcAft>
                      </a:pPr>
                      <a:r>
                        <a:rPr lang="en-AU" sz="1800" b="0" dirty="0" smtClean="0">
                          <a:effectLst/>
                          <a:latin typeface="Arial"/>
                          <a:ea typeface="Times New Roman"/>
                        </a:rPr>
                        <a:t>10</a:t>
                      </a:r>
                      <a:r>
                        <a:rPr lang="en-AU" baseline="0" dirty="0" smtClean="0"/>
                        <a:t>–</a:t>
                      </a:r>
                      <a:r>
                        <a:rPr lang="en-AU" sz="1800" b="0" dirty="0" smtClean="0">
                          <a:effectLst/>
                          <a:latin typeface="Arial"/>
                          <a:ea typeface="Times New Roman"/>
                        </a:rPr>
                        <a:t>20</a:t>
                      </a:r>
                      <a:r>
                        <a:rPr lang="en-AU" sz="1800" b="0" dirty="0">
                          <a:effectLst/>
                          <a:latin typeface="Arial"/>
                          <a:ea typeface="Times New Roman"/>
                        </a:rPr>
                        <a:t>%</a:t>
                      </a:r>
                    </a:p>
                  </a:txBody>
                  <a:tcPr marL="68580" marR="68580" marT="0" marB="0" anchor="ctr"/>
                </a:tc>
                <a:tc>
                  <a:txBody>
                    <a:bodyPr/>
                    <a:lstStyle/>
                    <a:p>
                      <a:pPr algn="ctr">
                        <a:spcAft>
                          <a:spcPts val="0"/>
                        </a:spcAft>
                      </a:pPr>
                      <a:r>
                        <a:rPr lang="en-AU" sz="1800" b="0" dirty="0" smtClean="0">
                          <a:effectLst/>
                          <a:latin typeface="Arial"/>
                          <a:ea typeface="Times New Roman"/>
                        </a:rPr>
                        <a:t>10</a:t>
                      </a:r>
                      <a:r>
                        <a:rPr lang="en-AU" baseline="0" dirty="0" smtClean="0"/>
                        <a:t>–</a:t>
                      </a:r>
                      <a:r>
                        <a:rPr lang="en-AU" sz="1800" b="0" dirty="0" smtClean="0">
                          <a:effectLst/>
                          <a:latin typeface="Arial"/>
                          <a:ea typeface="Times New Roman"/>
                        </a:rPr>
                        <a:t>20</a:t>
                      </a:r>
                      <a:r>
                        <a:rPr lang="en-AU" sz="1800" b="0" dirty="0">
                          <a:effectLst/>
                          <a:latin typeface="Arial"/>
                          <a:ea typeface="Times New Roman"/>
                        </a:rPr>
                        <a:t>%</a:t>
                      </a:r>
                    </a:p>
                  </a:txBody>
                  <a:tcPr marL="68580" marR="68580" marT="0" marB="0" anchor="ctr"/>
                </a:tc>
                <a:tc rowSpan="2">
                  <a:txBody>
                    <a:bodyPr/>
                    <a:lstStyle/>
                    <a:p>
                      <a:pPr>
                        <a:spcAft>
                          <a:spcPts val="0"/>
                        </a:spcAft>
                      </a:pPr>
                      <a:r>
                        <a:rPr lang="en-AU" sz="1800" b="1" dirty="0">
                          <a:effectLst/>
                          <a:latin typeface="Arial"/>
                          <a:ea typeface="Times New Roman"/>
                        </a:rPr>
                        <a:t>Business </a:t>
                      </a:r>
                      <a:r>
                        <a:rPr lang="en-AU" sz="1800" b="1" dirty="0" smtClean="0">
                          <a:effectLst/>
                          <a:latin typeface="Arial"/>
                          <a:ea typeface="Times New Roman"/>
                        </a:rPr>
                        <a:t>research</a:t>
                      </a:r>
                      <a:endParaRPr lang="en-AU" sz="1800" b="1" dirty="0">
                        <a:effectLst/>
                        <a:latin typeface="Arial"/>
                        <a:ea typeface="Times New Roman"/>
                      </a:endParaRPr>
                    </a:p>
                  </a:txBody>
                  <a:tcPr marL="68580" marR="68580" marT="0" marB="0" anchor="ctr"/>
                </a:tc>
                <a:tc rowSpan="2">
                  <a:txBody>
                    <a:bodyPr/>
                    <a:lstStyle/>
                    <a:p>
                      <a:pPr algn="ctr">
                        <a:spcAft>
                          <a:spcPts val="0"/>
                        </a:spcAft>
                      </a:pPr>
                      <a:r>
                        <a:rPr lang="en-AU" sz="1800" b="0" dirty="0">
                          <a:effectLst/>
                          <a:latin typeface="Arial"/>
                          <a:ea typeface="Times New Roman"/>
                        </a:rPr>
                        <a:t>40%</a:t>
                      </a:r>
                    </a:p>
                  </a:txBody>
                  <a:tcPr marL="68580" marR="68580" marT="0" marB="0" anchor="ctr"/>
                </a:tc>
                <a:tc rowSpan="2">
                  <a:txBody>
                    <a:bodyPr/>
                    <a:lstStyle/>
                    <a:p>
                      <a:pPr algn="ctr">
                        <a:spcAft>
                          <a:spcPts val="0"/>
                        </a:spcAft>
                      </a:pPr>
                      <a:endParaRPr lang="en-AU" sz="1800" b="0" dirty="0" smtClean="0">
                        <a:effectLst/>
                        <a:latin typeface="Arial"/>
                        <a:ea typeface="Times New Roman"/>
                      </a:endParaRPr>
                    </a:p>
                    <a:p>
                      <a:pPr algn="ctr">
                        <a:spcAft>
                          <a:spcPts val="0"/>
                        </a:spcAft>
                      </a:pPr>
                      <a:r>
                        <a:rPr lang="en-AU" sz="1800" b="0" dirty="0" smtClean="0">
                          <a:effectLst/>
                          <a:latin typeface="Arial"/>
                          <a:ea typeface="Times New Roman"/>
                        </a:rPr>
                        <a:t>30</a:t>
                      </a:r>
                      <a:r>
                        <a:rPr lang="en-AU" sz="1800" b="0" dirty="0">
                          <a:effectLst/>
                          <a:latin typeface="Arial"/>
                          <a:ea typeface="Times New Roman"/>
                        </a:rPr>
                        <a:t>%</a:t>
                      </a:r>
                    </a:p>
                    <a:p>
                      <a:pPr algn="ctr">
                        <a:spcAft>
                          <a:spcPts val="0"/>
                        </a:spcAft>
                      </a:pPr>
                      <a:r>
                        <a:rPr lang="en-AU" sz="1800" b="0" dirty="0">
                          <a:effectLst/>
                          <a:latin typeface="Arial"/>
                          <a:ea typeface="Times New Roman"/>
                        </a:rPr>
                        <a:t> </a:t>
                      </a:r>
                    </a:p>
                  </a:txBody>
                  <a:tcPr marL="68580" marR="68580" marT="0" marB="0" anchor="ctr"/>
                </a:tc>
              </a:tr>
              <a:tr h="590282">
                <a:tc>
                  <a:txBody>
                    <a:bodyPr/>
                    <a:lstStyle/>
                    <a:p>
                      <a:pPr indent="21590">
                        <a:spcAft>
                          <a:spcPts val="0"/>
                        </a:spcAft>
                      </a:pPr>
                      <a:r>
                        <a:rPr lang="en-AU" sz="1800" b="1" dirty="0">
                          <a:effectLst/>
                          <a:latin typeface="Arial"/>
                          <a:ea typeface="Times New Roman"/>
                        </a:rPr>
                        <a:t>Prod   </a:t>
                      </a:r>
                    </a:p>
                  </a:txBody>
                  <a:tcPr marL="68580" marR="68580" marT="0" marB="0" anchor="ctr"/>
                </a:tc>
                <a:tc>
                  <a:txBody>
                    <a:bodyPr/>
                    <a:lstStyle/>
                    <a:p>
                      <a:pPr indent="21590" algn="ctr">
                        <a:spcAft>
                          <a:spcPts val="0"/>
                        </a:spcAft>
                      </a:pPr>
                      <a:r>
                        <a:rPr lang="en-AU" sz="1800" b="0" dirty="0" smtClean="0">
                          <a:effectLst/>
                          <a:latin typeface="Arial"/>
                          <a:ea typeface="Times New Roman"/>
                        </a:rPr>
                        <a:t>50</a:t>
                      </a:r>
                      <a:r>
                        <a:rPr lang="en-AU" baseline="0" dirty="0" smtClean="0"/>
                        <a:t>–</a:t>
                      </a:r>
                      <a:r>
                        <a:rPr lang="en-AU" sz="1800" b="0" dirty="0" smtClean="0">
                          <a:effectLst/>
                          <a:latin typeface="Arial"/>
                          <a:ea typeface="Times New Roman"/>
                        </a:rPr>
                        <a:t>60</a:t>
                      </a:r>
                      <a:r>
                        <a:rPr lang="en-AU" sz="1800" b="0" dirty="0">
                          <a:effectLst/>
                          <a:latin typeface="Arial"/>
                          <a:ea typeface="Times New Roman"/>
                        </a:rPr>
                        <a:t>%</a:t>
                      </a:r>
                    </a:p>
                  </a:txBody>
                  <a:tcPr marL="68580" marR="68580" marT="0" marB="0" anchor="ctr"/>
                </a:tc>
                <a:tc>
                  <a:txBody>
                    <a:bodyPr/>
                    <a:lstStyle/>
                    <a:p>
                      <a:pPr algn="ctr">
                        <a:spcAft>
                          <a:spcPts val="0"/>
                        </a:spcAft>
                      </a:pPr>
                      <a:r>
                        <a:rPr lang="en-AU" sz="1800" b="0" dirty="0" smtClean="0">
                          <a:effectLst/>
                          <a:latin typeface="Arial"/>
                          <a:ea typeface="Times New Roman"/>
                        </a:rPr>
                        <a:t>30</a:t>
                      </a:r>
                      <a:r>
                        <a:rPr lang="en-AU" baseline="0" dirty="0" smtClean="0"/>
                        <a:t>–</a:t>
                      </a:r>
                      <a:r>
                        <a:rPr lang="en-AU" sz="1800" b="0" dirty="0" smtClean="0">
                          <a:effectLst/>
                          <a:latin typeface="Arial"/>
                          <a:ea typeface="Times New Roman"/>
                        </a:rPr>
                        <a:t>40</a:t>
                      </a:r>
                      <a:r>
                        <a:rPr lang="en-AU" sz="1800" b="0" dirty="0">
                          <a:effectLst/>
                          <a:latin typeface="Arial"/>
                          <a:ea typeface="Times New Roman"/>
                        </a:rPr>
                        <a:t>%</a:t>
                      </a:r>
                    </a:p>
                  </a:txBody>
                  <a:tcPr marL="68580" marR="68580" marT="0" marB="0" anchor="ctr"/>
                </a:tc>
                <a:tc>
                  <a:txBody>
                    <a:bodyPr/>
                    <a:lstStyle/>
                    <a:p>
                      <a:pPr algn="ctr">
                        <a:spcAft>
                          <a:spcPts val="0"/>
                        </a:spcAft>
                      </a:pPr>
                      <a:r>
                        <a:rPr lang="en-AU" sz="1800" b="0" dirty="0" smtClean="0">
                          <a:effectLst/>
                          <a:latin typeface="Arial"/>
                          <a:ea typeface="Times New Roman"/>
                        </a:rPr>
                        <a:t>20</a:t>
                      </a:r>
                      <a:r>
                        <a:rPr lang="en-AU" baseline="0" dirty="0" smtClean="0"/>
                        <a:t>–</a:t>
                      </a:r>
                      <a:r>
                        <a:rPr lang="en-AU" sz="1800" b="0" dirty="0" smtClean="0">
                          <a:effectLst/>
                          <a:latin typeface="Arial"/>
                          <a:ea typeface="Times New Roman"/>
                        </a:rPr>
                        <a:t>30</a:t>
                      </a:r>
                      <a:r>
                        <a:rPr lang="en-AU" sz="1800" b="0" dirty="0">
                          <a:effectLst/>
                          <a:latin typeface="Arial"/>
                          <a:ea typeface="Times New Roman"/>
                        </a:rPr>
                        <a:t>%</a:t>
                      </a:r>
                    </a:p>
                  </a:txBody>
                  <a:tcPr marL="68580" marR="68580" marT="0" marB="0" anchor="ctr"/>
                </a:tc>
                <a:tc vMerge="1">
                  <a:txBody>
                    <a:bodyPr/>
                    <a:lstStyle/>
                    <a:p>
                      <a:endParaRPr lang="en-AU" sz="1200" dirty="0"/>
                    </a:p>
                  </a:txBody>
                  <a:tcPr marL="68580" marR="68580" marT="0" marB="0" anchor="ctr"/>
                </a:tc>
                <a:tc vMerge="1">
                  <a:txBody>
                    <a:bodyPr/>
                    <a:lstStyle/>
                    <a:p>
                      <a:endParaRPr lang="en-AU" sz="1200" dirty="0"/>
                    </a:p>
                  </a:txBody>
                  <a:tcPr marL="68580" marR="68580" marT="0" marB="0" anchor="ctr"/>
                </a:tc>
                <a:tc vMerge="1">
                  <a:txBody>
                    <a:bodyPr/>
                    <a:lstStyle/>
                    <a:p>
                      <a:endParaRPr lang="en-AU" sz="1200" dirty="0"/>
                    </a:p>
                  </a:txBody>
                  <a:tcPr marL="68580" marR="68580" marT="0" marB="0" anchor="ctr"/>
                </a:tc>
              </a:tr>
              <a:tr h="590282">
                <a:tc>
                  <a:txBody>
                    <a:bodyPr/>
                    <a:lstStyle/>
                    <a:p>
                      <a:pPr indent="21590">
                        <a:spcAft>
                          <a:spcPts val="0"/>
                        </a:spcAft>
                      </a:pPr>
                      <a:r>
                        <a:rPr lang="en-AU" sz="1800" b="1" dirty="0">
                          <a:effectLst/>
                          <a:latin typeface="Arial"/>
                          <a:ea typeface="Times New Roman"/>
                        </a:rPr>
                        <a:t>Resp  </a:t>
                      </a:r>
                    </a:p>
                  </a:txBody>
                  <a:tcPr marL="68580" marR="68580" marT="0" marB="0" anchor="ctr"/>
                </a:tc>
                <a:tc>
                  <a:txBody>
                    <a:bodyPr/>
                    <a:lstStyle/>
                    <a:p>
                      <a:pPr indent="21590" algn="ctr">
                        <a:spcAft>
                          <a:spcPts val="0"/>
                        </a:spcAft>
                      </a:pPr>
                      <a:r>
                        <a:rPr lang="en-AU" sz="1800" b="0" dirty="0" smtClean="0">
                          <a:effectLst/>
                          <a:latin typeface="Arial"/>
                          <a:ea typeface="Times New Roman"/>
                        </a:rPr>
                        <a:t>20</a:t>
                      </a:r>
                      <a:r>
                        <a:rPr lang="en-AU" baseline="0" dirty="0" smtClean="0"/>
                        <a:t>–</a:t>
                      </a:r>
                      <a:r>
                        <a:rPr lang="en-AU" sz="1800" b="0" dirty="0" smtClean="0">
                          <a:effectLst/>
                          <a:latin typeface="Arial"/>
                          <a:ea typeface="Times New Roman"/>
                        </a:rPr>
                        <a:t>30</a:t>
                      </a:r>
                      <a:r>
                        <a:rPr lang="en-AU" sz="1800" b="0" dirty="0">
                          <a:effectLst/>
                          <a:latin typeface="Arial"/>
                          <a:ea typeface="Times New Roman"/>
                        </a:rPr>
                        <a:t>%</a:t>
                      </a:r>
                    </a:p>
                  </a:txBody>
                  <a:tcPr marL="68580" marR="68580" marT="0" marB="0" anchor="ctr"/>
                </a:tc>
                <a:tc>
                  <a:txBody>
                    <a:bodyPr/>
                    <a:lstStyle/>
                    <a:p>
                      <a:pPr algn="ctr">
                        <a:spcAft>
                          <a:spcPts val="0"/>
                        </a:spcAft>
                      </a:pPr>
                      <a:r>
                        <a:rPr lang="en-AU" sz="1800" b="0" dirty="0" smtClean="0">
                          <a:effectLst/>
                          <a:latin typeface="Arial"/>
                          <a:ea typeface="Times New Roman"/>
                        </a:rPr>
                        <a:t>20</a:t>
                      </a:r>
                      <a:r>
                        <a:rPr lang="en-AU" baseline="0" dirty="0" smtClean="0"/>
                        <a:t>–</a:t>
                      </a:r>
                      <a:r>
                        <a:rPr lang="en-AU" sz="1800" b="0" dirty="0" smtClean="0">
                          <a:effectLst/>
                          <a:latin typeface="Arial"/>
                          <a:ea typeface="Times New Roman"/>
                        </a:rPr>
                        <a:t>30</a:t>
                      </a:r>
                      <a:r>
                        <a:rPr lang="en-AU" sz="1800" b="0" dirty="0">
                          <a:effectLst/>
                          <a:latin typeface="Arial"/>
                          <a:ea typeface="Times New Roman"/>
                        </a:rPr>
                        <a:t>%</a:t>
                      </a:r>
                    </a:p>
                  </a:txBody>
                  <a:tcPr marL="68580" marR="68580" marT="0" marB="0" anchor="ctr"/>
                </a:tc>
                <a:tc>
                  <a:txBody>
                    <a:bodyPr/>
                    <a:lstStyle/>
                    <a:p>
                      <a:pPr algn="ctr">
                        <a:spcAft>
                          <a:spcPts val="0"/>
                        </a:spcAft>
                      </a:pPr>
                      <a:r>
                        <a:rPr lang="en-AU" sz="1800" b="0" dirty="0" smtClean="0">
                          <a:effectLst/>
                          <a:latin typeface="Arial"/>
                          <a:ea typeface="Times New Roman"/>
                        </a:rPr>
                        <a:t>30</a:t>
                      </a:r>
                      <a:r>
                        <a:rPr lang="en-AU" baseline="0" dirty="0" smtClean="0"/>
                        <a:t>–</a:t>
                      </a:r>
                      <a:r>
                        <a:rPr lang="en-AU" sz="1800" b="0" dirty="0" smtClean="0">
                          <a:effectLst/>
                          <a:latin typeface="Arial"/>
                          <a:ea typeface="Times New Roman"/>
                        </a:rPr>
                        <a:t>40</a:t>
                      </a:r>
                      <a:r>
                        <a:rPr lang="en-AU" sz="1800" b="0" dirty="0">
                          <a:effectLst/>
                          <a:latin typeface="Arial"/>
                          <a:ea typeface="Times New Roman"/>
                        </a:rPr>
                        <a:t>%</a:t>
                      </a:r>
                    </a:p>
                  </a:txBody>
                  <a:tcPr marL="68580" marR="68580" marT="0" marB="0" anchor="ctr"/>
                </a:tc>
                <a:tc>
                  <a:txBody>
                    <a:bodyPr/>
                    <a:lstStyle/>
                    <a:p>
                      <a:pPr>
                        <a:spcAft>
                          <a:spcPts val="0"/>
                        </a:spcAft>
                      </a:pPr>
                      <a:r>
                        <a:rPr lang="en-AU" sz="1800" b="1" dirty="0">
                          <a:effectLst/>
                          <a:latin typeface="Arial"/>
                          <a:ea typeface="Times New Roman"/>
                        </a:rPr>
                        <a:t>Response</a:t>
                      </a:r>
                    </a:p>
                  </a:txBody>
                  <a:tcPr marL="68580" marR="68580" marT="0" marB="0" anchor="ctr"/>
                </a:tc>
                <a:tc>
                  <a:txBody>
                    <a:bodyPr/>
                    <a:lstStyle/>
                    <a:p>
                      <a:pPr algn="ctr">
                        <a:spcAft>
                          <a:spcPts val="0"/>
                        </a:spcAft>
                      </a:pPr>
                      <a:r>
                        <a:rPr lang="en-AU" sz="1800" b="0" dirty="0">
                          <a:effectLst/>
                          <a:latin typeface="Arial"/>
                          <a:ea typeface="Times New Roman"/>
                        </a:rPr>
                        <a:t>30%</a:t>
                      </a:r>
                    </a:p>
                  </a:txBody>
                  <a:tcPr marL="68580" marR="68580" marT="0" marB="0" anchor="ctr"/>
                </a:tc>
                <a:tc>
                  <a:txBody>
                    <a:bodyPr/>
                    <a:lstStyle/>
                    <a:p>
                      <a:pPr algn="ctr">
                        <a:spcAft>
                          <a:spcPts val="0"/>
                        </a:spcAft>
                      </a:pPr>
                      <a:r>
                        <a:rPr lang="en-AU" sz="1800" b="0" dirty="0">
                          <a:effectLst/>
                          <a:latin typeface="Arial"/>
                          <a:ea typeface="Times New Roman"/>
                        </a:rPr>
                        <a:t>30%</a:t>
                      </a:r>
                    </a:p>
                  </a:txBody>
                  <a:tcPr marL="68580" marR="68580" marT="0" marB="0" anchor="ctr"/>
                </a:tc>
              </a:tr>
              <a:tr h="590282">
                <a:tc>
                  <a:txBody>
                    <a:bodyPr/>
                    <a:lstStyle/>
                    <a:p>
                      <a:pPr indent="21590">
                        <a:spcAft>
                          <a:spcPts val="0"/>
                        </a:spcAft>
                      </a:pPr>
                      <a:r>
                        <a:rPr lang="en-AU" sz="1800" b="1" dirty="0">
                          <a:effectLst/>
                          <a:latin typeface="Arial"/>
                          <a:ea typeface="Times New Roman"/>
                        </a:rPr>
                        <a:t>Exam    </a:t>
                      </a:r>
                    </a:p>
                  </a:txBody>
                  <a:tcPr marL="68580" marR="68580" marT="0" marB="0" anchor="ctr"/>
                </a:tc>
                <a:tc>
                  <a:txBody>
                    <a:bodyPr/>
                    <a:lstStyle/>
                    <a:p>
                      <a:pPr indent="21590" algn="ctr">
                        <a:spcAft>
                          <a:spcPts val="0"/>
                        </a:spcAft>
                      </a:pPr>
                      <a:r>
                        <a:rPr lang="en-AU" sz="1800" b="0" dirty="0" smtClean="0">
                          <a:effectLst/>
                          <a:latin typeface="Arial"/>
                          <a:ea typeface="Times New Roman"/>
                        </a:rPr>
                        <a:t>0</a:t>
                      </a:r>
                      <a:r>
                        <a:rPr lang="en-AU" baseline="0" dirty="0" smtClean="0"/>
                        <a:t>–</a:t>
                      </a:r>
                      <a:r>
                        <a:rPr lang="en-AU" sz="1800" b="0" dirty="0" smtClean="0">
                          <a:effectLst/>
                          <a:latin typeface="Arial"/>
                          <a:ea typeface="Times New Roman"/>
                        </a:rPr>
                        <a:t>10</a:t>
                      </a:r>
                      <a:r>
                        <a:rPr lang="en-AU" sz="1800" b="0" dirty="0">
                          <a:effectLst/>
                          <a:latin typeface="Arial"/>
                          <a:ea typeface="Times New Roman"/>
                        </a:rPr>
                        <a:t>%</a:t>
                      </a:r>
                    </a:p>
                  </a:txBody>
                  <a:tcPr marL="68580" marR="68580" marT="0" marB="0" anchor="ctr"/>
                </a:tc>
                <a:tc>
                  <a:txBody>
                    <a:bodyPr/>
                    <a:lstStyle/>
                    <a:p>
                      <a:pPr algn="ctr">
                        <a:spcAft>
                          <a:spcPts val="0"/>
                        </a:spcAft>
                      </a:pPr>
                      <a:r>
                        <a:rPr lang="en-AU" sz="1800" b="0" dirty="0" smtClean="0">
                          <a:effectLst/>
                          <a:latin typeface="Arial"/>
                          <a:ea typeface="Times New Roman"/>
                        </a:rPr>
                        <a:t>20</a:t>
                      </a:r>
                      <a:r>
                        <a:rPr lang="en-AU" baseline="0" dirty="0" smtClean="0"/>
                        <a:t>–</a:t>
                      </a:r>
                      <a:r>
                        <a:rPr lang="en-AU" sz="1800" b="0" dirty="0" smtClean="0">
                          <a:effectLst/>
                          <a:latin typeface="Arial"/>
                          <a:ea typeface="Times New Roman"/>
                        </a:rPr>
                        <a:t>30</a:t>
                      </a:r>
                      <a:r>
                        <a:rPr lang="en-AU" sz="1800" b="0" dirty="0">
                          <a:effectLst/>
                          <a:latin typeface="Arial"/>
                          <a:ea typeface="Times New Roman"/>
                        </a:rPr>
                        <a:t>%</a:t>
                      </a:r>
                    </a:p>
                  </a:txBody>
                  <a:tcPr marL="68580" marR="68580" marT="0" marB="0" anchor="ctr"/>
                </a:tc>
                <a:tc>
                  <a:txBody>
                    <a:bodyPr/>
                    <a:lstStyle/>
                    <a:p>
                      <a:pPr algn="ctr">
                        <a:spcAft>
                          <a:spcPts val="0"/>
                        </a:spcAft>
                      </a:pPr>
                      <a:r>
                        <a:rPr lang="en-AU" sz="1800" b="0" dirty="0" smtClean="0">
                          <a:effectLst/>
                          <a:latin typeface="Arial"/>
                          <a:ea typeface="Times New Roman"/>
                        </a:rPr>
                        <a:t>20</a:t>
                      </a:r>
                      <a:r>
                        <a:rPr lang="en-AU" baseline="0" dirty="0" smtClean="0"/>
                        <a:t>–</a:t>
                      </a:r>
                      <a:r>
                        <a:rPr lang="en-AU" sz="1800" b="0" dirty="0" smtClean="0">
                          <a:effectLst/>
                          <a:latin typeface="Arial"/>
                          <a:ea typeface="Times New Roman"/>
                        </a:rPr>
                        <a:t>30</a:t>
                      </a:r>
                      <a:r>
                        <a:rPr lang="en-AU" sz="1800" b="0" dirty="0">
                          <a:effectLst/>
                          <a:latin typeface="Arial"/>
                          <a:ea typeface="Times New Roman"/>
                        </a:rPr>
                        <a:t>%</a:t>
                      </a:r>
                    </a:p>
                  </a:txBody>
                  <a:tcPr marL="68580" marR="68580" marT="0" marB="0" anchor="ctr"/>
                </a:tc>
                <a:tc>
                  <a:txBody>
                    <a:bodyPr/>
                    <a:lstStyle/>
                    <a:p>
                      <a:pPr>
                        <a:spcAft>
                          <a:spcPts val="0"/>
                        </a:spcAft>
                      </a:pPr>
                      <a:r>
                        <a:rPr lang="en-AU" sz="1800" b="1" dirty="0">
                          <a:effectLst/>
                          <a:latin typeface="Arial"/>
                          <a:ea typeface="Times New Roman"/>
                        </a:rPr>
                        <a:t>Exam</a:t>
                      </a:r>
                    </a:p>
                  </a:txBody>
                  <a:tcPr marL="68580" marR="68580" marT="0" marB="0" anchor="ctr"/>
                </a:tc>
                <a:tc>
                  <a:txBody>
                    <a:bodyPr/>
                    <a:lstStyle/>
                    <a:p>
                      <a:pPr algn="ctr">
                        <a:spcAft>
                          <a:spcPts val="0"/>
                        </a:spcAft>
                      </a:pPr>
                      <a:r>
                        <a:rPr lang="en-AU" sz="1800" b="0" dirty="0">
                          <a:effectLst/>
                          <a:latin typeface="Arial"/>
                          <a:ea typeface="Times New Roman"/>
                        </a:rPr>
                        <a:t>30%</a:t>
                      </a:r>
                    </a:p>
                  </a:txBody>
                  <a:tcPr marL="68580" marR="68580" marT="0" marB="0" anchor="ctr"/>
                </a:tc>
                <a:tc>
                  <a:txBody>
                    <a:bodyPr/>
                    <a:lstStyle/>
                    <a:p>
                      <a:pPr algn="ctr">
                        <a:spcAft>
                          <a:spcPts val="0"/>
                        </a:spcAft>
                      </a:pPr>
                      <a:endParaRPr lang="en-AU" sz="1800" b="0" dirty="0" smtClean="0">
                        <a:effectLst/>
                        <a:latin typeface="Arial"/>
                        <a:ea typeface="Times New Roman"/>
                      </a:endParaRPr>
                    </a:p>
                    <a:p>
                      <a:pPr algn="ctr">
                        <a:spcAft>
                          <a:spcPts val="0"/>
                        </a:spcAft>
                      </a:pPr>
                      <a:r>
                        <a:rPr lang="en-AU" sz="1800" b="0" dirty="0" smtClean="0">
                          <a:effectLst/>
                          <a:latin typeface="Arial"/>
                          <a:ea typeface="Times New Roman"/>
                        </a:rPr>
                        <a:t>40</a:t>
                      </a:r>
                      <a:r>
                        <a:rPr lang="en-AU" sz="1800" b="0" dirty="0">
                          <a:effectLst/>
                          <a:latin typeface="Arial"/>
                          <a:ea typeface="Times New Roman"/>
                        </a:rPr>
                        <a:t>%</a:t>
                      </a:r>
                    </a:p>
                    <a:p>
                      <a:pPr algn="ctr">
                        <a:spcAft>
                          <a:spcPts val="0"/>
                        </a:spcAft>
                      </a:pPr>
                      <a:r>
                        <a:rPr lang="en-AU" sz="1800" b="0" dirty="0">
                          <a:effectLst/>
                          <a:latin typeface="Arial"/>
                          <a:ea typeface="Times New Roman"/>
                        </a:rPr>
                        <a:t> </a:t>
                      </a:r>
                    </a:p>
                  </a:txBody>
                  <a:tcPr marL="68580" marR="68580" marT="0" marB="0" anchor="b"/>
                </a:tc>
              </a:tr>
            </a:tbl>
          </a:graphicData>
        </a:graphic>
      </p:graphicFrame>
    </p:spTree>
    <p:extLst>
      <p:ext uri="{BB962C8B-B14F-4D97-AF65-F5344CB8AC3E}">
        <p14:creationId xmlns:p14="http://schemas.microsoft.com/office/powerpoint/2010/main" val="1587010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925" y="831850"/>
            <a:ext cx="8550275" cy="844550"/>
          </a:xfrm>
        </p:spPr>
        <p:txBody>
          <a:bodyPr/>
          <a:lstStyle/>
          <a:p>
            <a:r>
              <a:rPr lang="en-AU" dirty="0" smtClean="0"/>
              <a:t>How has assessment changed?</a:t>
            </a:r>
            <a:endParaRPr lang="en-AU" dirty="0"/>
          </a:p>
        </p:txBody>
      </p:sp>
      <p:sp>
        <p:nvSpPr>
          <p:cNvPr id="3" name="Content Placeholder 2"/>
          <p:cNvSpPr>
            <a:spLocks noGrp="1"/>
          </p:cNvSpPr>
          <p:nvPr>
            <p:ph idx="1"/>
          </p:nvPr>
        </p:nvSpPr>
        <p:spPr>
          <a:xfrm>
            <a:off x="304800" y="1676400"/>
            <a:ext cx="8531225" cy="4724400"/>
          </a:xfrm>
        </p:spPr>
        <p:txBody>
          <a:bodyPr/>
          <a:lstStyle/>
          <a:p>
            <a:pPr marL="0" lvl="0" indent="0">
              <a:spcAft>
                <a:spcPts val="600"/>
              </a:spcAft>
              <a:buNone/>
            </a:pPr>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1018795676"/>
              </p:ext>
            </p:extLst>
          </p:nvPr>
        </p:nvGraphicFramePr>
        <p:xfrm>
          <a:off x="304800" y="1676400"/>
          <a:ext cx="8534400" cy="3505200"/>
        </p:xfrm>
        <a:graphic>
          <a:graphicData uri="http://schemas.openxmlformats.org/drawingml/2006/table">
            <a:tbl>
              <a:tblPr firstRow="1" bandRow="1">
                <a:tableStyleId>{5C22544A-7EE6-4342-B048-85BDC9FD1C3A}</a:tableStyleId>
              </a:tblPr>
              <a:tblGrid>
                <a:gridCol w="838200"/>
                <a:gridCol w="1295400"/>
                <a:gridCol w="1295400"/>
                <a:gridCol w="1066800"/>
                <a:gridCol w="1447800"/>
                <a:gridCol w="1219200"/>
                <a:gridCol w="1371600"/>
              </a:tblGrid>
              <a:tr h="584200">
                <a:tc gridSpan="4">
                  <a:txBody>
                    <a:bodyPr/>
                    <a:lstStyle/>
                    <a:p>
                      <a:pPr algn="ctr"/>
                      <a:r>
                        <a:rPr lang="en-AU" dirty="0" smtClean="0">
                          <a:solidFill>
                            <a:schemeClr val="tx1">
                              <a:lumMod val="95000"/>
                              <a:lumOff val="5000"/>
                            </a:schemeClr>
                          </a:solidFill>
                        </a:rPr>
                        <a:t>Current </a:t>
                      </a:r>
                      <a:r>
                        <a:rPr lang="en-AU" baseline="0" dirty="0" smtClean="0">
                          <a:solidFill>
                            <a:schemeClr val="tx1">
                              <a:lumMod val="95000"/>
                              <a:lumOff val="5000"/>
                            </a:schemeClr>
                          </a:solidFill>
                        </a:rPr>
                        <a:t>syllabus</a:t>
                      </a:r>
                      <a:endParaRPr lang="en-AU" dirty="0">
                        <a:solidFill>
                          <a:schemeClr val="tx1">
                            <a:lumMod val="95000"/>
                            <a:lumOff val="5000"/>
                          </a:schemeClr>
                        </a:solidFill>
                      </a:endParaRPr>
                    </a:p>
                  </a:txBody>
                  <a:tcPr anchor="ctr"/>
                </a:tc>
                <a:tc hMerge="1">
                  <a:txBody>
                    <a:bodyPr/>
                    <a:lstStyle/>
                    <a:p>
                      <a:endParaRPr lang="en-AU" dirty="0"/>
                    </a:p>
                  </a:txBody>
                  <a:tcPr/>
                </a:tc>
                <a:tc hMerge="1">
                  <a:txBody>
                    <a:bodyPr/>
                    <a:lstStyle/>
                    <a:p>
                      <a:endParaRPr lang="en-AU" dirty="0"/>
                    </a:p>
                  </a:txBody>
                  <a:tcPr/>
                </a:tc>
                <a:tc hMerge="1">
                  <a:txBody>
                    <a:bodyPr/>
                    <a:lstStyle/>
                    <a:p>
                      <a:endParaRPr lang="en-AU" dirty="0"/>
                    </a:p>
                  </a:txBody>
                  <a:tcPr/>
                </a:tc>
                <a:tc gridSpan="3">
                  <a:txBody>
                    <a:bodyPr/>
                    <a:lstStyle/>
                    <a:p>
                      <a:pPr algn="ctr"/>
                      <a:r>
                        <a:rPr lang="en-AU" dirty="0" smtClean="0">
                          <a:solidFill>
                            <a:schemeClr val="tx1">
                              <a:lumMod val="95000"/>
                              <a:lumOff val="5000"/>
                            </a:schemeClr>
                          </a:solidFill>
                        </a:rPr>
                        <a:t>General course</a:t>
                      </a:r>
                      <a:endParaRPr lang="en-AU" dirty="0">
                        <a:solidFill>
                          <a:schemeClr val="tx1">
                            <a:lumMod val="95000"/>
                            <a:lumOff val="5000"/>
                          </a:schemeClr>
                        </a:solidFill>
                      </a:endParaRPr>
                    </a:p>
                  </a:txBody>
                  <a:tcPr anchor="ctr"/>
                </a:tc>
                <a:tc hMerge="1">
                  <a:txBody>
                    <a:bodyPr/>
                    <a:lstStyle/>
                    <a:p>
                      <a:endParaRPr lang="en-AU" dirty="0"/>
                    </a:p>
                  </a:txBody>
                  <a:tcPr/>
                </a:tc>
                <a:tc hMerge="1">
                  <a:txBody>
                    <a:bodyPr/>
                    <a:lstStyle/>
                    <a:p>
                      <a:endParaRPr lang="en-AU" dirty="0"/>
                    </a:p>
                  </a:txBody>
                  <a:tcPr/>
                </a:tc>
              </a:tr>
              <a:tr h="584200">
                <a:tc>
                  <a:txBody>
                    <a:bodyPr/>
                    <a:lstStyle/>
                    <a:p>
                      <a:endParaRPr lang="en-AU" dirty="0"/>
                    </a:p>
                  </a:txBody>
                  <a:tcPr/>
                </a:tc>
                <a:tc>
                  <a:txBody>
                    <a:bodyPr/>
                    <a:lstStyle/>
                    <a:p>
                      <a:pPr algn="ctr">
                        <a:spcAft>
                          <a:spcPts val="0"/>
                        </a:spcAft>
                      </a:pPr>
                      <a:r>
                        <a:rPr lang="en-AU" sz="1800" b="1" dirty="0">
                          <a:effectLst/>
                          <a:latin typeface="Arial"/>
                          <a:ea typeface="Times New Roman"/>
                        </a:rPr>
                        <a:t>Stage 1</a:t>
                      </a:r>
                    </a:p>
                  </a:txBody>
                  <a:tcPr marL="68580" marR="68580" marT="0" marB="0" anchor="ctr"/>
                </a:tc>
                <a:tc>
                  <a:txBody>
                    <a:bodyPr/>
                    <a:lstStyle/>
                    <a:p>
                      <a:pPr algn="ctr">
                        <a:spcAft>
                          <a:spcPts val="0"/>
                        </a:spcAft>
                      </a:pPr>
                      <a:r>
                        <a:rPr lang="en-AU" sz="1800" b="1" dirty="0">
                          <a:effectLst/>
                          <a:latin typeface="Arial"/>
                          <a:ea typeface="Times New Roman"/>
                        </a:rPr>
                        <a:t>Stage 2</a:t>
                      </a:r>
                    </a:p>
                  </a:txBody>
                  <a:tcPr marL="68580" marR="68580" marT="0" marB="0" anchor="ctr"/>
                </a:tc>
                <a:tc>
                  <a:txBody>
                    <a:bodyPr/>
                    <a:lstStyle/>
                    <a:p>
                      <a:pPr algn="ctr">
                        <a:spcAft>
                          <a:spcPts val="0"/>
                        </a:spcAft>
                      </a:pPr>
                      <a:r>
                        <a:rPr lang="en-AU" sz="1800" b="1" dirty="0">
                          <a:effectLst/>
                          <a:latin typeface="Arial"/>
                          <a:ea typeface="Times New Roman"/>
                        </a:rPr>
                        <a:t>Stage 3</a:t>
                      </a:r>
                    </a:p>
                  </a:txBody>
                  <a:tcPr marL="68580" marR="68580" marT="0" marB="0" anchor="ctr"/>
                </a:tc>
                <a:tc>
                  <a:txBody>
                    <a:bodyPr/>
                    <a:lstStyle/>
                    <a:p>
                      <a:pPr algn="ctr"/>
                      <a:endParaRPr lang="en-AU" sz="1800" b="1" dirty="0"/>
                    </a:p>
                  </a:txBody>
                  <a:tcPr anchor="ctr"/>
                </a:tc>
                <a:tc>
                  <a:txBody>
                    <a:bodyPr/>
                    <a:lstStyle/>
                    <a:p>
                      <a:pPr algn="ctr">
                        <a:spcAft>
                          <a:spcPts val="0"/>
                        </a:spcAft>
                      </a:pPr>
                      <a:r>
                        <a:rPr lang="en-AU" sz="1800" b="1" dirty="0" smtClean="0">
                          <a:effectLst/>
                          <a:latin typeface="Arial"/>
                          <a:ea typeface="Times New Roman"/>
                        </a:rPr>
                        <a:t>Year</a:t>
                      </a:r>
                      <a:r>
                        <a:rPr lang="en-AU" sz="1800" b="1" baseline="0" dirty="0" smtClean="0">
                          <a:effectLst/>
                          <a:latin typeface="Arial"/>
                          <a:ea typeface="Times New Roman"/>
                        </a:rPr>
                        <a:t> </a:t>
                      </a:r>
                      <a:r>
                        <a:rPr lang="en-AU" sz="1800" b="1" dirty="0" smtClean="0">
                          <a:effectLst/>
                          <a:latin typeface="Arial"/>
                          <a:ea typeface="Times New Roman"/>
                        </a:rPr>
                        <a:t>11</a:t>
                      </a:r>
                      <a:endParaRPr lang="en-AU" sz="1800" b="1" dirty="0">
                        <a:effectLst/>
                        <a:latin typeface="Arial"/>
                        <a:ea typeface="Times New Roman"/>
                      </a:endParaRPr>
                    </a:p>
                  </a:txBody>
                  <a:tcPr marL="68580" marR="68580" marT="0" marB="0" anchor="ctr"/>
                </a:tc>
                <a:tc>
                  <a:txBody>
                    <a:bodyPr/>
                    <a:lstStyle/>
                    <a:p>
                      <a:pPr algn="ctr">
                        <a:spcAft>
                          <a:spcPts val="0"/>
                        </a:spcAft>
                      </a:pPr>
                      <a:r>
                        <a:rPr lang="en-AU" sz="1800" b="1" dirty="0" smtClean="0">
                          <a:effectLst/>
                          <a:latin typeface="Arial"/>
                          <a:ea typeface="Times New Roman"/>
                        </a:rPr>
                        <a:t>Year </a:t>
                      </a:r>
                      <a:r>
                        <a:rPr lang="en-AU" sz="1800" b="1" dirty="0">
                          <a:effectLst/>
                          <a:latin typeface="Arial"/>
                          <a:ea typeface="Times New Roman"/>
                        </a:rPr>
                        <a:t>12</a:t>
                      </a:r>
                    </a:p>
                  </a:txBody>
                  <a:tcPr marL="68580" marR="68580" marT="0" marB="0" anchor="ctr"/>
                </a:tc>
              </a:tr>
              <a:tr h="584200">
                <a:tc>
                  <a:txBody>
                    <a:bodyPr/>
                    <a:lstStyle/>
                    <a:p>
                      <a:pPr indent="21590">
                        <a:spcAft>
                          <a:spcPts val="0"/>
                        </a:spcAft>
                      </a:pPr>
                      <a:r>
                        <a:rPr lang="en-AU" sz="2000" b="1" dirty="0">
                          <a:effectLst/>
                          <a:latin typeface="Arial"/>
                          <a:ea typeface="Times New Roman"/>
                        </a:rPr>
                        <a:t>Inv      </a:t>
                      </a:r>
                    </a:p>
                  </a:txBody>
                  <a:tcPr marL="68580" marR="68580" marT="0" marB="0" anchor="ctr"/>
                </a:tc>
                <a:tc>
                  <a:txBody>
                    <a:bodyPr/>
                    <a:lstStyle/>
                    <a:p>
                      <a:pPr indent="21590" algn="ctr">
                        <a:spcAft>
                          <a:spcPts val="0"/>
                        </a:spcAft>
                      </a:pPr>
                      <a:r>
                        <a:rPr lang="en-AU" sz="1800" b="0" dirty="0" smtClean="0">
                          <a:effectLst/>
                          <a:latin typeface="Arial"/>
                          <a:ea typeface="Times New Roman"/>
                        </a:rPr>
                        <a:t>10</a:t>
                      </a:r>
                      <a:r>
                        <a:rPr lang="en-AU" baseline="0" dirty="0" smtClean="0"/>
                        <a:t>–</a:t>
                      </a:r>
                      <a:r>
                        <a:rPr lang="en-AU" sz="1800" b="0" dirty="0" smtClean="0">
                          <a:effectLst/>
                          <a:latin typeface="Arial"/>
                          <a:ea typeface="Times New Roman"/>
                        </a:rPr>
                        <a:t>20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a:txBody>
                    <a:bodyPr/>
                    <a:lstStyle/>
                    <a:p>
                      <a:pPr algn="ctr">
                        <a:spcAft>
                          <a:spcPts val="0"/>
                        </a:spcAft>
                      </a:pPr>
                      <a:r>
                        <a:rPr lang="en-AU" sz="1800" b="0" dirty="0" smtClean="0">
                          <a:effectLst/>
                          <a:latin typeface="Arial"/>
                          <a:ea typeface="Times New Roman"/>
                        </a:rPr>
                        <a:t>10</a:t>
                      </a:r>
                      <a:r>
                        <a:rPr lang="en-AU" baseline="0" dirty="0" smtClean="0"/>
                        <a:t>–</a:t>
                      </a:r>
                      <a:r>
                        <a:rPr lang="en-AU" sz="1800" b="0" dirty="0" smtClean="0">
                          <a:effectLst/>
                          <a:latin typeface="Arial"/>
                          <a:ea typeface="Times New Roman"/>
                        </a:rPr>
                        <a:t>20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a:txBody>
                    <a:bodyPr/>
                    <a:lstStyle/>
                    <a:p>
                      <a:pPr algn="ctr">
                        <a:spcAft>
                          <a:spcPts val="0"/>
                        </a:spcAft>
                      </a:pPr>
                      <a:r>
                        <a:rPr lang="en-AU" sz="1800" b="0" dirty="0" smtClean="0">
                          <a:effectLst/>
                          <a:latin typeface="Arial"/>
                          <a:ea typeface="Times New Roman"/>
                        </a:rPr>
                        <a:t>10</a:t>
                      </a:r>
                      <a:r>
                        <a:rPr lang="en-AU" baseline="0" dirty="0" smtClean="0"/>
                        <a:t>–</a:t>
                      </a:r>
                      <a:r>
                        <a:rPr lang="en-AU" sz="1800" b="0" dirty="0" smtClean="0">
                          <a:effectLst/>
                          <a:latin typeface="Arial"/>
                          <a:ea typeface="Times New Roman"/>
                        </a:rPr>
                        <a:t>20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rowSpan="2">
                  <a:txBody>
                    <a:bodyPr/>
                    <a:lstStyle/>
                    <a:p>
                      <a:pPr algn="l">
                        <a:spcAft>
                          <a:spcPts val="0"/>
                        </a:spcAft>
                      </a:pPr>
                      <a:r>
                        <a:rPr lang="en-AU" sz="1800" b="1" dirty="0">
                          <a:effectLst/>
                          <a:latin typeface="Arial"/>
                          <a:ea typeface="Times New Roman"/>
                        </a:rPr>
                        <a:t>Business </a:t>
                      </a:r>
                      <a:r>
                        <a:rPr lang="en-AU" sz="1800" b="1" dirty="0" smtClean="0">
                          <a:effectLst/>
                          <a:latin typeface="Arial"/>
                          <a:ea typeface="Times New Roman"/>
                        </a:rPr>
                        <a:t>research</a:t>
                      </a:r>
                      <a:endParaRPr lang="en-AU" sz="1800" b="1" dirty="0">
                        <a:effectLst/>
                        <a:latin typeface="Arial"/>
                        <a:ea typeface="Times New Roman"/>
                      </a:endParaRPr>
                    </a:p>
                  </a:txBody>
                  <a:tcPr marL="68580" marR="68580" marT="0" marB="0" anchor="ctr"/>
                </a:tc>
                <a:tc rowSpan="2">
                  <a:txBody>
                    <a:bodyPr/>
                    <a:lstStyle/>
                    <a:p>
                      <a:pPr algn="ctr">
                        <a:spcAft>
                          <a:spcPts val="0"/>
                        </a:spcAft>
                      </a:pPr>
                      <a:r>
                        <a:rPr lang="en-AU" sz="1800" b="0" dirty="0">
                          <a:effectLst/>
                          <a:latin typeface="Arial"/>
                          <a:ea typeface="Times New Roman"/>
                        </a:rPr>
                        <a:t>40%</a:t>
                      </a:r>
                      <a:endParaRPr lang="en-AU" sz="1800" b="1" dirty="0">
                        <a:effectLst/>
                        <a:latin typeface="Arial"/>
                        <a:ea typeface="Times New Roman"/>
                      </a:endParaRPr>
                    </a:p>
                  </a:txBody>
                  <a:tcPr marL="68580" marR="68580" marT="0" marB="0" anchor="ctr"/>
                </a:tc>
                <a:tc rowSpan="2">
                  <a:txBody>
                    <a:bodyPr/>
                    <a:lstStyle/>
                    <a:p>
                      <a:pPr algn="ctr">
                        <a:spcAft>
                          <a:spcPts val="0"/>
                        </a:spcAft>
                      </a:pPr>
                      <a:r>
                        <a:rPr lang="en-AU" sz="1800" b="0" dirty="0">
                          <a:effectLst/>
                          <a:latin typeface="Arial"/>
                          <a:ea typeface="Times New Roman"/>
                        </a:rPr>
                        <a:t>40%</a:t>
                      </a:r>
                      <a:endParaRPr lang="en-AU" sz="1800" b="1" dirty="0">
                        <a:effectLst/>
                        <a:latin typeface="Arial"/>
                        <a:ea typeface="Times New Roman"/>
                      </a:endParaRPr>
                    </a:p>
                  </a:txBody>
                  <a:tcPr marL="68580" marR="68580" marT="0" marB="0" anchor="ctr"/>
                </a:tc>
              </a:tr>
              <a:tr h="584200">
                <a:tc>
                  <a:txBody>
                    <a:bodyPr/>
                    <a:lstStyle/>
                    <a:p>
                      <a:pPr indent="21590">
                        <a:spcAft>
                          <a:spcPts val="0"/>
                        </a:spcAft>
                      </a:pPr>
                      <a:r>
                        <a:rPr lang="en-AU" sz="2000" b="1" dirty="0">
                          <a:effectLst/>
                          <a:latin typeface="Arial"/>
                          <a:ea typeface="Times New Roman"/>
                        </a:rPr>
                        <a:t>Prod   </a:t>
                      </a:r>
                    </a:p>
                  </a:txBody>
                  <a:tcPr marL="68580" marR="68580" marT="0" marB="0" anchor="ctr"/>
                </a:tc>
                <a:tc>
                  <a:txBody>
                    <a:bodyPr/>
                    <a:lstStyle/>
                    <a:p>
                      <a:pPr indent="21590" algn="ctr">
                        <a:spcAft>
                          <a:spcPts val="0"/>
                        </a:spcAft>
                      </a:pPr>
                      <a:r>
                        <a:rPr lang="en-AU" sz="1800" b="0" dirty="0" smtClean="0">
                          <a:effectLst/>
                          <a:latin typeface="Arial"/>
                          <a:ea typeface="Times New Roman"/>
                        </a:rPr>
                        <a:t>50</a:t>
                      </a:r>
                      <a:r>
                        <a:rPr lang="en-AU" baseline="0" dirty="0" smtClean="0"/>
                        <a:t>–</a:t>
                      </a:r>
                      <a:r>
                        <a:rPr lang="en-AU" sz="1800" b="0" dirty="0" smtClean="0">
                          <a:effectLst/>
                          <a:latin typeface="Arial"/>
                          <a:ea typeface="Times New Roman"/>
                        </a:rPr>
                        <a:t>60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a:txBody>
                    <a:bodyPr/>
                    <a:lstStyle/>
                    <a:p>
                      <a:pPr algn="ctr">
                        <a:spcAft>
                          <a:spcPts val="0"/>
                        </a:spcAft>
                      </a:pPr>
                      <a:r>
                        <a:rPr lang="en-AU" sz="1800" b="0" dirty="0" smtClean="0">
                          <a:effectLst/>
                          <a:latin typeface="Arial"/>
                          <a:ea typeface="Times New Roman"/>
                        </a:rPr>
                        <a:t>30</a:t>
                      </a:r>
                      <a:r>
                        <a:rPr lang="en-AU" baseline="0" dirty="0" smtClean="0"/>
                        <a:t>–</a:t>
                      </a:r>
                      <a:r>
                        <a:rPr lang="en-AU" sz="1800" b="0" dirty="0" smtClean="0">
                          <a:effectLst/>
                          <a:latin typeface="Arial"/>
                          <a:ea typeface="Times New Roman"/>
                        </a:rPr>
                        <a:t>40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a:txBody>
                    <a:bodyPr/>
                    <a:lstStyle/>
                    <a:p>
                      <a:pPr algn="ctr">
                        <a:spcAft>
                          <a:spcPts val="0"/>
                        </a:spcAft>
                      </a:pPr>
                      <a:r>
                        <a:rPr lang="en-AU" sz="1800" b="0" dirty="0" smtClean="0">
                          <a:effectLst/>
                          <a:latin typeface="Arial"/>
                          <a:ea typeface="Times New Roman"/>
                        </a:rPr>
                        <a:t>20</a:t>
                      </a:r>
                      <a:r>
                        <a:rPr lang="en-AU" baseline="0" dirty="0" smtClean="0"/>
                        <a:t>–</a:t>
                      </a:r>
                      <a:r>
                        <a:rPr lang="en-AU" sz="1800" b="0" dirty="0" smtClean="0">
                          <a:effectLst/>
                          <a:latin typeface="Arial"/>
                          <a:ea typeface="Times New Roman"/>
                        </a:rPr>
                        <a:t>30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vMerge="1">
                  <a:txBody>
                    <a:bodyPr/>
                    <a:lstStyle/>
                    <a:p>
                      <a:endParaRPr lang="en-AU"/>
                    </a:p>
                  </a:txBody>
                  <a:tcPr/>
                </a:tc>
                <a:tc vMerge="1">
                  <a:txBody>
                    <a:bodyPr/>
                    <a:lstStyle/>
                    <a:p>
                      <a:endParaRPr lang="en-AU"/>
                    </a:p>
                  </a:txBody>
                  <a:tcPr/>
                </a:tc>
                <a:tc vMerge="1">
                  <a:txBody>
                    <a:bodyPr/>
                    <a:lstStyle/>
                    <a:p>
                      <a:endParaRPr lang="en-AU"/>
                    </a:p>
                  </a:txBody>
                  <a:tcPr/>
                </a:tc>
              </a:tr>
              <a:tr h="584200">
                <a:tc>
                  <a:txBody>
                    <a:bodyPr/>
                    <a:lstStyle/>
                    <a:p>
                      <a:pPr indent="21590">
                        <a:spcAft>
                          <a:spcPts val="0"/>
                        </a:spcAft>
                      </a:pPr>
                      <a:r>
                        <a:rPr lang="en-AU" sz="2000" b="1" dirty="0">
                          <a:effectLst/>
                          <a:latin typeface="Arial"/>
                          <a:ea typeface="Times New Roman"/>
                        </a:rPr>
                        <a:t>Resp  </a:t>
                      </a:r>
                    </a:p>
                  </a:txBody>
                  <a:tcPr marL="68580" marR="68580" marT="0" marB="0" anchor="ctr"/>
                </a:tc>
                <a:tc>
                  <a:txBody>
                    <a:bodyPr/>
                    <a:lstStyle/>
                    <a:p>
                      <a:pPr indent="21590" algn="ctr">
                        <a:spcAft>
                          <a:spcPts val="0"/>
                        </a:spcAft>
                      </a:pPr>
                      <a:r>
                        <a:rPr lang="en-AU" sz="1800" b="0" dirty="0" smtClean="0">
                          <a:effectLst/>
                          <a:latin typeface="Arial"/>
                          <a:ea typeface="Times New Roman"/>
                        </a:rPr>
                        <a:t>20</a:t>
                      </a:r>
                      <a:r>
                        <a:rPr lang="en-AU" baseline="0" dirty="0" smtClean="0"/>
                        <a:t>–</a:t>
                      </a:r>
                      <a:r>
                        <a:rPr lang="en-AU" sz="1800" b="0" dirty="0" smtClean="0">
                          <a:effectLst/>
                          <a:latin typeface="Arial"/>
                          <a:ea typeface="Times New Roman"/>
                        </a:rPr>
                        <a:t>30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a:txBody>
                    <a:bodyPr/>
                    <a:lstStyle/>
                    <a:p>
                      <a:pPr algn="ctr">
                        <a:spcAft>
                          <a:spcPts val="0"/>
                        </a:spcAft>
                      </a:pPr>
                      <a:r>
                        <a:rPr lang="en-AU" sz="1800" b="0" dirty="0" smtClean="0">
                          <a:effectLst/>
                          <a:latin typeface="Arial"/>
                          <a:ea typeface="Times New Roman"/>
                        </a:rPr>
                        <a:t>20</a:t>
                      </a:r>
                      <a:r>
                        <a:rPr lang="en-AU" baseline="0" dirty="0" smtClean="0"/>
                        <a:t>–</a:t>
                      </a:r>
                      <a:r>
                        <a:rPr lang="en-AU" sz="1800" b="0" dirty="0" smtClean="0">
                          <a:effectLst/>
                          <a:latin typeface="Arial"/>
                          <a:ea typeface="Times New Roman"/>
                        </a:rPr>
                        <a:t>30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a:txBody>
                    <a:bodyPr/>
                    <a:lstStyle/>
                    <a:p>
                      <a:pPr algn="ctr">
                        <a:spcAft>
                          <a:spcPts val="0"/>
                        </a:spcAft>
                      </a:pPr>
                      <a:r>
                        <a:rPr lang="en-AU" sz="1800" b="0" dirty="0" smtClean="0">
                          <a:effectLst/>
                          <a:latin typeface="Arial"/>
                          <a:ea typeface="Times New Roman"/>
                        </a:rPr>
                        <a:t>30</a:t>
                      </a:r>
                      <a:r>
                        <a:rPr lang="en-AU" baseline="0" dirty="0" smtClean="0"/>
                        <a:t>–</a:t>
                      </a:r>
                      <a:r>
                        <a:rPr lang="en-AU" sz="1800" b="0" dirty="0" smtClean="0">
                          <a:effectLst/>
                          <a:latin typeface="Arial"/>
                          <a:ea typeface="Times New Roman"/>
                        </a:rPr>
                        <a:t>40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a:txBody>
                    <a:bodyPr/>
                    <a:lstStyle/>
                    <a:p>
                      <a:pPr algn="l">
                        <a:spcAft>
                          <a:spcPts val="0"/>
                        </a:spcAft>
                      </a:pPr>
                      <a:r>
                        <a:rPr lang="en-AU" sz="1800" b="1" dirty="0">
                          <a:effectLst/>
                          <a:latin typeface="Arial"/>
                          <a:ea typeface="Times New Roman"/>
                        </a:rPr>
                        <a:t>Response  </a:t>
                      </a:r>
                    </a:p>
                  </a:txBody>
                  <a:tcPr marL="68580" marR="68580" marT="0" marB="0"/>
                </a:tc>
                <a:tc>
                  <a:txBody>
                    <a:bodyPr/>
                    <a:lstStyle/>
                    <a:p>
                      <a:pPr algn="ctr">
                        <a:spcAft>
                          <a:spcPts val="0"/>
                        </a:spcAft>
                      </a:pPr>
                      <a:r>
                        <a:rPr lang="en-AU" sz="1800" b="0" dirty="0">
                          <a:effectLst/>
                          <a:latin typeface="Arial"/>
                          <a:ea typeface="Times New Roman"/>
                        </a:rPr>
                        <a:t>60%</a:t>
                      </a:r>
                      <a:endParaRPr lang="en-AU" sz="1800" b="1" dirty="0">
                        <a:effectLst/>
                        <a:latin typeface="Arial"/>
                        <a:ea typeface="Times New Roman"/>
                      </a:endParaRPr>
                    </a:p>
                  </a:txBody>
                  <a:tcPr marL="68580" marR="68580" marT="0" marB="0"/>
                </a:tc>
                <a:tc>
                  <a:txBody>
                    <a:bodyPr/>
                    <a:lstStyle/>
                    <a:p>
                      <a:pPr algn="ctr">
                        <a:spcAft>
                          <a:spcPts val="0"/>
                        </a:spcAft>
                      </a:pPr>
                      <a:r>
                        <a:rPr lang="en-AU" sz="1800" b="0" dirty="0">
                          <a:effectLst/>
                          <a:latin typeface="Arial"/>
                          <a:ea typeface="Times New Roman"/>
                        </a:rPr>
                        <a:t>45%</a:t>
                      </a:r>
                      <a:endParaRPr lang="en-AU" sz="1800" b="1" dirty="0">
                        <a:effectLst/>
                        <a:latin typeface="Arial"/>
                        <a:ea typeface="Times New Roman"/>
                      </a:endParaRPr>
                    </a:p>
                  </a:txBody>
                  <a:tcPr marL="68580" marR="68580" marT="0" marB="0"/>
                </a:tc>
              </a:tr>
              <a:tr h="584200">
                <a:tc>
                  <a:txBody>
                    <a:bodyPr/>
                    <a:lstStyle/>
                    <a:p>
                      <a:pPr indent="21590">
                        <a:spcAft>
                          <a:spcPts val="0"/>
                        </a:spcAft>
                      </a:pPr>
                      <a:r>
                        <a:rPr lang="en-AU" sz="2000" b="1" dirty="0">
                          <a:effectLst/>
                          <a:latin typeface="Arial"/>
                          <a:ea typeface="Times New Roman"/>
                        </a:rPr>
                        <a:t>Exam    </a:t>
                      </a:r>
                    </a:p>
                  </a:txBody>
                  <a:tcPr marL="68580" marR="68580" marT="0" marB="0" anchor="ctr"/>
                </a:tc>
                <a:tc>
                  <a:txBody>
                    <a:bodyPr/>
                    <a:lstStyle/>
                    <a:p>
                      <a:pPr indent="21590" algn="ctr">
                        <a:spcAft>
                          <a:spcPts val="0"/>
                        </a:spcAft>
                      </a:pPr>
                      <a:r>
                        <a:rPr lang="en-AU" sz="1800" b="0" dirty="0" smtClean="0">
                          <a:effectLst/>
                          <a:latin typeface="Arial"/>
                          <a:ea typeface="Times New Roman"/>
                        </a:rPr>
                        <a:t>0</a:t>
                      </a:r>
                      <a:r>
                        <a:rPr lang="en-AU" baseline="0" dirty="0" smtClean="0"/>
                        <a:t>–</a:t>
                      </a:r>
                      <a:r>
                        <a:rPr lang="en-AU" sz="1800" b="0" dirty="0" smtClean="0">
                          <a:effectLst/>
                          <a:latin typeface="Arial"/>
                          <a:ea typeface="Times New Roman"/>
                        </a:rPr>
                        <a:t>10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a:txBody>
                    <a:bodyPr/>
                    <a:lstStyle/>
                    <a:p>
                      <a:pPr algn="ctr">
                        <a:spcAft>
                          <a:spcPts val="0"/>
                        </a:spcAft>
                      </a:pPr>
                      <a:r>
                        <a:rPr lang="en-AU" sz="1800" b="0" dirty="0" smtClean="0">
                          <a:effectLst/>
                          <a:latin typeface="Arial"/>
                          <a:ea typeface="Times New Roman"/>
                        </a:rPr>
                        <a:t>20</a:t>
                      </a:r>
                      <a:r>
                        <a:rPr lang="en-AU" baseline="0" dirty="0" smtClean="0"/>
                        <a:t>–</a:t>
                      </a:r>
                      <a:r>
                        <a:rPr lang="en-AU" sz="1800" b="0" dirty="0" smtClean="0">
                          <a:effectLst/>
                          <a:latin typeface="Arial"/>
                          <a:ea typeface="Times New Roman"/>
                        </a:rPr>
                        <a:t>30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a:txBody>
                    <a:bodyPr/>
                    <a:lstStyle/>
                    <a:p>
                      <a:pPr algn="ctr">
                        <a:spcAft>
                          <a:spcPts val="0"/>
                        </a:spcAft>
                      </a:pPr>
                      <a:r>
                        <a:rPr lang="en-AU" sz="1800" b="0" dirty="0" smtClean="0">
                          <a:effectLst/>
                          <a:latin typeface="Arial"/>
                          <a:ea typeface="Times New Roman"/>
                        </a:rPr>
                        <a:t>20</a:t>
                      </a:r>
                      <a:r>
                        <a:rPr lang="en-AU" baseline="0" dirty="0" smtClean="0"/>
                        <a:t>–</a:t>
                      </a:r>
                      <a:r>
                        <a:rPr lang="en-AU" sz="1800" b="0" dirty="0" smtClean="0">
                          <a:effectLst/>
                          <a:latin typeface="Arial"/>
                          <a:ea typeface="Times New Roman"/>
                        </a:rPr>
                        <a:t>30</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c>
                  <a:txBody>
                    <a:bodyPr/>
                    <a:lstStyle/>
                    <a:p>
                      <a:pPr algn="l">
                        <a:spcAft>
                          <a:spcPts val="0"/>
                        </a:spcAft>
                      </a:pPr>
                      <a:r>
                        <a:rPr lang="en-AU" sz="1800" b="1" dirty="0">
                          <a:effectLst/>
                          <a:latin typeface="Arial"/>
                          <a:ea typeface="Times New Roman"/>
                        </a:rPr>
                        <a:t>EST</a:t>
                      </a:r>
                    </a:p>
                  </a:txBody>
                  <a:tcPr marL="68580" marR="68580" marT="0" marB="0" anchor="ctr"/>
                </a:tc>
                <a:tc>
                  <a:txBody>
                    <a:bodyPr/>
                    <a:lstStyle/>
                    <a:p>
                      <a:pPr algn="ctr">
                        <a:spcAft>
                          <a:spcPts val="0"/>
                        </a:spcAft>
                      </a:pPr>
                      <a:r>
                        <a:rPr lang="en-AU" sz="1800" b="0" dirty="0">
                          <a:effectLst/>
                          <a:latin typeface="Arial"/>
                          <a:ea typeface="Times New Roman"/>
                        </a:rPr>
                        <a:t> </a:t>
                      </a:r>
                      <a:r>
                        <a:rPr lang="en-AU" sz="1800" b="0" dirty="0" smtClean="0">
                          <a:effectLst/>
                          <a:latin typeface="Arial"/>
                          <a:ea typeface="Times New Roman"/>
                        </a:rPr>
                        <a:t>N/A</a:t>
                      </a:r>
                      <a:endParaRPr lang="en-AU" sz="1800" b="1" dirty="0">
                        <a:effectLst/>
                        <a:latin typeface="Arial"/>
                        <a:ea typeface="Times New Roman"/>
                      </a:endParaRPr>
                    </a:p>
                  </a:txBody>
                  <a:tcPr marL="68580" marR="68580" marT="0" marB="0" anchor="ctr"/>
                </a:tc>
                <a:tc>
                  <a:txBody>
                    <a:bodyPr/>
                    <a:lstStyle/>
                    <a:p>
                      <a:pPr algn="ctr">
                        <a:spcAft>
                          <a:spcPts val="0"/>
                        </a:spcAft>
                      </a:pPr>
                      <a:r>
                        <a:rPr lang="en-AU" sz="1800" b="0" dirty="0" smtClean="0">
                          <a:effectLst/>
                          <a:latin typeface="Arial"/>
                          <a:ea typeface="Times New Roman"/>
                        </a:rPr>
                        <a:t>15</a:t>
                      </a:r>
                      <a:r>
                        <a:rPr lang="en-AU" sz="1800" b="0" dirty="0">
                          <a:effectLst/>
                          <a:latin typeface="Arial"/>
                          <a:ea typeface="Times New Roman"/>
                        </a:rPr>
                        <a:t>%</a:t>
                      </a:r>
                      <a:endParaRPr lang="en-AU" sz="1800" b="1" dirty="0">
                        <a:effectLst/>
                        <a:latin typeface="Arial"/>
                        <a:ea typeface="Times New Roman"/>
                      </a:endParaRPr>
                    </a:p>
                  </a:txBody>
                  <a:tcPr marL="68580" marR="68580" marT="0" marB="0" anchor="ctr"/>
                </a:tc>
              </a:tr>
            </a:tbl>
          </a:graphicData>
        </a:graphic>
      </p:graphicFrame>
    </p:spTree>
    <p:extLst>
      <p:ext uri="{BB962C8B-B14F-4D97-AF65-F5344CB8AC3E}">
        <p14:creationId xmlns:p14="http://schemas.microsoft.com/office/powerpoint/2010/main" val="1444233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the role of the EST?</a:t>
            </a:r>
            <a:endParaRPr lang="en-AU" dirty="0"/>
          </a:p>
        </p:txBody>
      </p:sp>
      <p:sp>
        <p:nvSpPr>
          <p:cNvPr id="3" name="Content Placeholder 2"/>
          <p:cNvSpPr>
            <a:spLocks noGrp="1"/>
          </p:cNvSpPr>
          <p:nvPr>
            <p:ph idx="1"/>
          </p:nvPr>
        </p:nvSpPr>
        <p:spPr>
          <a:xfrm>
            <a:off x="338138" y="1676400"/>
            <a:ext cx="8531225" cy="4648200"/>
          </a:xfrm>
        </p:spPr>
        <p:txBody>
          <a:bodyPr/>
          <a:lstStyle/>
          <a:p>
            <a:pPr>
              <a:spcBef>
                <a:spcPts val="600"/>
              </a:spcBef>
            </a:pPr>
            <a:r>
              <a:rPr lang="en-AU" sz="2200" dirty="0"/>
              <a:t>a</a:t>
            </a:r>
            <a:r>
              <a:rPr lang="en-AU" sz="2200" dirty="0" smtClean="0"/>
              <a:t>n EST process </a:t>
            </a:r>
            <a:r>
              <a:rPr lang="en-AU" sz="2200" dirty="0"/>
              <a:t>will be introduced for </a:t>
            </a:r>
            <a:r>
              <a:rPr lang="en-AU" sz="2200" dirty="0" smtClean="0"/>
              <a:t>all General and </a:t>
            </a:r>
            <a:r>
              <a:rPr lang="en-AU" sz="2200" dirty="0"/>
              <a:t>Foundation </a:t>
            </a:r>
            <a:r>
              <a:rPr lang="en-AU" sz="2200" dirty="0" smtClean="0"/>
              <a:t>courses at </a:t>
            </a:r>
            <a:r>
              <a:rPr lang="en-AU" sz="2200" dirty="0"/>
              <a:t>Year </a:t>
            </a:r>
            <a:r>
              <a:rPr lang="en-AU" sz="2200" dirty="0" smtClean="0"/>
              <a:t>12</a:t>
            </a:r>
          </a:p>
          <a:p>
            <a:pPr>
              <a:spcBef>
                <a:spcPts val="600"/>
              </a:spcBef>
            </a:pPr>
            <a:r>
              <a:rPr lang="en-AU" sz="2200" dirty="0"/>
              <a:t>t</a:t>
            </a:r>
            <a:r>
              <a:rPr lang="en-AU" sz="2200" dirty="0" smtClean="0"/>
              <a:t>he </a:t>
            </a:r>
            <a:r>
              <a:rPr lang="en-AU" sz="2200" dirty="0"/>
              <a:t>EST will be:</a:t>
            </a:r>
          </a:p>
          <a:p>
            <a:pPr lvl="1" indent="-342900">
              <a:spcAft>
                <a:spcPts val="0"/>
              </a:spcAft>
              <a:buFont typeface="Wingdings" pitchFamily="2" charset="2"/>
              <a:buChar char="§"/>
            </a:pPr>
            <a:r>
              <a:rPr lang="en-AU" sz="2200" dirty="0">
                <a:cs typeface="Times New Roman"/>
              </a:rPr>
              <a:t>60 minutes in duration</a:t>
            </a:r>
          </a:p>
          <a:p>
            <a:pPr lvl="1" indent="-342900">
              <a:spcAft>
                <a:spcPts val="600"/>
              </a:spcAft>
              <a:buFont typeface="Wingdings" pitchFamily="2" charset="2"/>
              <a:buChar char="§"/>
            </a:pPr>
            <a:r>
              <a:rPr lang="en-AU" sz="2200" dirty="0">
                <a:cs typeface="Times New Roman"/>
              </a:rPr>
              <a:t>completed individually by students under test conditions</a:t>
            </a:r>
          </a:p>
          <a:p>
            <a:pPr>
              <a:spcBef>
                <a:spcPts val="600"/>
              </a:spcBef>
            </a:pPr>
            <a:r>
              <a:rPr lang="en-AU" sz="2200" dirty="0"/>
              <a:t>a sample </a:t>
            </a:r>
            <a:r>
              <a:rPr lang="en-AU" sz="2200" dirty="0" smtClean="0"/>
              <a:t>EST is </a:t>
            </a:r>
            <a:r>
              <a:rPr lang="en-AU" sz="2200" dirty="0"/>
              <a:t>available on the website</a:t>
            </a:r>
          </a:p>
          <a:p>
            <a:pPr>
              <a:spcBef>
                <a:spcPts val="600"/>
              </a:spcBef>
            </a:pPr>
            <a:r>
              <a:rPr lang="en-AU" sz="2200" dirty="0"/>
              <a:t>the weighting is 15% of the school mark for the pair of units</a:t>
            </a:r>
          </a:p>
          <a:p>
            <a:pPr>
              <a:spcBef>
                <a:spcPts val="600"/>
              </a:spcBef>
            </a:pPr>
            <a:r>
              <a:rPr lang="en-AU" sz="2200" dirty="0"/>
              <a:t>included in the student assessment file for consensus moderation</a:t>
            </a:r>
          </a:p>
          <a:p>
            <a:pPr>
              <a:spcBef>
                <a:spcPts val="600"/>
              </a:spcBef>
            </a:pPr>
            <a:r>
              <a:rPr lang="en-AU" sz="2200" dirty="0"/>
              <a:t>on a rotation basis, schools </a:t>
            </a:r>
            <a:r>
              <a:rPr lang="en-AU" sz="2200" dirty="0" smtClean="0"/>
              <a:t>will </a:t>
            </a:r>
            <a:r>
              <a:rPr lang="en-AU" sz="2200" dirty="0"/>
              <a:t>submit marks and a sample of student scripts to the </a:t>
            </a:r>
            <a:r>
              <a:rPr lang="en-AU" sz="2200" dirty="0" smtClean="0"/>
              <a:t>Authority for </a:t>
            </a:r>
            <a:r>
              <a:rPr lang="en-AU" sz="2200" dirty="0"/>
              <a:t>validation of marks</a:t>
            </a:r>
          </a:p>
          <a:p>
            <a:pPr>
              <a:spcBef>
                <a:spcPts val="600"/>
              </a:spcBef>
            </a:pPr>
            <a:r>
              <a:rPr lang="en-AU" sz="2200" dirty="0"/>
              <a:t>t</a:t>
            </a:r>
            <a:r>
              <a:rPr lang="en-AU" sz="2200" dirty="0" smtClean="0"/>
              <a:t>he process will inform future school moderation visits</a:t>
            </a:r>
          </a:p>
        </p:txBody>
      </p:sp>
    </p:spTree>
    <p:extLst>
      <p:ext uri="{BB962C8B-B14F-4D97-AF65-F5344CB8AC3E}">
        <p14:creationId xmlns:p14="http://schemas.microsoft.com/office/powerpoint/2010/main" val="1579251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3_Default Design">
  <a:themeElements>
    <a:clrScheme name="3_Default Design 9">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7F90"/>
      </a:hlink>
      <a:folHlink>
        <a:srgbClr val="EAEAEA"/>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0099F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0099FF"/>
            </a:solidFill>
            <a:effectLst/>
            <a:latin typeface="Arial" charset="0"/>
          </a:defRPr>
        </a:defPPr>
      </a:lstStyle>
    </a:lnDef>
  </a:objectDefaults>
  <a:extraClrSchemeLst>
    <a:extraClrScheme>
      <a:clrScheme name="3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3_Default Design 8">
        <a:dk1>
          <a:srgbClr val="000000"/>
        </a:dk1>
        <a:lt1>
          <a:srgbClr val="007F90"/>
        </a:lt1>
        <a:dk2>
          <a:srgbClr val="000000"/>
        </a:dk2>
        <a:lt2>
          <a:srgbClr val="808080"/>
        </a:lt2>
        <a:accent1>
          <a:srgbClr val="00CC99"/>
        </a:accent1>
        <a:accent2>
          <a:srgbClr val="3333CC"/>
        </a:accent2>
        <a:accent3>
          <a:srgbClr val="AAC0C6"/>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9">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007F9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75595</TotalTime>
  <Words>494</Words>
  <Application>Microsoft Office PowerPoint</Application>
  <PresentationFormat>On-screen Show (4:3)</PresentationFormat>
  <Paragraphs>189</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3_Default Design</vt:lpstr>
      <vt:lpstr>Business Management and Enterprise    Webinar</vt:lpstr>
      <vt:lpstr>How has the content changed?</vt:lpstr>
      <vt:lpstr>How has the content changed?</vt:lpstr>
      <vt:lpstr>How has the content changed?</vt:lpstr>
      <vt:lpstr>How has the content changed?</vt:lpstr>
      <vt:lpstr>How has the content changed?</vt:lpstr>
      <vt:lpstr>How has assessment changed?</vt:lpstr>
      <vt:lpstr>How has assessment changed?</vt:lpstr>
      <vt:lpstr>What is the role of the EST?</vt:lpstr>
      <vt:lpstr>How have examinations changed?</vt:lpstr>
      <vt:lpstr>SCSA support materials available</vt:lpstr>
      <vt:lpstr>Other support </vt:lpstr>
      <vt:lpstr>WEBINAR Questions and Answers</vt:lpstr>
      <vt:lpstr>WEBINAR Questions and Answers</vt:lpstr>
      <vt:lpstr>WEBINAR Questions and Answers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Endorsed Programs and the WACE</dc:title>
  <dc:creator>Allan Blagaich</dc:creator>
  <cp:lastModifiedBy>Graeme Quelch</cp:lastModifiedBy>
  <cp:revision>515</cp:revision>
  <cp:lastPrinted>2014-05-06T01:24:10Z</cp:lastPrinted>
  <dcterms:created xsi:type="dcterms:W3CDTF">2006-08-16T00:00:00Z</dcterms:created>
  <dcterms:modified xsi:type="dcterms:W3CDTF">2014-10-10T07:32:35Z</dcterms:modified>
</cp:coreProperties>
</file>