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0"/>
  </p:notesMasterIdLst>
  <p:handoutMasterIdLst>
    <p:handoutMasterId r:id="rId31"/>
  </p:handoutMasterIdLst>
  <p:sldIdLst>
    <p:sldId id="256" r:id="rId2"/>
    <p:sldId id="274" r:id="rId3"/>
    <p:sldId id="273" r:id="rId4"/>
    <p:sldId id="265" r:id="rId5"/>
    <p:sldId id="260" r:id="rId6"/>
    <p:sldId id="266" r:id="rId7"/>
    <p:sldId id="270" r:id="rId8"/>
    <p:sldId id="261" r:id="rId9"/>
    <p:sldId id="275" r:id="rId10"/>
    <p:sldId id="276" r:id="rId11"/>
    <p:sldId id="267" r:id="rId12"/>
    <p:sldId id="271" r:id="rId13"/>
    <p:sldId id="268" r:id="rId14"/>
    <p:sldId id="272" r:id="rId15"/>
    <p:sldId id="264" r:id="rId16"/>
    <p:sldId id="262" r:id="rId17"/>
    <p:sldId id="277" r:id="rId18"/>
    <p:sldId id="278" r:id="rId19"/>
    <p:sldId id="280" r:id="rId20"/>
    <p:sldId id="279" r:id="rId21"/>
    <p:sldId id="281" r:id="rId22"/>
    <p:sldId id="282" r:id="rId23"/>
    <p:sldId id="283" r:id="rId24"/>
    <p:sldId id="284" r:id="rId25"/>
    <p:sldId id="285" r:id="rId26"/>
    <p:sldId id="286" r:id="rId27"/>
    <p:sldId id="287" r:id="rId28"/>
    <p:sldId id="288"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C8A"/>
    <a:srgbClr val="CCFFFF"/>
    <a:srgbClr val="FFCC99"/>
    <a:srgbClr val="FFCC66"/>
    <a:srgbClr val="CCFFCC"/>
    <a:srgbClr val="CCFF99"/>
    <a:srgbClr val="FFFF99"/>
    <a:srgbClr val="FF9966"/>
    <a:srgbClr val="66FF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7" autoAdjust="0"/>
    <p:restoredTop sz="95625" autoAdjust="0"/>
  </p:normalViewPr>
  <p:slideViewPr>
    <p:cSldViewPr>
      <p:cViewPr>
        <p:scale>
          <a:sx n="80" d="100"/>
          <a:sy n="80" d="100"/>
        </p:scale>
        <p:origin x="-1416" y="-58"/>
      </p:cViewPr>
      <p:guideLst>
        <p:guide orient="horz" pos="6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
    </p:cViewPr>
  </p:sorterViewPr>
  <p:notesViewPr>
    <p:cSldViewPr>
      <p:cViewPr>
        <p:scale>
          <a:sx n="120" d="100"/>
          <a:sy n="120" d="100"/>
        </p:scale>
        <p:origin x="-1685" y="374"/>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46400" cy="496411"/>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sz="quarter" idx="1"/>
          </p:nvPr>
        </p:nvSpPr>
        <p:spPr>
          <a:xfrm>
            <a:off x="3849693" y="7"/>
            <a:ext cx="2946400" cy="496411"/>
          </a:xfrm>
          <a:prstGeom prst="rect">
            <a:avLst/>
          </a:prstGeom>
        </p:spPr>
        <p:txBody>
          <a:bodyPr vert="horz" lIns="92428" tIns="46213" rIns="92428" bIns="46213" rtlCol="0"/>
          <a:lstStyle>
            <a:lvl1pPr algn="r">
              <a:defRPr sz="1200"/>
            </a:lvl1pPr>
          </a:lstStyle>
          <a:p>
            <a:fld id="{7C2BB351-4CAE-4DA4-B844-62483EE55FBB}" type="datetimeFigureOut">
              <a:rPr lang="en-AU" smtClean="0"/>
              <a:t>10/10/2014</a:t>
            </a:fld>
            <a:endParaRPr lang="en-AU"/>
          </a:p>
        </p:txBody>
      </p:sp>
      <p:sp>
        <p:nvSpPr>
          <p:cNvPr id="4" name="Footer Placeholder 3"/>
          <p:cNvSpPr>
            <a:spLocks noGrp="1"/>
          </p:cNvSpPr>
          <p:nvPr>
            <p:ph type="ftr" sz="quarter" idx="2"/>
          </p:nvPr>
        </p:nvSpPr>
        <p:spPr>
          <a:xfrm>
            <a:off x="3" y="9428631"/>
            <a:ext cx="2946400" cy="496410"/>
          </a:xfrm>
          <a:prstGeom prst="rect">
            <a:avLst/>
          </a:prstGeom>
        </p:spPr>
        <p:txBody>
          <a:bodyPr vert="horz" lIns="92428" tIns="46213" rIns="92428" bIns="46213" rtlCol="0" anchor="b"/>
          <a:lstStyle>
            <a:lvl1pPr algn="l">
              <a:defRPr sz="1200"/>
            </a:lvl1pPr>
          </a:lstStyle>
          <a:p>
            <a:endParaRPr lang="en-AU"/>
          </a:p>
        </p:txBody>
      </p:sp>
      <p:sp>
        <p:nvSpPr>
          <p:cNvPr id="5" name="Slide Number Placeholder 4"/>
          <p:cNvSpPr>
            <a:spLocks noGrp="1"/>
          </p:cNvSpPr>
          <p:nvPr>
            <p:ph type="sldNum" sz="quarter" idx="3"/>
          </p:nvPr>
        </p:nvSpPr>
        <p:spPr>
          <a:xfrm>
            <a:off x="3849693" y="9428631"/>
            <a:ext cx="2946400" cy="496410"/>
          </a:xfrm>
          <a:prstGeom prst="rect">
            <a:avLst/>
          </a:prstGeom>
        </p:spPr>
        <p:txBody>
          <a:bodyPr vert="horz" lIns="92428" tIns="46213" rIns="92428" bIns="46213" rtlCol="0" anchor="b"/>
          <a:lstStyle>
            <a:lvl1pPr algn="r">
              <a:defRPr sz="1200"/>
            </a:lvl1pPr>
          </a:lstStyle>
          <a:p>
            <a:fld id="{1F14AB08-9F1E-4997-ABD5-64D33AD6677B}" type="slidenum">
              <a:rPr lang="en-AU" smtClean="0"/>
              <a:t>‹#›</a:t>
            </a:fld>
            <a:endParaRPr lang="en-AU"/>
          </a:p>
        </p:txBody>
      </p:sp>
    </p:spTree>
    <p:extLst>
      <p:ext uri="{BB962C8B-B14F-4D97-AF65-F5344CB8AC3E}">
        <p14:creationId xmlns:p14="http://schemas.microsoft.com/office/powerpoint/2010/main" val="1883321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idx="1"/>
          </p:nvPr>
        </p:nvSpPr>
        <p:spPr>
          <a:xfrm>
            <a:off x="3850447" y="1"/>
            <a:ext cx="2945659" cy="496332"/>
          </a:xfrm>
          <a:prstGeom prst="rect">
            <a:avLst/>
          </a:prstGeom>
        </p:spPr>
        <p:txBody>
          <a:bodyPr vert="horz" lIns="92428" tIns="46213" rIns="92428" bIns="46213" rtlCol="0"/>
          <a:lstStyle>
            <a:lvl1pPr algn="r">
              <a:defRPr sz="1200"/>
            </a:lvl1pPr>
          </a:lstStyle>
          <a:p>
            <a:fld id="{B70DFD44-E2AF-4CC2-9586-BA33A3F4E5B4}" type="datetimeFigureOut">
              <a:rPr lang="en-AU" smtClean="0"/>
              <a:t>10/10/2014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28" tIns="46213" rIns="92428" bIns="46213" rtlCol="0" anchor="ctr"/>
          <a:lstStyle/>
          <a:p>
            <a:endParaRPr lang="en-AU"/>
          </a:p>
        </p:txBody>
      </p:sp>
      <p:sp>
        <p:nvSpPr>
          <p:cNvPr id="5" name="Notes Placeholder 4"/>
          <p:cNvSpPr>
            <a:spLocks noGrp="1"/>
          </p:cNvSpPr>
          <p:nvPr>
            <p:ph type="body" sz="quarter" idx="3"/>
          </p:nvPr>
        </p:nvSpPr>
        <p:spPr>
          <a:xfrm>
            <a:off x="679768" y="4715159"/>
            <a:ext cx="5438140" cy="4466987"/>
          </a:xfrm>
          <a:prstGeom prst="rect">
            <a:avLst/>
          </a:prstGeom>
        </p:spPr>
        <p:txBody>
          <a:bodyPr vert="horz" lIns="92428" tIns="46213" rIns="92428" bIns="462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5" y="9428586"/>
            <a:ext cx="2945659" cy="496332"/>
          </a:xfrm>
          <a:prstGeom prst="rect">
            <a:avLst/>
          </a:prstGeom>
        </p:spPr>
        <p:txBody>
          <a:bodyPr vert="horz" lIns="92428" tIns="46213" rIns="92428" bIns="46213" rtlCol="0" anchor="b"/>
          <a:lstStyle>
            <a:lvl1pPr algn="l">
              <a:defRPr sz="1200"/>
            </a:lvl1pPr>
          </a:lstStyle>
          <a:p>
            <a:endParaRPr lang="en-AU"/>
          </a:p>
        </p:txBody>
      </p:sp>
      <p:sp>
        <p:nvSpPr>
          <p:cNvPr id="7" name="Slide Number Placeholder 6"/>
          <p:cNvSpPr>
            <a:spLocks noGrp="1"/>
          </p:cNvSpPr>
          <p:nvPr>
            <p:ph type="sldNum" sz="quarter" idx="5"/>
          </p:nvPr>
        </p:nvSpPr>
        <p:spPr>
          <a:xfrm>
            <a:off x="3850447" y="9428586"/>
            <a:ext cx="2945659" cy="496332"/>
          </a:xfrm>
          <a:prstGeom prst="rect">
            <a:avLst/>
          </a:prstGeom>
        </p:spPr>
        <p:txBody>
          <a:bodyPr vert="horz" lIns="92428" tIns="46213" rIns="92428" bIns="46213" rtlCol="0" anchor="b"/>
          <a:lstStyle>
            <a:lvl1pPr algn="r">
              <a:defRPr sz="1200"/>
            </a:lvl1pPr>
          </a:lstStyle>
          <a:p>
            <a:fld id="{653D7307-CCBE-47CE-8C20-649F5569D8B8}" type="slidenum">
              <a:rPr lang="en-AU" smtClean="0"/>
              <a:t>‹#›</a:t>
            </a:fld>
            <a:endParaRPr lang="en-AU"/>
          </a:p>
        </p:txBody>
      </p:sp>
    </p:spTree>
    <p:extLst>
      <p:ext uri="{BB962C8B-B14F-4D97-AF65-F5344CB8AC3E}">
        <p14:creationId xmlns:p14="http://schemas.microsoft.com/office/powerpoint/2010/main" val="207081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a:t>
            </a:fld>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10</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11</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12</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13</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14</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Break for questions</a:t>
            </a: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15</a:t>
            </a:fld>
            <a:endParaRPr lang="en-AU"/>
          </a:p>
        </p:txBody>
      </p:sp>
    </p:spTree>
    <p:extLst>
      <p:ext uri="{BB962C8B-B14F-4D97-AF65-F5344CB8AC3E}">
        <p14:creationId xmlns:p14="http://schemas.microsoft.com/office/powerpoint/2010/main" val="3047240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Break for questions</a:t>
            </a: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16</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2</a:t>
            </a:fld>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3</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4</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lvl="3" indent="0">
              <a:buFont typeface="Arial" pitchFamily="34" charset="0"/>
              <a:buNone/>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5</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6</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7</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8</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9</a:t>
            </a:fld>
            <a:endParaRPr lang="en-AU"/>
          </a:p>
        </p:txBody>
      </p:sp>
    </p:spTree>
    <p:extLst>
      <p:ext uri="{BB962C8B-B14F-4D97-AF65-F5344CB8AC3E}">
        <p14:creationId xmlns:p14="http://schemas.microsoft.com/office/powerpoint/2010/main" val="2879948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
        <p:nvSpPr>
          <p:cNvPr id="538629" name="Rectangle 5"/>
          <p:cNvSpPr>
            <a:spLocks noGrp="1" noChangeArrowheads="1"/>
          </p:cNvSpPr>
          <p:nvPr>
            <p:ph type="ctrTitle"/>
          </p:nvPr>
        </p:nvSpPr>
        <p:spPr>
          <a:xfrm>
            <a:off x="236970" y="1642650"/>
            <a:ext cx="8642350" cy="1470025"/>
          </a:xfrm>
        </p:spPr>
        <p:txBody>
          <a:bodyPr/>
          <a:lstStyle>
            <a:lvl1pPr algn="ctr">
              <a:defRPr sz="4000" b="1">
                <a:solidFill>
                  <a:srgbClr val="4D2C8A"/>
                </a:solidFill>
              </a:defRPr>
            </a:lvl1pPr>
          </a:lstStyle>
          <a:p>
            <a:pPr lvl="0"/>
            <a:r>
              <a:rPr lang="en-AU" noProof="0" dirty="0" smtClean="0"/>
              <a:t>Click to edit Master title style</a:t>
            </a:r>
          </a:p>
        </p:txBody>
      </p:sp>
      <p:sp>
        <p:nvSpPr>
          <p:cNvPr id="538630" name="Rectangle 6"/>
          <p:cNvSpPr>
            <a:spLocks noGrp="1" noChangeArrowheads="1"/>
          </p:cNvSpPr>
          <p:nvPr>
            <p:ph type="subTitle" idx="1"/>
          </p:nvPr>
        </p:nvSpPr>
        <p:spPr>
          <a:xfrm>
            <a:off x="360215" y="3435890"/>
            <a:ext cx="8408266" cy="914400"/>
          </a:xfrm>
        </p:spPr>
        <p:txBody>
          <a:bodyPr/>
          <a:lstStyle>
            <a:lvl1pPr marL="0" indent="0" algn="ctr">
              <a:buFontTx/>
              <a:buNone/>
              <a:defRPr lang="en-AU" sz="3200" smtClean="0">
                <a:solidFill>
                  <a:srgbClr val="4D2C8A"/>
                </a:solidFill>
                <a:effectLst/>
              </a:defRPr>
            </a:lvl1pPr>
          </a:lstStyle>
          <a:p>
            <a:pPr lvl="0"/>
            <a:r>
              <a:rPr lang="en-AU" noProof="0" dirty="0" smtClean="0"/>
              <a:t>Click to edit Master subtitle style</a:t>
            </a:r>
          </a:p>
          <a:p>
            <a:endParaRPr lang="en-AU" sz="1000" kern="1400" dirty="0" smtClean="0">
              <a:solidFill>
                <a:srgbClr val="000000"/>
              </a:solidFill>
              <a:effectLst/>
              <a:latin typeface="Calibri"/>
            </a:endParaRPr>
          </a:p>
          <a:p>
            <a:r>
              <a:rPr lang="en-AU" sz="1000" kern="1400" dirty="0" smtClean="0">
                <a:solidFill>
                  <a:srgbClr val="000000"/>
                </a:solidFill>
                <a:effectLst/>
                <a:latin typeface="Calibri"/>
              </a:rPr>
              <a:t> </a:t>
            </a:r>
          </a:p>
          <a:p>
            <a:pPr lvl="0"/>
            <a:endParaRPr lang="en-AU" noProof="0" dirty="0" smtClean="0"/>
          </a:p>
        </p:txBody>
      </p:sp>
      <p:sp>
        <p:nvSpPr>
          <p:cNvPr id="23" name="Rectangle 9"/>
          <p:cNvSpPr>
            <a:spLocks noGrp="1" noChangeArrowheads="1"/>
          </p:cNvSpPr>
          <p:nvPr>
            <p:ph type="sldNum" sz="quarter" idx="4"/>
          </p:nvPr>
        </p:nvSpPr>
        <p:spPr>
          <a:xfrm>
            <a:off x="6934200" y="6404677"/>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10" name="Rectangle 7"/>
          <p:cNvSpPr>
            <a:spLocks noGrp="1" noChangeArrowheads="1"/>
          </p:cNvSpPr>
          <p:nvPr>
            <p:ph type="dt" sz="half" idx="2"/>
          </p:nvPr>
        </p:nvSpPr>
        <p:spPr>
          <a:xfrm>
            <a:off x="76200" y="6579326"/>
            <a:ext cx="7696200" cy="228600"/>
          </a:xfrm>
          <a:prstGeom prst="rect">
            <a:avLst/>
          </a:prstGeom>
        </p:spPr>
        <p:txBody>
          <a:bodyPr/>
          <a:lstStyle>
            <a:lvl1pPr>
              <a:defRPr sz="1100"/>
            </a:lvl1pPr>
          </a:lstStyle>
          <a:p>
            <a:endParaRPr lang="en-US" dirty="0">
              <a:solidFill>
                <a:srgbClr val="000000"/>
              </a:solidFill>
            </a:endParaRPr>
          </a:p>
        </p:txBody>
      </p:sp>
    </p:spTree>
    <p:extLst>
      <p:ext uri="{BB962C8B-B14F-4D97-AF65-F5344CB8AC3E}">
        <p14:creationId xmlns:p14="http://schemas.microsoft.com/office/powerpoint/2010/main" val="25485227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005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138" y="1628775"/>
            <a:ext cx="4189412"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quarter" idx="2"/>
          </p:nvPr>
        </p:nvSpPr>
        <p:spPr>
          <a:xfrm>
            <a:off x="4679950" y="1628775"/>
            <a:ext cx="4189413"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Content Placeholder 4"/>
          <p:cNvSpPr>
            <a:spLocks noGrp="1"/>
          </p:cNvSpPr>
          <p:nvPr>
            <p:ph sz="quarter" idx="3"/>
          </p:nvPr>
        </p:nvSpPr>
        <p:spPr>
          <a:xfrm>
            <a:off x="338138" y="4008438"/>
            <a:ext cx="4189412"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679950" y="4008438"/>
            <a:ext cx="4189413"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3" name="Rectangle 9"/>
          <p:cNvSpPr>
            <a:spLocks noGrp="1" noChangeArrowheads="1"/>
          </p:cNvSpPr>
          <p:nvPr>
            <p:ph type="sldNum" sz="quarter" idx="12"/>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731232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678" y="1828800"/>
            <a:ext cx="8588376" cy="4408488"/>
          </a:xfrm>
        </p:spPr>
        <p:txBody>
          <a:bodyPr/>
          <a:lstStyle/>
          <a:p>
            <a:endParaRPr lang="en-AU"/>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63636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73343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356024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4161361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8138" y="1981200"/>
            <a:ext cx="4189412"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79950" y="1981200"/>
            <a:ext cx="4189413"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902941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244" y="1794442"/>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7871" y="2700128"/>
            <a:ext cx="4040188"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575452" y="2710067"/>
            <a:ext cx="4041775"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5" name="Rectangle 9"/>
          <p:cNvSpPr>
            <a:spLocks noGrp="1" noChangeArrowheads="1"/>
          </p:cNvSpPr>
          <p:nvPr>
            <p:ph type="sldNum" sz="quarter" idx="15"/>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
        <p:nvSpPr>
          <p:cNvPr id="16" name="Text Placeholder 2"/>
          <p:cNvSpPr>
            <a:spLocks noGrp="1"/>
          </p:cNvSpPr>
          <p:nvPr>
            <p:ph type="body" idx="16"/>
          </p:nvPr>
        </p:nvSpPr>
        <p:spPr>
          <a:xfrm>
            <a:off x="4569300" y="1803149"/>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9325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2452840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456882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05000"/>
            <a:ext cx="5111750" cy="4221163"/>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337930" y="1905000"/>
            <a:ext cx="3127583" cy="42211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693650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7605" name="Rectangle 5"/>
          <p:cNvSpPr>
            <a:spLocks noGrp="1" noChangeArrowheads="1"/>
          </p:cNvSpPr>
          <p:nvPr>
            <p:ph type="title"/>
          </p:nvPr>
        </p:nvSpPr>
        <p:spPr bwMode="auto">
          <a:xfrm>
            <a:off x="342900" y="84455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37606" name="Rectangle 6"/>
          <p:cNvSpPr>
            <a:spLocks noGrp="1" noChangeArrowheads="1"/>
          </p:cNvSpPr>
          <p:nvPr>
            <p:ph type="body" idx="1"/>
          </p:nvPr>
        </p:nvSpPr>
        <p:spPr bwMode="auto">
          <a:xfrm>
            <a:off x="338138" y="1628775"/>
            <a:ext cx="85312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5" name="Rectangle 4"/>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Tree>
    <p:extLst>
      <p:ext uri="{BB962C8B-B14F-4D97-AF65-F5344CB8AC3E}">
        <p14:creationId xmlns:p14="http://schemas.microsoft.com/office/powerpoint/2010/main" val="1277743805"/>
      </p:ext>
    </p:extLst>
  </p:cSld>
  <p:clrMap bg1="lt1" tx1="dk1" bg2="lt2" tx2="dk2" accent1="accent1" accent2="accent2" accent3="accent3" accent4="accent4" accent5="accent5" accent6="accent6" hlink="hlink" folHlink="folHlink"/>
  <p:sldLayoutIdLst>
    <p:sldLayoutId id="2147483664" r:id="rId1"/>
    <p:sldLayoutId id="214748367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6" r:id="rId12"/>
  </p:sldLayoutIdLst>
  <p:timing>
    <p:tnLst>
      <p:par>
        <p:cTn id="1" dur="indefinite" restart="never" nodeType="tmRoot"/>
      </p:par>
    </p:tnLst>
  </p:timing>
  <p:hf hdr="0" ftr="0" dt="0"/>
  <p:txStyles>
    <p:titleStyle>
      <a:lvl1pPr algn="l" rtl="0" fontAlgn="base">
        <a:spcBef>
          <a:spcPct val="0"/>
        </a:spcBef>
        <a:spcAft>
          <a:spcPct val="0"/>
        </a:spcAft>
        <a:defRPr sz="3600">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36970" y="2438400"/>
            <a:ext cx="8642350" cy="1470025"/>
          </a:xfrm>
        </p:spPr>
        <p:txBody>
          <a:bodyPr/>
          <a:lstStyle/>
          <a:p>
            <a:r>
              <a:rPr lang="en-AU" dirty="0" smtClean="0"/>
              <a:t>Chemistry</a:t>
            </a:r>
            <a:br>
              <a:rPr lang="en-AU" dirty="0" smtClean="0"/>
            </a:br>
            <a:r>
              <a:rPr lang="en-AU" dirty="0" smtClean="0"/>
              <a:t/>
            </a:r>
            <a:br>
              <a:rPr lang="en-AU" dirty="0" smtClean="0"/>
            </a:br>
            <a:r>
              <a:rPr lang="en-AU" dirty="0" smtClean="0"/>
              <a:t>Webinar </a:t>
            </a:r>
            <a:r>
              <a:rPr lang="en-AU" dirty="0"/>
              <a:t/>
            </a:r>
            <a:br>
              <a:rPr lang="en-AU" dirty="0"/>
            </a:br>
            <a:endParaRPr lang="en-AU" dirty="0"/>
          </a:p>
        </p:txBody>
      </p:sp>
    </p:spTree>
    <p:extLst>
      <p:ext uri="{BB962C8B-B14F-4D97-AF65-F5344CB8AC3E}">
        <p14:creationId xmlns:p14="http://schemas.microsoft.com/office/powerpoint/2010/main" val="181999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073525"/>
          </a:xfrm>
        </p:spPr>
        <p:txBody>
          <a:bodyPr/>
          <a:lstStyle/>
          <a:p>
            <a:pPr marL="0" indent="0">
              <a:spcAft>
                <a:spcPts val="600"/>
              </a:spcAft>
              <a:buNone/>
            </a:pPr>
            <a:r>
              <a:rPr lang="en-AU" dirty="0" smtClean="0">
                <a:ea typeface="Calibri"/>
                <a:cs typeface="Times New Roman"/>
              </a:rPr>
              <a:t>Year </a:t>
            </a:r>
            <a:r>
              <a:rPr lang="en-AU" dirty="0">
                <a:ea typeface="Calibri"/>
                <a:cs typeface="Times New Roman"/>
              </a:rPr>
              <a:t>11 and </a:t>
            </a:r>
            <a:r>
              <a:rPr lang="en-AU" dirty="0" smtClean="0">
                <a:ea typeface="Calibri"/>
                <a:cs typeface="Times New Roman"/>
              </a:rPr>
              <a:t>Year 12 General courses:</a:t>
            </a:r>
          </a:p>
          <a:p>
            <a:pPr>
              <a:spcAft>
                <a:spcPts val="600"/>
              </a:spcAft>
            </a:pPr>
            <a:r>
              <a:rPr lang="en-AU" dirty="0" smtClean="0">
                <a:ea typeface="Calibri"/>
                <a:cs typeface="Times New Roman"/>
              </a:rPr>
              <a:t> </a:t>
            </a:r>
            <a:r>
              <a:rPr lang="en-US" dirty="0" smtClean="0"/>
              <a:t>Adapted </a:t>
            </a:r>
            <a:r>
              <a:rPr lang="en-US" dirty="0"/>
              <a:t>from the Australian Curriculum</a:t>
            </a:r>
          </a:p>
          <a:p>
            <a:pPr lvl="0">
              <a:spcAft>
                <a:spcPts val="600"/>
              </a:spcAft>
            </a:pPr>
            <a:r>
              <a:rPr lang="en-US" dirty="0" smtClean="0"/>
              <a:t>Three </a:t>
            </a:r>
            <a:r>
              <a:rPr lang="en-US" dirty="0"/>
              <a:t>interrelated strands: </a:t>
            </a:r>
            <a:endParaRPr lang="en-US" dirty="0" smtClean="0"/>
          </a:p>
          <a:p>
            <a:pPr lvl="1">
              <a:spcAft>
                <a:spcPts val="600"/>
              </a:spcAft>
            </a:pPr>
            <a:r>
              <a:rPr lang="en-US" dirty="0" smtClean="0"/>
              <a:t>Science Inquiry </a:t>
            </a:r>
            <a:r>
              <a:rPr lang="en-US" dirty="0"/>
              <a:t>Skills, </a:t>
            </a:r>
            <a:endParaRPr lang="en-US" dirty="0" smtClean="0"/>
          </a:p>
          <a:p>
            <a:pPr lvl="1">
              <a:spcAft>
                <a:spcPts val="600"/>
              </a:spcAft>
            </a:pPr>
            <a:r>
              <a:rPr lang="en-US" dirty="0" smtClean="0"/>
              <a:t>Science as a Human Endeavour and </a:t>
            </a:r>
          </a:p>
          <a:p>
            <a:pPr lvl="1">
              <a:spcAft>
                <a:spcPts val="600"/>
              </a:spcAft>
            </a:pPr>
            <a:r>
              <a:rPr lang="en-US" dirty="0" smtClean="0"/>
              <a:t>Science Understanding</a:t>
            </a:r>
            <a:endParaRPr lang="en-US" dirty="0"/>
          </a:p>
          <a:p>
            <a:pPr>
              <a:spcAft>
                <a:spcPts val="600"/>
              </a:spcAft>
            </a:pPr>
            <a:r>
              <a:rPr lang="en-AU" dirty="0" smtClean="0">
                <a:cs typeface="Times New Roman"/>
              </a:rPr>
              <a:t>As for current stage 1 units, teachers choose a context in which to teach the content.</a:t>
            </a:r>
          </a:p>
        </p:txBody>
      </p:sp>
      <p:sp>
        <p:nvSpPr>
          <p:cNvPr id="4" name="Slide Number Placeholder 3"/>
          <p:cNvSpPr>
            <a:spLocks noGrp="1"/>
          </p:cNvSpPr>
          <p:nvPr>
            <p:ph type="sldNum" sz="quarter" idx="4"/>
          </p:nvPr>
        </p:nvSpPr>
        <p:spPr>
          <a:xfrm>
            <a:off x="6781800" y="5791200"/>
            <a:ext cx="2133600" cy="418489"/>
          </a:xfrm>
        </p:spPr>
        <p:txBody>
          <a:bodyPr/>
          <a:lstStyle/>
          <a:p>
            <a:fld id="{8C57E9BA-65BF-4135-85A9-0424360DE200}" type="slidenum">
              <a:rPr lang="en-AU" smtClean="0">
                <a:solidFill>
                  <a:schemeClr val="tx1"/>
                </a:solidFill>
              </a:rPr>
              <a:pPr/>
              <a:t>10</a:t>
            </a:fld>
            <a:endParaRPr lang="en-AU" dirty="0">
              <a:solidFill>
                <a:schemeClr val="tx1"/>
              </a:solidFill>
            </a:endParaRPr>
          </a:p>
        </p:txBody>
      </p:sp>
    </p:spTree>
    <p:extLst>
      <p:ext uri="{BB962C8B-B14F-4D97-AF65-F5344CB8AC3E}">
        <p14:creationId xmlns:p14="http://schemas.microsoft.com/office/powerpoint/2010/main" val="4093534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a:cs typeface="Times New Roman"/>
              </a:rPr>
              <a:t>General </a:t>
            </a:r>
            <a:r>
              <a:rPr lang="en-AU" dirty="0" smtClean="0">
                <a:ea typeface="Calibri"/>
                <a:cs typeface="Times New Roman"/>
              </a:rPr>
              <a:t>course		</a:t>
            </a:r>
            <a:r>
              <a:rPr lang="en-AU" b="1" dirty="0" smtClean="0">
                <a:solidFill>
                  <a:srgbClr val="00ACA8"/>
                </a:solidFill>
                <a:ea typeface="Calibri"/>
                <a:cs typeface="Times New Roman"/>
              </a:rPr>
              <a:t>Year 11</a:t>
            </a:r>
            <a:endParaRPr lang="en-AU" b="1" dirty="0" smtClean="0">
              <a:ea typeface="Calibri"/>
              <a:cs typeface="Times New Roman"/>
            </a:endParaRPr>
          </a:p>
          <a:p>
            <a:pPr marL="450850" lvl="1" indent="-95250">
              <a:spcAft>
                <a:spcPts val="600"/>
              </a:spcAft>
              <a:buNone/>
            </a:pPr>
            <a:r>
              <a:rPr lang="en-AU" sz="2200" dirty="0" smtClean="0">
                <a:ea typeface="Calibri"/>
                <a:cs typeface="Times New Roman"/>
              </a:rPr>
              <a:t>Generally maps from the current 1A and 1B units</a:t>
            </a:r>
          </a:p>
          <a:p>
            <a:pPr lvl="1">
              <a:spcAft>
                <a:spcPts val="600"/>
              </a:spcAft>
              <a:buFont typeface="Wingdings" pitchFamily="2" charset="2"/>
              <a:buChar char="ü"/>
            </a:pPr>
            <a:r>
              <a:rPr lang="en-AU" sz="2000" dirty="0" smtClean="0">
                <a:solidFill>
                  <a:srgbClr val="0070C0"/>
                </a:solidFill>
                <a:ea typeface="Calibri"/>
                <a:cs typeface="Times New Roman"/>
              </a:rPr>
              <a:t>Unit 1 </a:t>
            </a:r>
            <a:r>
              <a:rPr lang="en-AU" sz="2000" dirty="0" smtClean="0">
                <a:ea typeface="Calibri"/>
                <a:cs typeface="Times New Roman"/>
              </a:rPr>
              <a:t>– mainly from 1A but now includes analysis of food labelling to identify concentration scales </a:t>
            </a:r>
            <a:r>
              <a:rPr lang="en-AU" sz="2000" dirty="0" smtClean="0">
                <a:solidFill>
                  <a:srgbClr val="7030A0"/>
                </a:solidFill>
                <a:ea typeface="Calibri"/>
                <a:cs typeface="Times New Roman"/>
              </a:rPr>
              <a:t>(new content)</a:t>
            </a:r>
          </a:p>
          <a:p>
            <a:pPr lvl="1">
              <a:spcAft>
                <a:spcPts val="600"/>
              </a:spcAft>
              <a:buFont typeface="Wingdings" pitchFamily="2" charset="2"/>
              <a:buChar char="ü"/>
            </a:pPr>
            <a:r>
              <a:rPr lang="en-AU" sz="2000" dirty="0">
                <a:solidFill>
                  <a:srgbClr val="0070C0"/>
                </a:solidFill>
                <a:ea typeface="Calibri"/>
                <a:cs typeface="Times New Roman"/>
              </a:rPr>
              <a:t>Unit </a:t>
            </a:r>
            <a:r>
              <a:rPr lang="en-AU" sz="2000" dirty="0" smtClean="0">
                <a:solidFill>
                  <a:srgbClr val="0070C0"/>
                </a:solidFill>
                <a:ea typeface="Calibri"/>
                <a:cs typeface="Times New Roman"/>
              </a:rPr>
              <a:t>2 </a:t>
            </a:r>
            <a:r>
              <a:rPr lang="en-AU" sz="2000" dirty="0" smtClean="0">
                <a:ea typeface="Calibri"/>
                <a:cs typeface="Times New Roman"/>
              </a:rPr>
              <a:t>– physical properties of water, physical and chemical analysis of water, solubility rules and use of ion colour to identify reactants and products; ‘Aqueous </a:t>
            </a:r>
            <a:r>
              <a:rPr lang="en-AU" sz="2000" dirty="0">
                <a:ea typeface="Calibri"/>
                <a:cs typeface="Times New Roman"/>
              </a:rPr>
              <a:t>solutions in action’ </a:t>
            </a:r>
            <a:r>
              <a:rPr lang="en-AU" sz="2000" dirty="0" smtClean="0">
                <a:ea typeface="Calibri"/>
                <a:cs typeface="Times New Roman"/>
              </a:rPr>
              <a:t>included and covers action </a:t>
            </a:r>
            <a:r>
              <a:rPr lang="en-AU" sz="2000" dirty="0">
                <a:ea typeface="Calibri"/>
                <a:cs typeface="Times New Roman"/>
              </a:rPr>
              <a:t>of soaps, detergents and shampoos and their biodegradability; soaps in hard and soft water, remediation of oil spills, eutrophication and formation of </a:t>
            </a:r>
            <a:r>
              <a:rPr lang="en-AU" sz="2000" dirty="0" smtClean="0">
                <a:ea typeface="Calibri"/>
                <a:cs typeface="Times New Roman"/>
              </a:rPr>
              <a:t>limestone </a:t>
            </a:r>
            <a:r>
              <a:rPr lang="en-AU" sz="2000" dirty="0">
                <a:ea typeface="Calibri"/>
                <a:cs typeface="Times New Roman"/>
              </a:rPr>
              <a:t>caves or </a:t>
            </a:r>
            <a:r>
              <a:rPr lang="en-AU" sz="2000" dirty="0" smtClean="0">
                <a:ea typeface="Calibri"/>
                <a:cs typeface="Times New Roman"/>
              </a:rPr>
              <a:t>scale </a:t>
            </a:r>
            <a:r>
              <a:rPr lang="en-AU" sz="2000" dirty="0">
                <a:solidFill>
                  <a:srgbClr val="7030A0"/>
                </a:solidFill>
                <a:ea typeface="Calibri"/>
                <a:cs typeface="Times New Roman"/>
              </a:rPr>
              <a:t>(new content</a:t>
            </a:r>
            <a:r>
              <a:rPr lang="en-AU" sz="2000" dirty="0" smtClean="0">
                <a:solidFill>
                  <a:srgbClr val="7030A0"/>
                </a:solidFill>
                <a:ea typeface="Calibri"/>
                <a:cs typeface="Times New Roman"/>
              </a:rPr>
              <a:t>)</a:t>
            </a:r>
            <a:endParaRPr lang="en-AU" sz="2000" dirty="0">
              <a:solidFill>
                <a:srgbClr val="7030A0"/>
              </a:solidFill>
              <a:ea typeface="Calibri"/>
              <a:cs typeface="Times New Roman"/>
            </a:endParaRPr>
          </a:p>
        </p:txBody>
      </p:sp>
      <p:sp>
        <p:nvSpPr>
          <p:cNvPr id="4" name="Slide Number Placeholder 3"/>
          <p:cNvSpPr>
            <a:spLocks noGrp="1"/>
          </p:cNvSpPr>
          <p:nvPr>
            <p:ph type="sldNum" sz="quarter" idx="4"/>
          </p:nvPr>
        </p:nvSpPr>
        <p:spPr>
          <a:xfrm>
            <a:off x="6858000" y="6096000"/>
            <a:ext cx="2133600" cy="418489"/>
          </a:xfrm>
        </p:spPr>
        <p:txBody>
          <a:bodyPr/>
          <a:lstStyle/>
          <a:p>
            <a:fld id="{8C57E9BA-65BF-4135-85A9-0424360DE200}" type="slidenum">
              <a:rPr lang="en-AU" smtClean="0">
                <a:solidFill>
                  <a:schemeClr val="tx1"/>
                </a:solidFill>
              </a:rPr>
              <a:pPr/>
              <a:t>11</a:t>
            </a:fld>
            <a:endParaRPr lang="en-AU" dirty="0">
              <a:solidFill>
                <a:schemeClr val="tx1"/>
              </a:solidFill>
            </a:endParaRPr>
          </a:p>
        </p:txBody>
      </p:sp>
    </p:spTree>
    <p:extLst>
      <p:ext uri="{BB962C8B-B14F-4D97-AF65-F5344CB8AC3E}">
        <p14:creationId xmlns:p14="http://schemas.microsoft.com/office/powerpoint/2010/main" val="1767472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793875"/>
            <a:ext cx="8531225" cy="568325"/>
          </a:xfrm>
        </p:spPr>
        <p:txBody>
          <a:bodyPr/>
          <a:lstStyle/>
          <a:p>
            <a:pPr lvl="0">
              <a:spcAft>
                <a:spcPts val="600"/>
              </a:spcAft>
            </a:pPr>
            <a:r>
              <a:rPr lang="en-AU" dirty="0" smtClean="0">
                <a:solidFill>
                  <a:srgbClr val="000000"/>
                </a:solidFill>
                <a:ea typeface="Calibri"/>
                <a:cs typeface="Times New Roman"/>
              </a:rPr>
              <a:t>General course</a:t>
            </a:r>
            <a:r>
              <a:rPr lang="en-AU" dirty="0">
                <a:solidFill>
                  <a:srgbClr val="000000"/>
                </a:solidFill>
                <a:ea typeface="Calibri"/>
                <a:cs typeface="Times New Roman"/>
              </a:rPr>
              <a:t>		</a:t>
            </a:r>
            <a:r>
              <a:rPr lang="en-AU" b="1" dirty="0">
                <a:solidFill>
                  <a:srgbClr val="00ACA8"/>
                </a:solidFill>
                <a:ea typeface="Calibri"/>
                <a:cs typeface="Times New Roman"/>
              </a:rPr>
              <a:t>Year 11 </a:t>
            </a:r>
          </a:p>
          <a:p>
            <a:pPr marL="0" lvl="0" indent="0">
              <a:spcAft>
                <a:spcPts val="600"/>
              </a:spcAft>
              <a:buNone/>
            </a:pPr>
            <a:endParaRPr lang="en-AU" dirty="0"/>
          </a:p>
        </p:txBody>
      </p:sp>
      <p:sp>
        <p:nvSpPr>
          <p:cNvPr id="4" name="Slide Number Placeholder 3"/>
          <p:cNvSpPr>
            <a:spLocks noGrp="1"/>
          </p:cNvSpPr>
          <p:nvPr>
            <p:ph type="sldNum" sz="quarter" idx="4"/>
          </p:nvPr>
        </p:nvSpPr>
        <p:spPr>
          <a:xfrm>
            <a:off x="6781800" y="6172200"/>
            <a:ext cx="2133600" cy="418489"/>
          </a:xfrm>
        </p:spPr>
        <p:txBody>
          <a:bodyPr/>
          <a:lstStyle/>
          <a:p>
            <a:fld id="{8C57E9BA-65BF-4135-85A9-0424360DE200}" type="slidenum">
              <a:rPr lang="en-AU" smtClean="0">
                <a:solidFill>
                  <a:schemeClr val="tx1"/>
                </a:solidFill>
              </a:rPr>
              <a:pPr/>
              <a:t>12</a:t>
            </a:fld>
            <a:endParaRPr lang="en-AU"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48401769"/>
              </p:ext>
            </p:extLst>
          </p:nvPr>
        </p:nvGraphicFramePr>
        <p:xfrm>
          <a:off x="609600" y="2438400"/>
          <a:ext cx="7848601" cy="3571240"/>
        </p:xfrm>
        <a:graphic>
          <a:graphicData uri="http://schemas.openxmlformats.org/drawingml/2006/table">
            <a:tbl>
              <a:tblPr firstRow="1" bandRow="1">
                <a:tableStyleId>{5C22544A-7EE6-4342-B048-85BDC9FD1C3A}</a:tableStyleId>
              </a:tblPr>
              <a:tblGrid>
                <a:gridCol w="2943225"/>
                <a:gridCol w="2452688"/>
                <a:gridCol w="2452688"/>
              </a:tblGrid>
              <a:tr h="370840">
                <a:tc>
                  <a:txBody>
                    <a:bodyPr/>
                    <a:lstStyle/>
                    <a:p>
                      <a:pPr algn="ctr"/>
                      <a:r>
                        <a:rPr lang="en-AU" dirty="0" smtClean="0">
                          <a:solidFill>
                            <a:schemeClr val="tx1"/>
                          </a:solidFill>
                        </a:rPr>
                        <a:t>Assessment type</a:t>
                      </a:r>
                      <a:endParaRPr lang="en-AU" dirty="0">
                        <a:solidFill>
                          <a:schemeClr val="tx1"/>
                        </a:solidFill>
                      </a:endParaRPr>
                    </a:p>
                  </a:txBody>
                  <a:tcPr>
                    <a:solidFill>
                      <a:srgbClr val="CCFFCC"/>
                    </a:solidFill>
                  </a:tcPr>
                </a:tc>
                <a:tc>
                  <a:txBody>
                    <a:bodyPr/>
                    <a:lstStyle/>
                    <a:p>
                      <a:pPr algn="ctr"/>
                      <a:r>
                        <a:rPr lang="en-AU" dirty="0" smtClean="0">
                          <a:solidFill>
                            <a:schemeClr val="tx1"/>
                          </a:solidFill>
                        </a:rPr>
                        <a:t>General</a:t>
                      </a:r>
                      <a:r>
                        <a:rPr lang="en-AU" baseline="0" dirty="0" smtClean="0">
                          <a:solidFill>
                            <a:schemeClr val="tx1"/>
                          </a:solidFill>
                        </a:rPr>
                        <a:t> </a:t>
                      </a:r>
                      <a:r>
                        <a:rPr lang="en-AU" dirty="0" smtClean="0">
                          <a:solidFill>
                            <a:schemeClr val="tx1"/>
                          </a:solidFill>
                        </a:rPr>
                        <a:t>Course</a:t>
                      </a:r>
                      <a:endParaRPr lang="en-AU" dirty="0">
                        <a:solidFill>
                          <a:schemeClr val="tx1"/>
                        </a:solidFill>
                      </a:endParaRPr>
                    </a:p>
                  </a:txBody>
                  <a:tcPr>
                    <a:solidFill>
                      <a:srgbClr val="66FFFF"/>
                    </a:solidFill>
                  </a:tcPr>
                </a:tc>
                <a:tc>
                  <a:txBody>
                    <a:bodyPr/>
                    <a:lstStyle/>
                    <a:p>
                      <a:pPr algn="ctr"/>
                      <a:r>
                        <a:rPr lang="en-AU" dirty="0" smtClean="0">
                          <a:solidFill>
                            <a:schemeClr val="tx1"/>
                          </a:solidFill>
                        </a:rPr>
                        <a:t>Current WACE</a:t>
                      </a:r>
                      <a:endParaRPr lang="en-AU" dirty="0">
                        <a:solidFill>
                          <a:schemeClr val="tx1"/>
                        </a:solidFill>
                      </a:endParaRPr>
                    </a:p>
                  </a:txBody>
                  <a:tcPr>
                    <a:solidFill>
                      <a:srgbClr val="FFCC99"/>
                    </a:solidFill>
                  </a:tcPr>
                </a:tc>
              </a:tr>
              <a:tr h="640080">
                <a:tc>
                  <a:txBody>
                    <a:bodyPr/>
                    <a:lstStyle/>
                    <a:p>
                      <a:pPr algn="ctr"/>
                      <a:r>
                        <a:rPr lang="en-AU" dirty="0" smtClean="0"/>
                        <a:t>Science inquiry/Practical</a:t>
                      </a:r>
                    </a:p>
                    <a:p>
                      <a:pPr algn="ctr"/>
                      <a:r>
                        <a:rPr lang="en-AU" dirty="0" smtClean="0"/>
                        <a:t>/Investigation</a:t>
                      </a:r>
                      <a:endParaRPr lang="en-AU" dirty="0"/>
                    </a:p>
                  </a:txBody>
                  <a:tcPr anchor="ctr">
                    <a:solidFill>
                      <a:srgbClr val="CCFFCC"/>
                    </a:solidFill>
                  </a:tcPr>
                </a:tc>
                <a:tc>
                  <a:txBody>
                    <a:bodyPr/>
                    <a:lstStyle/>
                    <a:p>
                      <a:pPr algn="ctr"/>
                      <a:r>
                        <a:rPr lang="en-AU" dirty="0" smtClean="0"/>
                        <a:t>50%</a:t>
                      </a:r>
                      <a:endParaRPr lang="en-AU" dirty="0"/>
                    </a:p>
                  </a:txBody>
                  <a:tcPr anchor="ctr">
                    <a:solidFill>
                      <a:srgbClr val="66FFFF"/>
                    </a:solidFill>
                  </a:tcPr>
                </a:tc>
                <a:tc>
                  <a:txBody>
                    <a:bodyPr/>
                    <a:lstStyle/>
                    <a:p>
                      <a:pPr algn="ctr"/>
                      <a:r>
                        <a:rPr lang="en-AU" dirty="0" smtClean="0"/>
                        <a:t>30-50%</a:t>
                      </a:r>
                      <a:endParaRPr lang="en-AU" dirty="0"/>
                    </a:p>
                  </a:txBody>
                  <a:tcPr anchor="ctr">
                    <a:solidFill>
                      <a:srgbClr val="FFCC99"/>
                    </a:solidFill>
                  </a:tcPr>
                </a:tc>
              </a:tr>
              <a:tr h="640080">
                <a:tc>
                  <a:txBody>
                    <a:bodyPr/>
                    <a:lstStyle/>
                    <a:p>
                      <a:pPr algn="ctr"/>
                      <a:r>
                        <a:rPr lang="en-AU" dirty="0" smtClean="0"/>
                        <a:t>Extended response</a:t>
                      </a:r>
                      <a:endParaRPr lang="en-AU" dirty="0"/>
                    </a:p>
                  </a:txBody>
                  <a:tcPr anchor="ctr">
                    <a:solidFill>
                      <a:srgbClr val="CCFFCC"/>
                    </a:solidFill>
                  </a:tcPr>
                </a:tc>
                <a:tc>
                  <a:txBody>
                    <a:bodyPr/>
                    <a:lstStyle/>
                    <a:p>
                      <a:pPr algn="ctr"/>
                      <a:r>
                        <a:rPr lang="en-AU" dirty="0" smtClean="0"/>
                        <a:t>20%</a:t>
                      </a:r>
                      <a:endParaRPr lang="en-AU" dirty="0"/>
                    </a:p>
                  </a:txBody>
                  <a:tcPr anchor="ctr">
                    <a:solidFill>
                      <a:srgbClr val="66FFFF"/>
                    </a:solidFill>
                  </a:tcPr>
                </a:tc>
                <a:tc>
                  <a:txBody>
                    <a:bodyPr/>
                    <a:lstStyle/>
                    <a:p>
                      <a:pPr algn="ctr"/>
                      <a:r>
                        <a:rPr lang="en-AU" dirty="0" smtClean="0"/>
                        <a:t>-</a:t>
                      </a:r>
                      <a:endParaRPr lang="en-AU" dirty="0"/>
                    </a:p>
                  </a:txBody>
                  <a:tcPr anchor="ctr">
                    <a:solidFill>
                      <a:srgbClr val="FFCC99"/>
                    </a:solidFill>
                  </a:tcPr>
                </a:tc>
              </a:tr>
              <a:tr h="640080">
                <a:tc>
                  <a:txBody>
                    <a:bodyPr/>
                    <a:lstStyle/>
                    <a:p>
                      <a:pPr algn="ctr"/>
                      <a:r>
                        <a:rPr lang="en-AU" dirty="0" smtClean="0"/>
                        <a:t>Assignments</a:t>
                      </a:r>
                      <a:r>
                        <a:rPr lang="en-AU" baseline="0" dirty="0" smtClean="0"/>
                        <a:t> and class work</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a:txBody>
                    <a:bodyPr/>
                    <a:lstStyle/>
                    <a:p>
                      <a:pPr algn="ctr"/>
                      <a:r>
                        <a:rPr lang="en-AU" dirty="0" smtClean="0"/>
                        <a:t>30-50%</a:t>
                      </a:r>
                      <a:endParaRPr lang="en-AU" dirty="0"/>
                    </a:p>
                  </a:txBody>
                  <a:tcPr anchor="ctr">
                    <a:solidFill>
                      <a:srgbClr val="FFCC99"/>
                    </a:solidFill>
                  </a:tcPr>
                </a:tc>
              </a:tr>
              <a:tr h="640080">
                <a:tc>
                  <a:txBody>
                    <a:bodyPr/>
                    <a:lstStyle/>
                    <a:p>
                      <a:pPr algn="ctr"/>
                      <a:r>
                        <a:rPr lang="en-AU" dirty="0" smtClean="0"/>
                        <a:t>Test </a:t>
                      </a:r>
                      <a:endParaRPr lang="en-AU" dirty="0"/>
                    </a:p>
                  </a:txBody>
                  <a:tcPr anchor="ctr">
                    <a:solidFill>
                      <a:srgbClr val="CCFFCC"/>
                    </a:solidFill>
                  </a:tcPr>
                </a:tc>
                <a:tc>
                  <a:txBody>
                    <a:bodyPr/>
                    <a:lstStyle/>
                    <a:p>
                      <a:pPr algn="ctr"/>
                      <a:r>
                        <a:rPr lang="en-AU" dirty="0" smtClean="0"/>
                        <a:t>30%</a:t>
                      </a:r>
                      <a:endParaRPr lang="en-AU" dirty="0"/>
                    </a:p>
                  </a:txBody>
                  <a:tcPr anchor="ctr">
                    <a:solidFill>
                      <a:srgbClr val="66FFFF"/>
                    </a:solidFill>
                  </a:tcPr>
                </a:tc>
                <a:tc rowSpan="2">
                  <a:txBody>
                    <a:bodyPr/>
                    <a:lstStyle/>
                    <a:p>
                      <a:pPr algn="ctr"/>
                      <a:r>
                        <a:rPr lang="en-AU" dirty="0" smtClean="0"/>
                        <a:t>20-40</a:t>
                      </a:r>
                      <a:endParaRPr lang="en-AU" dirty="0"/>
                    </a:p>
                  </a:txBody>
                  <a:tcPr anchor="ctr">
                    <a:solidFill>
                      <a:srgbClr val="FFCC99"/>
                    </a:solidFill>
                  </a:tcPr>
                </a:tc>
              </a:tr>
              <a:tr h="640080">
                <a:tc>
                  <a:txBody>
                    <a:bodyPr/>
                    <a:lstStyle/>
                    <a:p>
                      <a:pPr algn="ctr"/>
                      <a:r>
                        <a:rPr lang="en-AU" dirty="0" smtClean="0"/>
                        <a:t>Examination </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vMerge="1">
                  <a:txBody>
                    <a:bodyPr/>
                    <a:lstStyle/>
                    <a:p>
                      <a:pPr algn="ctr"/>
                      <a:endParaRPr lang="en-AU" dirty="0"/>
                    </a:p>
                  </a:txBody>
                  <a:tcPr anchor="ctr">
                    <a:solidFill>
                      <a:srgbClr val="FF9966"/>
                    </a:solidFill>
                  </a:tcPr>
                </a:tc>
              </a:tr>
            </a:tbl>
          </a:graphicData>
        </a:graphic>
      </p:graphicFrame>
    </p:spTree>
    <p:extLst>
      <p:ext uri="{BB962C8B-B14F-4D97-AF65-F5344CB8AC3E}">
        <p14:creationId xmlns:p14="http://schemas.microsoft.com/office/powerpoint/2010/main" val="3055593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676400"/>
            <a:ext cx="8531225" cy="4378325"/>
          </a:xfrm>
        </p:spPr>
        <p:txBody>
          <a:bodyPr/>
          <a:lstStyle/>
          <a:p>
            <a:pPr lvl="0">
              <a:spcAft>
                <a:spcPts val="600"/>
              </a:spcAft>
            </a:pPr>
            <a:r>
              <a:rPr lang="en-AU" dirty="0">
                <a:cs typeface="Times New Roman"/>
              </a:rPr>
              <a:t>General </a:t>
            </a:r>
            <a:r>
              <a:rPr lang="en-AU" dirty="0" smtClean="0">
                <a:ea typeface="Calibri"/>
                <a:cs typeface="Times New Roman"/>
              </a:rPr>
              <a:t>course		</a:t>
            </a:r>
            <a:r>
              <a:rPr lang="en-AU" b="1" dirty="0" smtClean="0">
                <a:solidFill>
                  <a:srgbClr val="00ACA8"/>
                </a:solidFill>
                <a:ea typeface="Calibri"/>
                <a:cs typeface="Times New Roman"/>
              </a:rPr>
              <a:t>Year 12</a:t>
            </a:r>
          </a:p>
          <a:p>
            <a:pPr marL="355600" indent="0">
              <a:spcAft>
                <a:spcPts val="600"/>
              </a:spcAft>
              <a:buNone/>
            </a:pPr>
            <a:r>
              <a:rPr lang="en-AU" sz="2200" dirty="0" smtClean="0">
                <a:ea typeface="Calibri"/>
                <a:cs typeface="Times New Roman"/>
              </a:rPr>
              <a:t>Statements </a:t>
            </a:r>
            <a:r>
              <a:rPr lang="en-AU" sz="2200" dirty="0">
                <a:ea typeface="Calibri"/>
                <a:cs typeface="Times New Roman"/>
              </a:rPr>
              <a:t>broadly correspond to content in </a:t>
            </a:r>
            <a:r>
              <a:rPr lang="en-AU" sz="2200" dirty="0" smtClean="0">
                <a:ea typeface="Calibri"/>
                <a:cs typeface="Times New Roman"/>
              </a:rPr>
              <a:t>Stages </a:t>
            </a:r>
            <a:r>
              <a:rPr lang="en-AU" sz="2200" dirty="0">
                <a:ea typeface="Calibri"/>
                <a:cs typeface="Times New Roman"/>
              </a:rPr>
              <a:t>1 </a:t>
            </a:r>
            <a:r>
              <a:rPr lang="en-AU" sz="2200" dirty="0" smtClean="0">
                <a:ea typeface="Calibri"/>
                <a:cs typeface="Times New Roman"/>
              </a:rPr>
              <a:t>and 2 </a:t>
            </a:r>
            <a:r>
              <a:rPr lang="en-AU" sz="2200" dirty="0">
                <a:ea typeface="Calibri"/>
                <a:cs typeface="Times New Roman"/>
              </a:rPr>
              <a:t>of the WACE </a:t>
            </a:r>
            <a:r>
              <a:rPr lang="en-AU" sz="2200" dirty="0" smtClean="0">
                <a:ea typeface="Calibri"/>
                <a:cs typeface="Times New Roman"/>
              </a:rPr>
              <a:t>course.</a:t>
            </a:r>
          </a:p>
          <a:p>
            <a:pPr lvl="1">
              <a:spcAft>
                <a:spcPts val="600"/>
              </a:spcAft>
              <a:buFont typeface="Wingdings" pitchFamily="2" charset="2"/>
              <a:buChar char="ü"/>
            </a:pPr>
            <a:r>
              <a:rPr lang="en-AU" sz="2000" dirty="0" smtClean="0">
                <a:solidFill>
                  <a:srgbClr val="0070C0"/>
                </a:solidFill>
                <a:ea typeface="Calibri"/>
                <a:cs typeface="Times New Roman"/>
              </a:rPr>
              <a:t>Unit 3 </a:t>
            </a:r>
            <a:r>
              <a:rPr lang="en-AU" sz="2000" dirty="0" smtClean="0">
                <a:ea typeface="Calibri"/>
                <a:cs typeface="Times New Roman"/>
              </a:rPr>
              <a:t>– Suggested context is carbon chemistry and includes the composition of crude oil and the chemistry of some of its compounds and </a:t>
            </a:r>
            <a:r>
              <a:rPr lang="en-AU" sz="2000" dirty="0">
                <a:ea typeface="Calibri"/>
                <a:cs typeface="Times New Roman"/>
              </a:rPr>
              <a:t>polymers </a:t>
            </a:r>
            <a:r>
              <a:rPr lang="en-AU" sz="2000" dirty="0" smtClean="0">
                <a:solidFill>
                  <a:srgbClr val="CC6600"/>
                </a:solidFill>
                <a:ea typeface="Calibri"/>
                <a:cs typeface="Times New Roman"/>
              </a:rPr>
              <a:t>(mainly from the </a:t>
            </a:r>
            <a:r>
              <a:rPr lang="en-AU" sz="2000" dirty="0">
                <a:solidFill>
                  <a:srgbClr val="CC6600"/>
                </a:solidFill>
                <a:ea typeface="Calibri"/>
                <a:cs typeface="Times New Roman"/>
              </a:rPr>
              <a:t>current </a:t>
            </a:r>
            <a:r>
              <a:rPr lang="en-AU" sz="2000" dirty="0" smtClean="0">
                <a:solidFill>
                  <a:srgbClr val="CC6600"/>
                </a:solidFill>
                <a:ea typeface="Calibri"/>
                <a:cs typeface="Times New Roman"/>
              </a:rPr>
              <a:t>1B and 2B)</a:t>
            </a:r>
            <a:r>
              <a:rPr lang="en-AU" sz="2000" dirty="0" smtClean="0">
                <a:ea typeface="Calibri"/>
                <a:cs typeface="Times New Roman"/>
              </a:rPr>
              <a:t>; vegetable oils </a:t>
            </a:r>
            <a:r>
              <a:rPr lang="en-AU" sz="2000" dirty="0">
                <a:ea typeface="Calibri"/>
                <a:cs typeface="Times New Roman"/>
              </a:rPr>
              <a:t>and </a:t>
            </a:r>
            <a:r>
              <a:rPr lang="en-AU" sz="2000" dirty="0" smtClean="0">
                <a:ea typeface="Calibri"/>
                <a:cs typeface="Times New Roman"/>
              </a:rPr>
              <a:t>biofuels </a:t>
            </a:r>
            <a:r>
              <a:rPr lang="en-AU" sz="2000" dirty="0" smtClean="0">
                <a:solidFill>
                  <a:srgbClr val="7030A0"/>
                </a:solidFill>
                <a:ea typeface="Calibri"/>
                <a:cs typeface="Times New Roman"/>
              </a:rPr>
              <a:t>(</a:t>
            </a:r>
            <a:r>
              <a:rPr lang="en-AU" sz="2000" dirty="0">
                <a:solidFill>
                  <a:srgbClr val="7030A0"/>
                </a:solidFill>
                <a:ea typeface="Calibri"/>
                <a:cs typeface="Times New Roman"/>
              </a:rPr>
              <a:t>new content</a:t>
            </a:r>
            <a:r>
              <a:rPr lang="en-AU" sz="2000" dirty="0" smtClean="0">
                <a:solidFill>
                  <a:srgbClr val="7030A0"/>
                </a:solidFill>
                <a:ea typeface="Calibri"/>
                <a:cs typeface="Times New Roman"/>
              </a:rPr>
              <a:t>)</a:t>
            </a:r>
          </a:p>
          <a:p>
            <a:pPr lvl="1">
              <a:spcAft>
                <a:spcPts val="600"/>
              </a:spcAft>
              <a:buFont typeface="Wingdings" pitchFamily="2" charset="2"/>
              <a:buChar char="ü"/>
            </a:pPr>
            <a:r>
              <a:rPr lang="en-AU" sz="2000" dirty="0">
                <a:solidFill>
                  <a:srgbClr val="0070C0"/>
                </a:solidFill>
                <a:ea typeface="Calibri"/>
                <a:cs typeface="Times New Roman"/>
              </a:rPr>
              <a:t>Unit </a:t>
            </a:r>
            <a:r>
              <a:rPr lang="en-AU" sz="2000" dirty="0" smtClean="0">
                <a:solidFill>
                  <a:srgbClr val="0070C0"/>
                </a:solidFill>
                <a:ea typeface="Calibri"/>
                <a:cs typeface="Times New Roman"/>
              </a:rPr>
              <a:t>4 </a:t>
            </a:r>
            <a:r>
              <a:rPr lang="en-AU" sz="2000" dirty="0" smtClean="0">
                <a:ea typeface="Calibri"/>
                <a:cs typeface="Times New Roman"/>
              </a:rPr>
              <a:t>– must be taught in either the context of </a:t>
            </a:r>
          </a:p>
          <a:p>
            <a:pPr lvl="2">
              <a:spcAft>
                <a:spcPts val="600"/>
              </a:spcAft>
              <a:buFont typeface="Courier New" pitchFamily="49" charset="0"/>
              <a:buChar char="o"/>
            </a:pPr>
            <a:r>
              <a:rPr lang="en-AU" dirty="0" smtClean="0">
                <a:solidFill>
                  <a:srgbClr val="7030A0"/>
                </a:solidFill>
                <a:ea typeface="Calibri"/>
                <a:cs typeface="Times New Roman"/>
              </a:rPr>
              <a:t>Materials chemistry </a:t>
            </a:r>
            <a:r>
              <a:rPr lang="en-AU" dirty="0" smtClean="0">
                <a:ea typeface="Calibri"/>
                <a:cs typeface="Times New Roman"/>
              </a:rPr>
              <a:t>– metal properties and structure, alloys, metal reactions, extraction and corrosion, or</a:t>
            </a:r>
          </a:p>
          <a:p>
            <a:pPr lvl="2">
              <a:spcAft>
                <a:spcPts val="600"/>
              </a:spcAft>
              <a:buFont typeface="Courier New" pitchFamily="49" charset="0"/>
              <a:buChar char="o"/>
            </a:pPr>
            <a:r>
              <a:rPr lang="en-AU" dirty="0" smtClean="0">
                <a:solidFill>
                  <a:srgbClr val="7030A0"/>
                </a:solidFill>
                <a:ea typeface="Calibri"/>
                <a:cs typeface="Times New Roman"/>
              </a:rPr>
              <a:t>Biochemistry </a:t>
            </a:r>
            <a:r>
              <a:rPr lang="en-AU" dirty="0" smtClean="0">
                <a:ea typeface="Calibri"/>
                <a:cs typeface="Times New Roman"/>
              </a:rPr>
              <a:t>– proteins, carbohydrates, exercise</a:t>
            </a:r>
            <a:endParaRPr lang="en-AU" dirty="0"/>
          </a:p>
        </p:txBody>
      </p:sp>
      <p:sp>
        <p:nvSpPr>
          <p:cNvPr id="4" name="Slide Number Placeholder 3"/>
          <p:cNvSpPr>
            <a:spLocks noGrp="1"/>
          </p:cNvSpPr>
          <p:nvPr>
            <p:ph type="sldNum" sz="quarter" idx="4"/>
          </p:nvPr>
        </p:nvSpPr>
        <p:spPr>
          <a:xfrm>
            <a:off x="6781800" y="6019800"/>
            <a:ext cx="2133600" cy="418489"/>
          </a:xfrm>
        </p:spPr>
        <p:txBody>
          <a:bodyPr/>
          <a:lstStyle/>
          <a:p>
            <a:fld id="{8C57E9BA-65BF-4135-85A9-0424360DE200}" type="slidenum">
              <a:rPr lang="en-AU" smtClean="0">
                <a:solidFill>
                  <a:schemeClr val="tx1"/>
                </a:solidFill>
              </a:rPr>
              <a:pPr/>
              <a:t>13</a:t>
            </a:fld>
            <a:endParaRPr lang="en-AU" dirty="0">
              <a:solidFill>
                <a:schemeClr val="tx1"/>
              </a:solidFill>
            </a:endParaRPr>
          </a:p>
        </p:txBody>
      </p:sp>
    </p:spTree>
    <p:extLst>
      <p:ext uri="{BB962C8B-B14F-4D97-AF65-F5344CB8AC3E}">
        <p14:creationId xmlns:p14="http://schemas.microsoft.com/office/powerpoint/2010/main" val="1070197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81000" y="1600200"/>
            <a:ext cx="8531225" cy="568325"/>
          </a:xfrm>
        </p:spPr>
        <p:txBody>
          <a:bodyPr/>
          <a:lstStyle/>
          <a:p>
            <a:pPr lvl="0">
              <a:spcAft>
                <a:spcPts val="600"/>
              </a:spcAft>
            </a:pPr>
            <a:r>
              <a:rPr lang="en-AU" dirty="0" smtClean="0">
                <a:solidFill>
                  <a:srgbClr val="000000"/>
                </a:solidFill>
                <a:ea typeface="Calibri"/>
                <a:cs typeface="Times New Roman"/>
              </a:rPr>
              <a:t>General course</a:t>
            </a:r>
            <a:r>
              <a:rPr lang="en-AU" dirty="0">
                <a:solidFill>
                  <a:srgbClr val="000000"/>
                </a:solidFill>
                <a:ea typeface="Calibri"/>
                <a:cs typeface="Times New Roman"/>
              </a:rPr>
              <a:t>		</a:t>
            </a:r>
            <a:r>
              <a:rPr lang="en-AU" b="1" dirty="0">
                <a:solidFill>
                  <a:srgbClr val="00ACA8"/>
                </a:solidFill>
                <a:ea typeface="Calibri"/>
                <a:cs typeface="Times New Roman"/>
              </a:rPr>
              <a:t>Year </a:t>
            </a:r>
            <a:r>
              <a:rPr lang="en-AU" b="1" dirty="0" smtClean="0">
                <a:solidFill>
                  <a:srgbClr val="00ACA8"/>
                </a:solidFill>
                <a:ea typeface="Calibri"/>
                <a:cs typeface="Times New Roman"/>
              </a:rPr>
              <a:t>12</a:t>
            </a:r>
            <a:endParaRPr lang="en-AU" b="1" dirty="0">
              <a:solidFill>
                <a:srgbClr val="00ACA8"/>
              </a:solidFill>
              <a:ea typeface="Calibri"/>
              <a:cs typeface="Times New Roman"/>
            </a:endParaRPr>
          </a:p>
          <a:p>
            <a:pPr marL="0" lvl="0" indent="0">
              <a:spcAft>
                <a:spcPts val="600"/>
              </a:spcAft>
              <a:buNone/>
            </a:pPr>
            <a:endParaRPr lang="en-AU" dirty="0"/>
          </a:p>
        </p:txBody>
      </p:sp>
      <p:sp>
        <p:nvSpPr>
          <p:cNvPr id="4" name="Slide Number Placeholder 3"/>
          <p:cNvSpPr>
            <a:spLocks noGrp="1"/>
          </p:cNvSpPr>
          <p:nvPr>
            <p:ph type="sldNum" sz="quarter" idx="4"/>
          </p:nvPr>
        </p:nvSpPr>
        <p:spPr>
          <a:xfrm>
            <a:off x="6781800" y="6172200"/>
            <a:ext cx="2133600" cy="418489"/>
          </a:xfrm>
        </p:spPr>
        <p:txBody>
          <a:bodyPr/>
          <a:lstStyle/>
          <a:p>
            <a:fld id="{8C57E9BA-65BF-4135-85A9-0424360DE200}" type="slidenum">
              <a:rPr lang="en-AU" smtClean="0">
                <a:solidFill>
                  <a:schemeClr val="tx1"/>
                </a:solidFill>
              </a:rPr>
              <a:pPr/>
              <a:t>14</a:t>
            </a:fld>
            <a:endParaRPr lang="en-AU"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19069168"/>
              </p:ext>
            </p:extLst>
          </p:nvPr>
        </p:nvGraphicFramePr>
        <p:xfrm>
          <a:off x="533400" y="2209800"/>
          <a:ext cx="7848601" cy="4211320"/>
        </p:xfrm>
        <a:graphic>
          <a:graphicData uri="http://schemas.openxmlformats.org/drawingml/2006/table">
            <a:tbl>
              <a:tblPr firstRow="1" bandRow="1">
                <a:tableStyleId>{5C22544A-7EE6-4342-B048-85BDC9FD1C3A}</a:tableStyleId>
              </a:tblPr>
              <a:tblGrid>
                <a:gridCol w="2943225"/>
                <a:gridCol w="2452688"/>
                <a:gridCol w="2452688"/>
              </a:tblGrid>
              <a:tr h="370840">
                <a:tc>
                  <a:txBody>
                    <a:bodyPr/>
                    <a:lstStyle/>
                    <a:p>
                      <a:pPr algn="ctr"/>
                      <a:r>
                        <a:rPr lang="en-AU" dirty="0" smtClean="0">
                          <a:solidFill>
                            <a:schemeClr val="tx1"/>
                          </a:solidFill>
                        </a:rPr>
                        <a:t>Assessment type</a:t>
                      </a:r>
                      <a:endParaRPr lang="en-AU" dirty="0">
                        <a:solidFill>
                          <a:schemeClr val="tx1"/>
                        </a:solidFill>
                      </a:endParaRPr>
                    </a:p>
                  </a:txBody>
                  <a:tcPr>
                    <a:solidFill>
                      <a:srgbClr val="CCFFCC"/>
                    </a:solidFill>
                  </a:tcPr>
                </a:tc>
                <a:tc>
                  <a:txBody>
                    <a:bodyPr/>
                    <a:lstStyle/>
                    <a:p>
                      <a:pPr algn="ctr"/>
                      <a:r>
                        <a:rPr lang="en-AU" dirty="0" smtClean="0">
                          <a:solidFill>
                            <a:schemeClr val="tx1"/>
                          </a:solidFill>
                        </a:rPr>
                        <a:t>General</a:t>
                      </a:r>
                      <a:r>
                        <a:rPr lang="en-AU" baseline="0" dirty="0" smtClean="0">
                          <a:solidFill>
                            <a:schemeClr val="tx1"/>
                          </a:solidFill>
                        </a:rPr>
                        <a:t> </a:t>
                      </a:r>
                      <a:r>
                        <a:rPr lang="en-AU" dirty="0" smtClean="0">
                          <a:solidFill>
                            <a:schemeClr val="tx1"/>
                          </a:solidFill>
                        </a:rPr>
                        <a:t>Course</a:t>
                      </a:r>
                      <a:endParaRPr lang="en-AU" dirty="0">
                        <a:solidFill>
                          <a:schemeClr val="tx1"/>
                        </a:solidFill>
                      </a:endParaRPr>
                    </a:p>
                  </a:txBody>
                  <a:tcPr>
                    <a:solidFill>
                      <a:srgbClr val="66FFFF"/>
                    </a:solidFill>
                  </a:tcPr>
                </a:tc>
                <a:tc>
                  <a:txBody>
                    <a:bodyPr/>
                    <a:lstStyle/>
                    <a:p>
                      <a:pPr algn="ctr"/>
                      <a:r>
                        <a:rPr lang="en-AU" dirty="0" smtClean="0">
                          <a:solidFill>
                            <a:schemeClr val="tx1"/>
                          </a:solidFill>
                        </a:rPr>
                        <a:t>Current WACE</a:t>
                      </a:r>
                      <a:endParaRPr lang="en-AU" dirty="0">
                        <a:solidFill>
                          <a:schemeClr val="tx1"/>
                        </a:solidFill>
                      </a:endParaRPr>
                    </a:p>
                  </a:txBody>
                  <a:tcPr>
                    <a:solidFill>
                      <a:srgbClr val="FFCC99"/>
                    </a:solidFill>
                  </a:tcPr>
                </a:tc>
              </a:tr>
              <a:tr h="640080">
                <a:tc>
                  <a:txBody>
                    <a:bodyPr/>
                    <a:lstStyle/>
                    <a:p>
                      <a:pPr algn="ctr"/>
                      <a:r>
                        <a:rPr lang="en-AU" dirty="0" smtClean="0"/>
                        <a:t>Science inquiry/Practical</a:t>
                      </a:r>
                    </a:p>
                    <a:p>
                      <a:pPr algn="ctr"/>
                      <a:r>
                        <a:rPr lang="en-AU" dirty="0" smtClean="0"/>
                        <a:t>/Investigation</a:t>
                      </a:r>
                      <a:endParaRPr lang="en-AU" dirty="0"/>
                    </a:p>
                  </a:txBody>
                  <a:tcPr anchor="ctr">
                    <a:solidFill>
                      <a:srgbClr val="CCFFCC"/>
                    </a:solidFill>
                  </a:tcPr>
                </a:tc>
                <a:tc>
                  <a:txBody>
                    <a:bodyPr/>
                    <a:lstStyle/>
                    <a:p>
                      <a:pPr algn="ctr"/>
                      <a:r>
                        <a:rPr lang="en-AU" dirty="0" smtClean="0"/>
                        <a:t>40%</a:t>
                      </a:r>
                      <a:endParaRPr lang="en-AU" dirty="0"/>
                    </a:p>
                  </a:txBody>
                  <a:tcPr anchor="ctr">
                    <a:solidFill>
                      <a:srgbClr val="66FFFF"/>
                    </a:solidFill>
                  </a:tcPr>
                </a:tc>
                <a:tc>
                  <a:txBody>
                    <a:bodyPr/>
                    <a:lstStyle/>
                    <a:p>
                      <a:pPr algn="ctr"/>
                      <a:r>
                        <a:rPr lang="en-AU" dirty="0" smtClean="0"/>
                        <a:t>30-50%</a:t>
                      </a:r>
                      <a:endParaRPr lang="en-AU" dirty="0"/>
                    </a:p>
                  </a:txBody>
                  <a:tcPr anchor="ctr">
                    <a:solidFill>
                      <a:srgbClr val="FFCC99"/>
                    </a:solidFill>
                  </a:tcPr>
                </a:tc>
              </a:tr>
              <a:tr h="640080">
                <a:tc>
                  <a:txBody>
                    <a:bodyPr/>
                    <a:lstStyle/>
                    <a:p>
                      <a:pPr algn="ctr"/>
                      <a:r>
                        <a:rPr lang="en-AU" dirty="0" smtClean="0"/>
                        <a:t>Extended response</a:t>
                      </a:r>
                      <a:endParaRPr lang="en-AU" dirty="0"/>
                    </a:p>
                  </a:txBody>
                  <a:tcPr anchor="ctr">
                    <a:solidFill>
                      <a:srgbClr val="CCFFCC"/>
                    </a:solidFill>
                  </a:tcPr>
                </a:tc>
                <a:tc>
                  <a:txBody>
                    <a:bodyPr/>
                    <a:lstStyle/>
                    <a:p>
                      <a:pPr algn="ctr"/>
                      <a:r>
                        <a:rPr lang="en-AU" dirty="0" smtClean="0"/>
                        <a:t>20%</a:t>
                      </a:r>
                      <a:endParaRPr lang="en-AU" dirty="0"/>
                    </a:p>
                  </a:txBody>
                  <a:tcPr anchor="ctr">
                    <a:solidFill>
                      <a:srgbClr val="66FFFF"/>
                    </a:solidFill>
                  </a:tcPr>
                </a:tc>
                <a:tc>
                  <a:txBody>
                    <a:bodyPr/>
                    <a:lstStyle/>
                    <a:p>
                      <a:pPr algn="ctr"/>
                      <a:r>
                        <a:rPr lang="en-AU" dirty="0" smtClean="0"/>
                        <a:t>-</a:t>
                      </a:r>
                      <a:endParaRPr lang="en-AU" dirty="0"/>
                    </a:p>
                  </a:txBody>
                  <a:tcPr anchor="ctr">
                    <a:solidFill>
                      <a:srgbClr val="FFCC99"/>
                    </a:solidFill>
                  </a:tcPr>
                </a:tc>
              </a:tr>
              <a:tr h="640080">
                <a:tc>
                  <a:txBody>
                    <a:bodyPr/>
                    <a:lstStyle/>
                    <a:p>
                      <a:pPr algn="ctr"/>
                      <a:r>
                        <a:rPr lang="en-AU" dirty="0" smtClean="0"/>
                        <a:t>Assignments</a:t>
                      </a:r>
                      <a:r>
                        <a:rPr lang="en-AU" baseline="0" dirty="0" smtClean="0"/>
                        <a:t> and class work</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a:txBody>
                    <a:bodyPr/>
                    <a:lstStyle/>
                    <a:p>
                      <a:pPr algn="ctr"/>
                      <a:r>
                        <a:rPr lang="en-AU" dirty="0" smtClean="0"/>
                        <a:t>30-50%</a:t>
                      </a:r>
                      <a:endParaRPr lang="en-AU" dirty="0"/>
                    </a:p>
                  </a:txBody>
                  <a:tcPr anchor="ctr">
                    <a:solidFill>
                      <a:srgbClr val="FFCC99"/>
                    </a:solidFill>
                  </a:tcPr>
                </a:tc>
              </a:tr>
              <a:tr h="640080">
                <a:tc>
                  <a:txBody>
                    <a:bodyPr/>
                    <a:lstStyle/>
                    <a:p>
                      <a:pPr algn="ctr"/>
                      <a:r>
                        <a:rPr lang="en-AU" dirty="0" smtClean="0"/>
                        <a:t>Test </a:t>
                      </a:r>
                      <a:endParaRPr lang="en-AU" dirty="0"/>
                    </a:p>
                  </a:txBody>
                  <a:tcPr anchor="ctr">
                    <a:solidFill>
                      <a:srgbClr val="CCFFCC"/>
                    </a:solidFill>
                  </a:tcPr>
                </a:tc>
                <a:tc>
                  <a:txBody>
                    <a:bodyPr/>
                    <a:lstStyle/>
                    <a:p>
                      <a:pPr algn="ctr"/>
                      <a:r>
                        <a:rPr lang="en-AU" dirty="0" smtClean="0"/>
                        <a:t>25%</a:t>
                      </a:r>
                      <a:endParaRPr lang="en-AU" dirty="0"/>
                    </a:p>
                  </a:txBody>
                  <a:tcPr anchor="ctr">
                    <a:solidFill>
                      <a:srgbClr val="66FFFF"/>
                    </a:solidFill>
                  </a:tcPr>
                </a:tc>
                <a:tc rowSpan="2">
                  <a:txBody>
                    <a:bodyPr/>
                    <a:lstStyle/>
                    <a:p>
                      <a:pPr algn="ctr"/>
                      <a:r>
                        <a:rPr lang="en-AU" dirty="0" smtClean="0"/>
                        <a:t>20-40%</a:t>
                      </a:r>
                      <a:endParaRPr lang="en-AU" dirty="0"/>
                    </a:p>
                  </a:txBody>
                  <a:tcPr anchor="ctr">
                    <a:solidFill>
                      <a:srgbClr val="FFCC99"/>
                    </a:solidFill>
                  </a:tcPr>
                </a:tc>
              </a:tr>
              <a:tr h="640080">
                <a:tc>
                  <a:txBody>
                    <a:bodyPr/>
                    <a:lstStyle/>
                    <a:p>
                      <a:pPr algn="ctr"/>
                      <a:r>
                        <a:rPr lang="en-AU" dirty="0" smtClean="0"/>
                        <a:t>Examination </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vMerge="1">
                  <a:txBody>
                    <a:bodyPr/>
                    <a:lstStyle/>
                    <a:p>
                      <a:pPr algn="ctr"/>
                      <a:endParaRPr lang="en-AU" dirty="0"/>
                    </a:p>
                  </a:txBody>
                  <a:tcPr anchor="ctr">
                    <a:solidFill>
                      <a:srgbClr val="FF9966"/>
                    </a:solidFill>
                  </a:tcPr>
                </a:tc>
              </a:tr>
              <a:tr h="640080">
                <a:tc>
                  <a:txBody>
                    <a:bodyPr/>
                    <a:lstStyle/>
                    <a:p>
                      <a:pPr algn="ctr"/>
                      <a:r>
                        <a:rPr lang="en-AU" dirty="0" smtClean="0"/>
                        <a:t>Externally set task</a:t>
                      </a:r>
                      <a:endParaRPr lang="en-AU" dirty="0"/>
                    </a:p>
                  </a:txBody>
                  <a:tcPr anchor="ctr">
                    <a:solidFill>
                      <a:srgbClr val="CCFFCC"/>
                    </a:solidFill>
                  </a:tcPr>
                </a:tc>
                <a:tc>
                  <a:txBody>
                    <a:bodyPr/>
                    <a:lstStyle/>
                    <a:p>
                      <a:pPr algn="ctr"/>
                      <a:r>
                        <a:rPr lang="en-AU" dirty="0" smtClean="0"/>
                        <a:t>15%</a:t>
                      </a:r>
                      <a:endParaRPr lang="en-AU" dirty="0"/>
                    </a:p>
                  </a:txBody>
                  <a:tcPr anchor="ctr">
                    <a:solidFill>
                      <a:srgbClr val="66FFFF"/>
                    </a:solidFill>
                  </a:tcPr>
                </a:tc>
                <a:tc>
                  <a:txBody>
                    <a:bodyPr/>
                    <a:lstStyle/>
                    <a:p>
                      <a:pPr algn="ctr"/>
                      <a:r>
                        <a:rPr lang="en-AU" dirty="0" smtClean="0"/>
                        <a:t>-</a:t>
                      </a:r>
                      <a:endParaRPr lang="en-AU" dirty="0"/>
                    </a:p>
                  </a:txBody>
                  <a:tcPr anchor="ctr">
                    <a:solidFill>
                      <a:srgbClr val="FFCC99"/>
                    </a:solidFill>
                  </a:tcPr>
                </a:tc>
              </a:tr>
            </a:tbl>
          </a:graphicData>
        </a:graphic>
      </p:graphicFrame>
    </p:spTree>
    <p:extLst>
      <p:ext uri="{BB962C8B-B14F-4D97-AF65-F5344CB8AC3E}">
        <p14:creationId xmlns:p14="http://schemas.microsoft.com/office/powerpoint/2010/main" val="4188205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role of the EST?</a:t>
            </a:r>
            <a:endParaRPr lang="en-AU" dirty="0"/>
          </a:p>
        </p:txBody>
      </p:sp>
      <p:sp>
        <p:nvSpPr>
          <p:cNvPr id="3" name="Content Placeholder 2"/>
          <p:cNvSpPr>
            <a:spLocks noGrp="1"/>
          </p:cNvSpPr>
          <p:nvPr>
            <p:ph idx="1"/>
          </p:nvPr>
        </p:nvSpPr>
        <p:spPr/>
        <p:txBody>
          <a:bodyPr/>
          <a:lstStyle/>
          <a:p>
            <a:pPr>
              <a:spcAft>
                <a:spcPts val="600"/>
              </a:spcAft>
            </a:pPr>
            <a:r>
              <a:rPr lang="en-AU" sz="2000" dirty="0" smtClean="0"/>
              <a:t>Purpose - An </a:t>
            </a:r>
            <a:r>
              <a:rPr lang="en-AU" sz="2000" dirty="0"/>
              <a:t>Externally Set Task (EST) process will be introduced for General courses (including Foundation courses but excluding Preliminary courses) at Year </a:t>
            </a:r>
            <a:r>
              <a:rPr lang="en-AU" sz="2000" dirty="0" smtClean="0"/>
              <a:t>12 and the </a:t>
            </a:r>
            <a:r>
              <a:rPr lang="en-AU" sz="2000" dirty="0"/>
              <a:t>task will be used for consensus </a:t>
            </a:r>
            <a:r>
              <a:rPr lang="en-AU" sz="2000" dirty="0" smtClean="0"/>
              <a:t>moderation. </a:t>
            </a:r>
          </a:p>
          <a:p>
            <a:pPr>
              <a:spcAft>
                <a:spcPts val="600"/>
              </a:spcAft>
            </a:pPr>
            <a:r>
              <a:rPr lang="en-AU" sz="2000" dirty="0" smtClean="0"/>
              <a:t>On </a:t>
            </a:r>
            <a:r>
              <a:rPr lang="en-AU" sz="2000" dirty="0"/>
              <a:t>a rotation basis, schools will be required to submit marks and a sample of scripts to the Authority for validation of </a:t>
            </a:r>
            <a:r>
              <a:rPr lang="en-AU" sz="2000" dirty="0" smtClean="0"/>
              <a:t>marks.</a:t>
            </a:r>
          </a:p>
          <a:p>
            <a:pPr>
              <a:spcAft>
                <a:spcPts val="600"/>
              </a:spcAft>
            </a:pPr>
            <a:r>
              <a:rPr lang="en-AU" sz="2000" dirty="0" smtClean="0"/>
              <a:t>These processes will inform moderation visits the following year.</a:t>
            </a:r>
          </a:p>
          <a:p>
            <a:pPr>
              <a:spcAft>
                <a:spcPts val="600"/>
              </a:spcAft>
            </a:pPr>
            <a:r>
              <a:rPr lang="en-AU" sz="2000" dirty="0" smtClean="0"/>
              <a:t>Administration – the task will be approximately 60 minutes in duration and be completed individually by students under test conditions.</a:t>
            </a:r>
          </a:p>
          <a:p>
            <a:pPr>
              <a:spcAft>
                <a:spcPts val="600"/>
              </a:spcAft>
            </a:pPr>
            <a:r>
              <a:rPr lang="en-AU" sz="2000" dirty="0" smtClean="0"/>
              <a:t>Sample – available on the website</a:t>
            </a:r>
            <a:endParaRPr lang="en-AU" sz="2000" dirty="0"/>
          </a:p>
        </p:txBody>
      </p:sp>
      <p:sp>
        <p:nvSpPr>
          <p:cNvPr id="4" name="Slide Number Placeholder 3"/>
          <p:cNvSpPr>
            <a:spLocks noGrp="1"/>
          </p:cNvSpPr>
          <p:nvPr>
            <p:ph type="sldNum" sz="quarter" idx="4"/>
          </p:nvPr>
        </p:nvSpPr>
        <p:spPr>
          <a:xfrm>
            <a:off x="6781800" y="6096000"/>
            <a:ext cx="2133600" cy="418489"/>
          </a:xfrm>
        </p:spPr>
        <p:txBody>
          <a:bodyPr/>
          <a:lstStyle/>
          <a:p>
            <a:fld id="{8C57E9BA-65BF-4135-85A9-0424360DE200}" type="slidenum">
              <a:rPr lang="en-AU" smtClean="0">
                <a:solidFill>
                  <a:schemeClr val="tx1"/>
                </a:solidFill>
              </a:rPr>
              <a:pPr/>
              <a:t>15</a:t>
            </a:fld>
            <a:endParaRPr lang="en-AU" dirty="0">
              <a:solidFill>
                <a:schemeClr val="tx1"/>
              </a:solidFill>
            </a:endParaRPr>
          </a:p>
        </p:txBody>
      </p:sp>
    </p:spTree>
    <p:extLst>
      <p:ext uri="{BB962C8B-B14F-4D97-AF65-F5344CB8AC3E}">
        <p14:creationId xmlns:p14="http://schemas.microsoft.com/office/powerpoint/2010/main" val="1579251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1225550"/>
          </a:xfrm>
        </p:spPr>
        <p:txBody>
          <a:bodyPr/>
          <a:lstStyle/>
          <a:p>
            <a:r>
              <a:rPr lang="en-AU" dirty="0" smtClean="0"/>
              <a:t>SCSA support materials available</a:t>
            </a:r>
            <a:endParaRPr lang="en-AU" dirty="0"/>
          </a:p>
        </p:txBody>
      </p:sp>
      <p:sp>
        <p:nvSpPr>
          <p:cNvPr id="3" name="Content Placeholder 2"/>
          <p:cNvSpPr>
            <a:spLocks noGrp="1"/>
          </p:cNvSpPr>
          <p:nvPr>
            <p:ph idx="1"/>
          </p:nvPr>
        </p:nvSpPr>
        <p:spPr>
          <a:xfrm>
            <a:off x="304800" y="2057400"/>
            <a:ext cx="8531225" cy="2971800"/>
          </a:xfrm>
        </p:spPr>
        <p:txBody>
          <a:bodyPr/>
          <a:lstStyle/>
          <a:p>
            <a:pPr marL="0" indent="0">
              <a:spcAft>
                <a:spcPts val="600"/>
              </a:spcAft>
              <a:buNone/>
            </a:pPr>
            <a:r>
              <a:rPr lang="en-AU" dirty="0" smtClean="0">
                <a:ea typeface="Calibri"/>
                <a:cs typeface="Times New Roman"/>
              </a:rPr>
              <a:t>Year </a:t>
            </a:r>
            <a:r>
              <a:rPr lang="en-AU" dirty="0">
                <a:ea typeface="Calibri"/>
                <a:cs typeface="Times New Roman"/>
              </a:rPr>
              <a:t>11 materials for release later in 2014, year 12 in </a:t>
            </a:r>
            <a:r>
              <a:rPr lang="en-AU" dirty="0" smtClean="0">
                <a:ea typeface="Calibri"/>
                <a:cs typeface="Times New Roman"/>
              </a:rPr>
              <a:t>2015 (will be available through the SCSA extranet)</a:t>
            </a:r>
          </a:p>
          <a:p>
            <a:pPr lvl="0">
              <a:spcAft>
                <a:spcPts val="600"/>
              </a:spcAft>
            </a:pPr>
            <a:r>
              <a:rPr lang="en-AU" dirty="0" smtClean="0">
                <a:ea typeface="Calibri"/>
                <a:cs typeface="Times New Roman"/>
              </a:rPr>
              <a:t>Sample course outline </a:t>
            </a:r>
          </a:p>
          <a:p>
            <a:pPr lvl="0">
              <a:spcAft>
                <a:spcPts val="600"/>
              </a:spcAft>
            </a:pPr>
            <a:r>
              <a:rPr lang="en-AU" dirty="0" smtClean="0"/>
              <a:t>Sample assessment outline</a:t>
            </a:r>
            <a:endParaRPr lang="en-AU" dirty="0" smtClean="0">
              <a:solidFill>
                <a:srgbClr val="00B0F0"/>
              </a:solidFill>
            </a:endParaRPr>
          </a:p>
          <a:p>
            <a:pPr lvl="0">
              <a:spcAft>
                <a:spcPts val="600"/>
              </a:spcAft>
            </a:pPr>
            <a:r>
              <a:rPr lang="en-AU" dirty="0" smtClean="0"/>
              <a:t>Sample assessment tasks (one for each assessment type)</a:t>
            </a:r>
            <a:endParaRPr lang="en-AU" dirty="0" smtClean="0">
              <a:solidFill>
                <a:srgbClr val="00B0F0"/>
              </a:solidFill>
            </a:endParaRPr>
          </a:p>
          <a:p>
            <a:pPr lvl="0">
              <a:spcAft>
                <a:spcPts val="600"/>
              </a:spcAft>
            </a:pPr>
            <a:r>
              <a:rPr lang="en-AU" dirty="0" smtClean="0"/>
              <a:t>Sample examination (currently available on SCSA website)</a:t>
            </a:r>
            <a:endParaRPr lang="en-AU" dirty="0"/>
          </a:p>
        </p:txBody>
      </p:sp>
      <p:sp>
        <p:nvSpPr>
          <p:cNvPr id="4" name="Slide Number Placeholder 3"/>
          <p:cNvSpPr>
            <a:spLocks noGrp="1"/>
          </p:cNvSpPr>
          <p:nvPr>
            <p:ph type="sldNum" sz="quarter" idx="4"/>
          </p:nvPr>
        </p:nvSpPr>
        <p:spPr/>
        <p:txBody>
          <a:bodyPr/>
          <a:lstStyle/>
          <a:p>
            <a:fld id="{8C57E9BA-65BF-4135-85A9-0424360DE200}" type="slidenum">
              <a:rPr lang="en-AU" smtClean="0">
                <a:solidFill>
                  <a:schemeClr val="tx1"/>
                </a:solidFill>
              </a:rPr>
              <a:pPr/>
              <a:t>16</a:t>
            </a:fld>
            <a:endParaRPr lang="en-AU" dirty="0">
              <a:solidFill>
                <a:schemeClr val="tx1"/>
              </a:solidFill>
            </a:endParaRPr>
          </a:p>
        </p:txBody>
      </p:sp>
    </p:spTree>
    <p:extLst>
      <p:ext uri="{BB962C8B-B14F-4D97-AF65-F5344CB8AC3E}">
        <p14:creationId xmlns:p14="http://schemas.microsoft.com/office/powerpoint/2010/main" val="2941637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a:xfrm>
            <a:off x="381000" y="1628775"/>
            <a:ext cx="8488363" cy="4695825"/>
          </a:xfrm>
        </p:spPr>
        <p:txBody>
          <a:bodyPr/>
          <a:lstStyle/>
          <a:p>
            <a:pPr marL="534988" indent="-534988">
              <a:buNone/>
            </a:pPr>
            <a:r>
              <a:rPr lang="en-AU" sz="1600" b="1" dirty="0">
                <a:solidFill>
                  <a:srgbClr val="4D2C8A"/>
                </a:solidFill>
              </a:rPr>
              <a:t>CONTENT</a:t>
            </a:r>
            <a:endParaRPr lang="en-AU" sz="1600" dirty="0">
              <a:solidFill>
                <a:srgbClr val="4D2C8A"/>
              </a:solidFill>
            </a:endParaRPr>
          </a:p>
          <a:p>
            <a:pPr>
              <a:spcAft>
                <a:spcPts val="0"/>
              </a:spcAft>
              <a:buNone/>
              <a:tabLst>
                <a:tab pos="467995" algn="l"/>
              </a:tabLst>
            </a:pPr>
            <a:r>
              <a:rPr lang="en-AU" sz="1600" dirty="0">
                <a:latin typeface="Calibri"/>
                <a:ea typeface="Calibri"/>
                <a:cs typeface="Calibri"/>
              </a:rPr>
              <a:t>Q: </a:t>
            </a:r>
            <a:r>
              <a:rPr lang="en-AU" sz="1600" dirty="0" smtClean="0">
                <a:latin typeface="Calibri"/>
                <a:ea typeface="Calibri"/>
                <a:cs typeface="Calibri"/>
              </a:rPr>
              <a:t>	Are </a:t>
            </a:r>
            <a:r>
              <a:rPr lang="en-AU" sz="1600" dirty="0">
                <a:latin typeface="Calibri"/>
                <a:ea typeface="Calibri"/>
                <a:cs typeface="Calibri"/>
              </a:rPr>
              <a:t>we going to get an elaboration as to the depth that we teach the Atomic Absorption Spectroscopy (AAS), Mass Spectrometry (MS) and </a:t>
            </a:r>
            <a:r>
              <a:rPr lang="en-AU" sz="1600" dirty="0" err="1">
                <a:latin typeface="Calibri"/>
                <a:ea typeface="Calibri"/>
                <a:cs typeface="Calibri"/>
              </a:rPr>
              <a:t>nanomaterials</a:t>
            </a:r>
            <a:r>
              <a:rPr lang="en-AU" sz="1600" dirty="0">
                <a:latin typeface="Calibri"/>
                <a:ea typeface="Calibri"/>
                <a:cs typeface="Calibri"/>
              </a:rPr>
              <a:t>?</a:t>
            </a:r>
            <a:endParaRPr lang="en-AU" sz="1600" dirty="0">
              <a:latin typeface="Calibri"/>
              <a:ea typeface="Calibri"/>
              <a:cs typeface="Times New Roman"/>
            </a:endParaRPr>
          </a:p>
          <a:p>
            <a:pPr>
              <a:spcAft>
                <a:spcPts val="0"/>
              </a:spcAft>
              <a:buNone/>
            </a:pPr>
            <a:r>
              <a:rPr lang="en-AU" sz="1600" dirty="0">
                <a:latin typeface="Calibri"/>
                <a:ea typeface="Calibri"/>
                <a:cs typeface="Calibri"/>
              </a:rPr>
              <a:t>A: </a:t>
            </a:r>
            <a:r>
              <a:rPr lang="en-AU" sz="1600" dirty="0" smtClean="0">
                <a:latin typeface="Calibri"/>
                <a:ea typeface="Calibri"/>
                <a:cs typeface="Calibri"/>
              </a:rPr>
              <a:t>	No </a:t>
            </a:r>
            <a:r>
              <a:rPr lang="en-AU" sz="1600" dirty="0">
                <a:latin typeface="Calibri"/>
                <a:ea typeface="Calibri"/>
                <a:cs typeface="Calibri"/>
              </a:rPr>
              <a:t>elaboration documents are planned from the Authority.  For AAS the syllabus dot point indicates that students recognise this as a technique to identify elements and </a:t>
            </a:r>
            <a:r>
              <a:rPr lang="en-AU" sz="1600" dirty="0" smtClean="0">
                <a:latin typeface="Calibri"/>
                <a:ea typeface="Calibri"/>
                <a:cs typeface="Calibri"/>
              </a:rPr>
              <a:t>can </a:t>
            </a:r>
            <a:r>
              <a:rPr lang="en-AU" sz="1600" dirty="0">
                <a:latin typeface="Calibri"/>
                <a:ea typeface="Calibri"/>
                <a:cs typeface="Calibri"/>
              </a:rPr>
              <a:t>achieve this </a:t>
            </a:r>
            <a:r>
              <a:rPr lang="en-AU" sz="1600" dirty="0" smtClean="0">
                <a:latin typeface="Calibri"/>
                <a:ea typeface="Calibri"/>
                <a:cs typeface="Calibri"/>
              </a:rPr>
              <a:t>by generating </a:t>
            </a:r>
            <a:r>
              <a:rPr lang="en-AU" sz="1600" dirty="0">
                <a:latin typeface="Calibri"/>
                <a:ea typeface="Calibri"/>
                <a:cs typeface="Calibri"/>
              </a:rPr>
              <a:t>unique line spectra for each element which in turn arise due to electron transfer between energy levels.  MS requires recognition that it is a technique with the capacity to identify elements and also the relative abundance of the element’s isotopes in the sample, and this is achieved by ionising samples and detecting the resulting ions.</a:t>
            </a:r>
            <a:endParaRPr lang="en-AU" sz="1600" dirty="0">
              <a:latin typeface="Calibri"/>
              <a:ea typeface="Calibri"/>
              <a:cs typeface="Times New Roman"/>
            </a:endParaRPr>
          </a:p>
          <a:p>
            <a:pPr>
              <a:lnSpc>
                <a:spcPct val="115000"/>
              </a:lnSpc>
              <a:spcAft>
                <a:spcPts val="0"/>
              </a:spcAft>
              <a:buNone/>
            </a:pPr>
            <a:r>
              <a:rPr lang="en-AU" sz="1600" dirty="0">
                <a:latin typeface="Calibri"/>
                <a:ea typeface="Calibri"/>
                <a:cs typeface="Calibri"/>
              </a:rPr>
              <a:t>Q: </a:t>
            </a:r>
            <a:r>
              <a:rPr lang="en-AU" sz="1600" dirty="0" smtClean="0">
                <a:latin typeface="Calibri"/>
                <a:ea typeface="Calibri"/>
                <a:cs typeface="Calibri"/>
              </a:rPr>
              <a:t>	Not </a:t>
            </a:r>
            <a:r>
              <a:rPr lang="en-AU" sz="1600" dirty="0">
                <a:latin typeface="Calibri"/>
                <a:ea typeface="Calibri"/>
                <a:cs typeface="Calibri"/>
              </a:rPr>
              <a:t>sure to what extent nanoparticles are to be included.</a:t>
            </a:r>
            <a:endParaRPr lang="en-AU" sz="1600" dirty="0">
              <a:latin typeface="Calibri"/>
              <a:ea typeface="Calibri"/>
              <a:cs typeface="Times New Roman"/>
            </a:endParaRPr>
          </a:p>
          <a:p>
            <a:pPr>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SU dot point and the SHE statement about </a:t>
            </a:r>
            <a:r>
              <a:rPr lang="en-AU" sz="1600" dirty="0" err="1">
                <a:latin typeface="Calibri"/>
                <a:ea typeface="Calibri"/>
                <a:cs typeface="Calibri"/>
              </a:rPr>
              <a:t>nanomaterials</a:t>
            </a:r>
            <a:r>
              <a:rPr lang="en-AU" sz="1600" dirty="0">
                <a:latin typeface="Calibri"/>
                <a:ea typeface="Calibri"/>
                <a:cs typeface="Calibri"/>
              </a:rPr>
              <a:t> allow </a:t>
            </a:r>
            <a:r>
              <a:rPr lang="en-AU" sz="1600" dirty="0" smtClean="0">
                <a:latin typeface="Calibri"/>
                <a:ea typeface="Calibri"/>
                <a:cs typeface="Calibri"/>
              </a:rPr>
              <a:t>teachers the </a:t>
            </a:r>
            <a:r>
              <a:rPr lang="en-AU" sz="1600" dirty="0">
                <a:latin typeface="Calibri"/>
                <a:ea typeface="Calibri"/>
                <a:cs typeface="Calibri"/>
              </a:rPr>
              <a:t>flexibility to choose contexts and examples on </a:t>
            </a:r>
            <a:r>
              <a:rPr lang="en-AU" sz="1600" dirty="0" err="1">
                <a:latin typeface="Calibri"/>
                <a:ea typeface="Calibri"/>
                <a:cs typeface="Calibri"/>
              </a:rPr>
              <a:t>nanomaterials</a:t>
            </a:r>
            <a:r>
              <a:rPr lang="en-AU" sz="1600" dirty="0">
                <a:latin typeface="Calibri"/>
                <a:ea typeface="Calibri"/>
                <a:cs typeface="Calibri"/>
              </a:rPr>
              <a:t> that suit the needs of their students.  Teachers are likely to need to choose specific examples to illustrate the broader principles about properties of </a:t>
            </a:r>
            <a:r>
              <a:rPr lang="en-AU" sz="1600" dirty="0" err="1">
                <a:latin typeface="Calibri"/>
                <a:ea typeface="Calibri"/>
                <a:cs typeface="Calibri"/>
              </a:rPr>
              <a:t>nanomaterials</a:t>
            </a:r>
            <a:r>
              <a:rPr lang="en-AU" sz="1600" dirty="0">
                <a:latin typeface="Calibri"/>
                <a:ea typeface="Calibri"/>
                <a:cs typeface="Calibri"/>
              </a:rPr>
              <a:t> (compare and contrast bulk properties to properties at the </a:t>
            </a:r>
            <a:r>
              <a:rPr lang="en-AU" sz="1600" dirty="0" err="1">
                <a:latin typeface="Calibri"/>
                <a:ea typeface="Calibri"/>
                <a:cs typeface="Calibri"/>
              </a:rPr>
              <a:t>nanoscale</a:t>
            </a:r>
            <a:r>
              <a:rPr lang="en-AU" sz="1600" dirty="0">
                <a:latin typeface="Calibri"/>
                <a:ea typeface="Calibri"/>
                <a:cs typeface="Calibri"/>
              </a:rPr>
              <a:t>, to illustrate how these properties can lead to an application that might otherwise not be possible for the larger size, and the possible risks of the </a:t>
            </a:r>
            <a:r>
              <a:rPr lang="en-AU" sz="1600" dirty="0" err="1">
                <a:latin typeface="Calibri"/>
                <a:ea typeface="Calibri"/>
                <a:cs typeface="Calibri"/>
              </a:rPr>
              <a:t>nanoscale</a:t>
            </a:r>
            <a:r>
              <a:rPr lang="en-AU" sz="1600" dirty="0">
                <a:latin typeface="Calibri"/>
                <a:ea typeface="Calibri"/>
                <a:cs typeface="Calibri"/>
              </a:rPr>
              <a:t> product). In Year 11</a:t>
            </a:r>
            <a:r>
              <a:rPr lang="en-AU" sz="1600" dirty="0" smtClean="0">
                <a:latin typeface="Calibri"/>
                <a:ea typeface="Calibri"/>
                <a:cs typeface="Calibri"/>
              </a:rPr>
              <a:t>, as </a:t>
            </a:r>
            <a:r>
              <a:rPr lang="en-AU" sz="1600" dirty="0">
                <a:latin typeface="Calibri"/>
                <a:ea typeface="Calibri"/>
                <a:cs typeface="Calibri"/>
              </a:rPr>
              <a:t>there is no external assessment of student achievement, it should not create a problem if different examples are used by different schools.</a:t>
            </a:r>
            <a:endParaRPr lang="en-AU" sz="1600" dirty="0">
              <a:latin typeface="Calibri"/>
              <a:ea typeface="Calibri"/>
              <a:cs typeface="Times New Roman"/>
            </a:endParaRPr>
          </a:p>
          <a:p>
            <a:pPr marL="534988" indent="-534988">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17</a:t>
            </a:fld>
            <a:endParaRPr lang="en-AU" dirty="0"/>
          </a:p>
        </p:txBody>
      </p:sp>
    </p:spTree>
    <p:extLst>
      <p:ext uri="{BB962C8B-B14F-4D97-AF65-F5344CB8AC3E}">
        <p14:creationId xmlns:p14="http://schemas.microsoft.com/office/powerpoint/2010/main" val="1681762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534988" indent="-534988">
              <a:spcAft>
                <a:spcPts val="0"/>
              </a:spcAft>
              <a:buNone/>
            </a:pPr>
            <a:r>
              <a:rPr lang="en-AU" sz="1600" b="1" dirty="0" smtClean="0">
                <a:solidFill>
                  <a:srgbClr val="4D2C8A"/>
                </a:solidFill>
              </a:rPr>
              <a:t>CONTENT (continued)</a:t>
            </a:r>
            <a:endParaRPr lang="en-AU" sz="1600" dirty="0">
              <a:solidFill>
                <a:srgbClr val="4D2C8A"/>
              </a:solidFill>
            </a:endParaRPr>
          </a:p>
          <a:p>
            <a:pPr marL="534988" indent="-534988">
              <a:spcAft>
                <a:spcPts val="0"/>
              </a:spcAft>
              <a:buNone/>
            </a:pPr>
            <a:endParaRPr lang="en-AU" sz="1600" dirty="0">
              <a:latin typeface="Calibri"/>
              <a:ea typeface="Calibri"/>
              <a:cs typeface="Calibri"/>
            </a:endParaRPr>
          </a:p>
          <a:p>
            <a:pPr marL="534988" indent="-534988">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Electron </a:t>
            </a:r>
            <a:r>
              <a:rPr lang="en-AU" sz="1600" dirty="0">
                <a:latin typeface="Calibri"/>
                <a:ea typeface="Calibri"/>
                <a:cs typeface="Calibri"/>
              </a:rPr>
              <a:t>configuration - will the students be expected to use the </a:t>
            </a:r>
            <a:r>
              <a:rPr lang="en-AU" sz="1600" dirty="0" err="1">
                <a:latin typeface="Calibri"/>
                <a:ea typeface="Calibri"/>
                <a:cs typeface="Calibri"/>
              </a:rPr>
              <a:t>s,p,d,f</a:t>
            </a:r>
            <a:r>
              <a:rPr lang="en-AU" sz="1600" dirty="0">
                <a:latin typeface="Calibri"/>
                <a:ea typeface="Calibri"/>
                <a:cs typeface="Calibri"/>
              </a:rPr>
              <a:t> subshells to describe electron arrangement?[</a:t>
            </a:r>
            <a:endParaRPr lang="en-AU" sz="1600" dirty="0">
              <a:latin typeface="Calibri"/>
              <a:ea typeface="Calibri"/>
              <a:cs typeface="Times New Roman"/>
            </a:endParaRPr>
          </a:p>
          <a:p>
            <a:pPr marL="534988" indent="-534988">
              <a:spcAft>
                <a:spcPts val="0"/>
              </a:spcAft>
              <a:buNone/>
            </a:pPr>
            <a:r>
              <a:rPr lang="en-AU" sz="1600" dirty="0">
                <a:latin typeface="Calibri"/>
                <a:ea typeface="Calibri"/>
                <a:cs typeface="Calibri"/>
              </a:rPr>
              <a:t>A: </a:t>
            </a:r>
            <a:r>
              <a:rPr lang="en-AU" sz="1600" dirty="0" smtClean="0">
                <a:latin typeface="Calibri"/>
                <a:ea typeface="Calibri"/>
                <a:cs typeface="Calibri"/>
              </a:rPr>
              <a:t>	This </a:t>
            </a:r>
            <a:r>
              <a:rPr lang="en-AU" sz="1600" dirty="0">
                <a:latin typeface="Calibri"/>
                <a:ea typeface="Calibri"/>
                <a:cs typeface="Calibri"/>
              </a:rPr>
              <a:t>is Year 11 content and as there is no external assessment of Year 11, teachers can choose to either teach the shell model or the orbital model (s, p, d, f subshells) as they think best for their students</a:t>
            </a:r>
            <a:r>
              <a:rPr lang="en-AU" sz="1600" dirty="0" smtClean="0">
                <a:latin typeface="Calibri"/>
                <a:ea typeface="Calibri"/>
                <a:cs typeface="Calibri"/>
              </a:rPr>
              <a:t>.</a:t>
            </a:r>
          </a:p>
          <a:p>
            <a:pPr marL="534988" indent="-534988">
              <a:spcAft>
                <a:spcPts val="0"/>
              </a:spcAft>
              <a:buNone/>
            </a:pPr>
            <a:endParaRPr lang="en-AU" sz="1600" dirty="0" smtClean="0">
              <a:latin typeface="Calibri"/>
              <a:ea typeface="Calibri"/>
              <a:cs typeface="Calibri"/>
            </a:endParaRPr>
          </a:p>
          <a:p>
            <a:pPr marL="534988" indent="-534988">
              <a:spcAft>
                <a:spcPts val="0"/>
              </a:spcAft>
              <a:buNone/>
            </a:pPr>
            <a:r>
              <a:rPr lang="en-AU" sz="1600" dirty="0">
                <a:latin typeface="Calibri"/>
                <a:ea typeface="Calibri"/>
                <a:cs typeface="Calibri"/>
              </a:rPr>
              <a:t>Q</a:t>
            </a:r>
            <a:r>
              <a:rPr lang="en-AU" sz="1600" dirty="0" smtClean="0">
                <a:latin typeface="Calibri"/>
                <a:ea typeface="Calibri"/>
                <a:cs typeface="Calibri"/>
              </a:rPr>
              <a:t>:	What </a:t>
            </a:r>
            <a:r>
              <a:rPr lang="en-AU" sz="1600" dirty="0">
                <a:latin typeface="Calibri"/>
                <a:ea typeface="Calibri"/>
                <a:cs typeface="Calibri"/>
              </a:rPr>
              <a:t>sort of chromatography equipment will schools need to demonstrate the chromatography content of the course, or build in practical activities?</a:t>
            </a:r>
            <a:endParaRPr lang="en-AU" sz="1600" dirty="0">
              <a:latin typeface="Calibri"/>
              <a:ea typeface="Calibri"/>
              <a:cs typeface="Times New Roman"/>
            </a:endParaRPr>
          </a:p>
          <a:p>
            <a:pPr marL="534988" indent="-534988">
              <a:spcAft>
                <a:spcPts val="0"/>
              </a:spcAft>
              <a:buNone/>
            </a:pPr>
            <a:r>
              <a:rPr lang="en-AU" sz="1600" dirty="0">
                <a:latin typeface="Calibri"/>
                <a:ea typeface="Calibri"/>
                <a:cs typeface="Calibri"/>
              </a:rPr>
              <a:t>A</a:t>
            </a:r>
            <a:r>
              <a:rPr lang="en-AU" sz="1600" dirty="0" smtClean="0">
                <a:latin typeface="Calibri"/>
                <a:ea typeface="Calibri"/>
                <a:cs typeface="Calibri"/>
              </a:rPr>
              <a:t>:	This </a:t>
            </a:r>
            <a:r>
              <a:rPr lang="en-AU" sz="1600" dirty="0">
                <a:latin typeface="Calibri"/>
                <a:ea typeface="Calibri"/>
                <a:cs typeface="Calibri"/>
              </a:rPr>
              <a:t>is a matter for individual schools.  For chromatographic techniques, the key points as stated </a:t>
            </a:r>
            <a:r>
              <a:rPr lang="en-AU" sz="1600" dirty="0" smtClean="0">
                <a:latin typeface="Calibri"/>
                <a:ea typeface="Calibri"/>
                <a:cs typeface="Calibri"/>
              </a:rPr>
              <a:t>on </a:t>
            </a:r>
            <a:r>
              <a:rPr lang="en-AU" sz="1600" dirty="0">
                <a:latin typeface="Calibri"/>
                <a:ea typeface="Calibri"/>
                <a:cs typeface="Calibri"/>
              </a:rPr>
              <a:t>page 16 are that students recognise what the chromatographic techniques can achieve (i.e. they can tell us the composition and purity of substances) and that all the techniques achieve separation on the same principle (variations in strengths of attractions between the </a:t>
            </a:r>
            <a:r>
              <a:rPr lang="en-AU" sz="1600" dirty="0" err="1">
                <a:latin typeface="Calibri"/>
                <a:ea typeface="Calibri"/>
                <a:cs typeface="Calibri"/>
              </a:rPr>
              <a:t>analyte</a:t>
            </a:r>
            <a:r>
              <a:rPr lang="en-AU" sz="1600" dirty="0">
                <a:latin typeface="Calibri"/>
                <a:ea typeface="Calibri"/>
                <a:cs typeface="Calibri"/>
              </a:rPr>
              <a:t> and the stationary and mobile phases).</a:t>
            </a:r>
            <a:endParaRPr lang="en-AU" sz="1600" dirty="0">
              <a:latin typeface="Calibri"/>
              <a:ea typeface="Calibri"/>
              <a:cs typeface="Times New Roman"/>
            </a:endParaRPr>
          </a:p>
          <a:p>
            <a:pPr>
              <a:spcAft>
                <a:spcPts val="0"/>
              </a:spcAft>
              <a:buNone/>
            </a:pPr>
            <a:endParaRPr lang="en-AU" sz="1600" dirty="0">
              <a:latin typeface="Calibri"/>
              <a:ea typeface="Calibri"/>
              <a:cs typeface="Times New Roman"/>
            </a:endParaRPr>
          </a:p>
          <a:p>
            <a:pPr marL="534988" indent="-534988">
              <a:spcAft>
                <a:spcPts val="0"/>
              </a:spcAft>
              <a:buNone/>
            </a:pPr>
            <a:endParaRPr lang="en-AU" sz="1600" dirty="0">
              <a:latin typeface="Calibri"/>
              <a:ea typeface="Calibri"/>
              <a:cs typeface="Times New Roman"/>
            </a:endParaRPr>
          </a:p>
          <a:p>
            <a:pPr marL="534988" indent="-534988">
              <a:spcAft>
                <a:spcPts val="0"/>
              </a:spcAft>
              <a:buNone/>
            </a:pPr>
            <a:endParaRPr lang="en-AU" sz="1600" dirty="0" smtClean="0">
              <a:latin typeface="Calibri"/>
              <a:ea typeface="Calibri"/>
              <a:cs typeface="Times New Roman"/>
            </a:endParaRPr>
          </a:p>
          <a:p>
            <a:pPr marL="534988" indent="-534988">
              <a:spcAft>
                <a:spcPts val="0"/>
              </a:spcAft>
              <a:buNone/>
            </a:pPr>
            <a:endParaRPr lang="en-AU" sz="1600" dirty="0">
              <a:latin typeface="Calibri"/>
              <a:ea typeface="Calibri"/>
              <a:cs typeface="Times New Roman"/>
            </a:endParaRPr>
          </a:p>
          <a:p>
            <a:pPr marL="0" indent="0">
              <a:buNone/>
            </a:pPr>
            <a:endParaRPr lang="en-AU"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18</a:t>
            </a:fld>
            <a:endParaRPr lang="en-AU" dirty="0"/>
          </a:p>
        </p:txBody>
      </p:sp>
    </p:spTree>
    <p:extLst>
      <p:ext uri="{BB962C8B-B14F-4D97-AF65-F5344CB8AC3E}">
        <p14:creationId xmlns:p14="http://schemas.microsoft.com/office/powerpoint/2010/main" val="2997628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a:solidFill>
                  <a:srgbClr val="4D2C8A"/>
                </a:solidFill>
              </a:rPr>
              <a:t>CONTENT (continued)</a:t>
            </a:r>
            <a:endParaRPr lang="en-AU" sz="1600" dirty="0">
              <a:solidFill>
                <a:srgbClr val="4D2C8A"/>
              </a:solidFill>
            </a:endParaRPr>
          </a:p>
          <a:p>
            <a:pPr marL="0" indent="0">
              <a:buNone/>
            </a:pPr>
            <a:endParaRPr lang="en-AU" sz="1600" dirty="0" smtClean="0"/>
          </a:p>
          <a:p>
            <a:pPr marL="355600" indent="-355600">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Do </a:t>
            </a:r>
            <a:r>
              <a:rPr lang="en-AU" sz="1600" dirty="0">
                <a:latin typeface="Calibri"/>
                <a:ea typeface="Calibri"/>
                <a:cs typeface="Calibri"/>
              </a:rPr>
              <a:t>we cover colligative properties, Lewis structures with polyatomic ions and trends in </a:t>
            </a:r>
            <a:r>
              <a:rPr lang="en-AU" sz="1600" dirty="0" err="1">
                <a:latin typeface="Calibri"/>
                <a:ea typeface="Calibri"/>
                <a:cs typeface="Calibri"/>
              </a:rPr>
              <a:t>mp</a:t>
            </a:r>
            <a:r>
              <a:rPr lang="en-AU" sz="1600" dirty="0">
                <a:latin typeface="Calibri"/>
                <a:ea typeface="Calibri"/>
                <a:cs typeface="Calibri"/>
              </a:rPr>
              <a:t> /</a:t>
            </a:r>
            <a:r>
              <a:rPr lang="en-AU" sz="1600" dirty="0" err="1">
                <a:latin typeface="Calibri"/>
                <a:ea typeface="Calibri"/>
                <a:cs typeface="Calibri"/>
              </a:rPr>
              <a:t>bp</a:t>
            </a:r>
            <a:r>
              <a:rPr lang="en-AU" sz="1600" dirty="0">
                <a:latin typeface="Calibri"/>
                <a:ea typeface="Calibri"/>
                <a:cs typeface="Calibri"/>
              </a:rPr>
              <a:t> of Group 15 – 17 hydrides in Year 11 (not explicitly stated)? no PV=</a:t>
            </a:r>
            <a:r>
              <a:rPr lang="en-AU" sz="1600" dirty="0" err="1">
                <a:latin typeface="Calibri"/>
                <a:ea typeface="Calibri"/>
                <a:cs typeface="Calibri"/>
              </a:rPr>
              <a:t>nRT</a:t>
            </a:r>
            <a:r>
              <a:rPr lang="en-AU" sz="1600" dirty="0">
                <a:latin typeface="Calibri"/>
                <a:ea typeface="Calibri"/>
                <a:cs typeface="Calibri"/>
              </a:rPr>
              <a:t> at all, why</a:t>
            </a:r>
            <a:r>
              <a:rPr lang="en-AU" sz="1600" dirty="0" smtClean="0">
                <a:latin typeface="Calibri"/>
                <a:ea typeface="Calibri"/>
                <a:cs typeface="Calibri"/>
              </a:rPr>
              <a:t>?</a:t>
            </a:r>
          </a:p>
          <a:p>
            <a:pPr marL="355600" indent="-355600">
              <a:spcAft>
                <a:spcPts val="0"/>
              </a:spcAft>
              <a:buNone/>
            </a:pPr>
            <a:endParaRPr lang="en-AU" sz="1600" dirty="0">
              <a:latin typeface="Calibri"/>
              <a:ea typeface="Calibri"/>
              <a:cs typeface="Times New Roman"/>
            </a:endParaRPr>
          </a:p>
          <a:p>
            <a:pPr marL="355600" indent="-355600">
              <a:spcAft>
                <a:spcPts val="0"/>
              </a:spcAft>
              <a:buNone/>
            </a:pPr>
            <a:r>
              <a:rPr lang="en-AU" sz="1600" dirty="0">
                <a:latin typeface="Calibri"/>
                <a:ea typeface="Calibri"/>
                <a:cs typeface="Calibri"/>
              </a:rPr>
              <a:t>A</a:t>
            </a:r>
            <a:r>
              <a:rPr lang="en-AU" sz="1600" dirty="0" smtClean="0">
                <a:latin typeface="Calibri"/>
                <a:ea typeface="Calibri"/>
                <a:cs typeface="Calibri"/>
              </a:rPr>
              <a:t>:	Lewis </a:t>
            </a:r>
            <a:r>
              <a:rPr lang="en-AU" sz="1600" dirty="0">
                <a:latin typeface="Calibri"/>
                <a:ea typeface="Calibri"/>
                <a:cs typeface="Calibri"/>
              </a:rPr>
              <a:t>structures are explicitly stated in the final dot point on page 15 of the Year 11 syllabus.  Colligative properties and trends in </a:t>
            </a:r>
            <a:r>
              <a:rPr lang="en-AU" sz="1600" dirty="0" err="1">
                <a:latin typeface="Calibri"/>
                <a:ea typeface="Calibri"/>
                <a:cs typeface="Calibri"/>
              </a:rPr>
              <a:t>mp</a:t>
            </a:r>
            <a:r>
              <a:rPr lang="en-AU" sz="1600" dirty="0">
                <a:latin typeface="Calibri"/>
                <a:ea typeface="Calibri"/>
                <a:cs typeface="Calibri"/>
              </a:rPr>
              <a:t>/</a:t>
            </a:r>
            <a:r>
              <a:rPr lang="en-AU" sz="1600" dirty="0" err="1">
                <a:latin typeface="Calibri"/>
                <a:ea typeface="Calibri"/>
                <a:cs typeface="Calibri"/>
              </a:rPr>
              <a:t>bp</a:t>
            </a:r>
            <a:r>
              <a:rPr lang="en-AU" sz="1600" dirty="0">
                <a:latin typeface="Calibri"/>
                <a:ea typeface="Calibri"/>
                <a:cs typeface="Calibri"/>
              </a:rPr>
              <a:t> of Group 15 – 17 hydrides are not in the syllabus. If it is your professional judgement that using these trends helps in developing students understanding of intermolecular forces then the syllabus has the flexibility for you to do this.  As Year 11 is not assessed externally, it is not a problem if there is some variability between how schools decide to develop their students understanding of the principles</a:t>
            </a:r>
            <a:r>
              <a:rPr lang="en-AU" sz="1600" dirty="0" smtClean="0">
                <a:latin typeface="Calibri"/>
                <a:ea typeface="Calibri"/>
                <a:cs typeface="Calibri"/>
              </a:rPr>
              <a:t>.</a:t>
            </a:r>
          </a:p>
          <a:p>
            <a:pPr marL="355600" indent="-355600">
              <a:spcBef>
                <a:spcPts val="0"/>
              </a:spcBef>
              <a:spcAft>
                <a:spcPts val="0"/>
              </a:spcAft>
              <a:buNone/>
            </a:pPr>
            <a:endParaRPr lang="en-AU" sz="1600" dirty="0">
              <a:latin typeface="Calibri"/>
              <a:ea typeface="Calibri"/>
              <a:cs typeface="Times New Roman"/>
            </a:endParaRPr>
          </a:p>
          <a:p>
            <a:pPr marL="355600" indent="-355600">
              <a:spcAft>
                <a:spcPts val="0"/>
              </a:spcAft>
              <a:buNone/>
            </a:pPr>
            <a:r>
              <a:rPr lang="en-AU" sz="1600" dirty="0" smtClean="0">
                <a:latin typeface="Calibri"/>
                <a:ea typeface="Calibri"/>
                <a:cs typeface="Calibri"/>
              </a:rPr>
              <a:t>	The </a:t>
            </a:r>
            <a:r>
              <a:rPr lang="en-AU" sz="1600" dirty="0">
                <a:latin typeface="Calibri"/>
                <a:ea typeface="Calibri"/>
                <a:cs typeface="Calibri"/>
              </a:rPr>
              <a:t>second SU dot point on page 17 of the Year 12 syllabus requires students to calculate quantities of products in a chemical synthesis reaction, but does not restrict the method of calculation to masses so can include gas volumes and pressures (hence PV = </a:t>
            </a:r>
            <a:r>
              <a:rPr lang="en-AU" sz="1600" dirty="0" err="1">
                <a:latin typeface="Calibri"/>
                <a:ea typeface="Calibri"/>
                <a:cs typeface="Calibri"/>
              </a:rPr>
              <a:t>nRT</a:t>
            </a:r>
            <a:r>
              <a:rPr lang="en-AU" sz="1600" dirty="0">
                <a:latin typeface="Calibri"/>
                <a:ea typeface="Calibri"/>
                <a:cs typeface="Calibri"/>
              </a:rPr>
              <a:t>), or solution concentrations and volumes.</a:t>
            </a:r>
            <a:endParaRPr lang="en-AU" sz="1600" dirty="0">
              <a:latin typeface="Calibri"/>
              <a:ea typeface="Calibri"/>
              <a:cs typeface="Times New Roman"/>
            </a:endParaRPr>
          </a:p>
          <a:p>
            <a:pPr marL="355600" indent="-355600">
              <a:spcAft>
                <a:spcPts val="0"/>
              </a:spcAft>
              <a:buNone/>
            </a:pPr>
            <a:r>
              <a:rPr lang="en-AU" sz="1600" dirty="0">
                <a:latin typeface="Calibri"/>
                <a:ea typeface="Calibri"/>
                <a:cs typeface="Calibri"/>
              </a:rPr>
              <a:t> </a:t>
            </a: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19</a:t>
            </a:fld>
            <a:endParaRPr lang="en-AU" dirty="0"/>
          </a:p>
        </p:txBody>
      </p:sp>
    </p:spTree>
    <p:extLst>
      <p:ext uri="{BB962C8B-B14F-4D97-AF65-F5344CB8AC3E}">
        <p14:creationId xmlns:p14="http://schemas.microsoft.com/office/powerpoint/2010/main" val="105439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34955" y="2514600"/>
            <a:ext cx="8642350" cy="2743200"/>
          </a:xfrm>
        </p:spPr>
        <p:txBody>
          <a:bodyPr/>
          <a:lstStyle/>
          <a:p>
            <a:r>
              <a:rPr lang="en-AU" dirty="0" smtClean="0"/>
              <a:t>Chemistry</a:t>
            </a:r>
            <a:br>
              <a:rPr lang="en-AU" dirty="0" smtClean="0"/>
            </a:br>
            <a:r>
              <a:rPr lang="en-AU" dirty="0"/>
              <a:t/>
            </a:r>
            <a:br>
              <a:rPr lang="en-AU" dirty="0"/>
            </a:br>
            <a:r>
              <a:rPr lang="en-AU" dirty="0" smtClean="0"/>
              <a:t>ATAR Course</a:t>
            </a:r>
            <a:br>
              <a:rPr lang="en-AU" dirty="0" smtClean="0"/>
            </a:br>
            <a:r>
              <a:rPr lang="en-AU" dirty="0"/>
              <a:t/>
            </a:r>
            <a:br>
              <a:rPr lang="en-AU" dirty="0"/>
            </a:br>
            <a:endParaRPr lang="en-AU" dirty="0"/>
          </a:p>
        </p:txBody>
      </p:sp>
    </p:spTree>
    <p:extLst>
      <p:ext uri="{BB962C8B-B14F-4D97-AF65-F5344CB8AC3E}">
        <p14:creationId xmlns:p14="http://schemas.microsoft.com/office/powerpoint/2010/main" val="1120594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a:xfrm>
            <a:off x="338138" y="1628775"/>
            <a:ext cx="8531225" cy="4695825"/>
          </a:xfrm>
        </p:spPr>
        <p:txBody>
          <a:bodyPr/>
          <a:lstStyle/>
          <a:p>
            <a:pPr marL="534988" indent="-534988">
              <a:buNone/>
            </a:pPr>
            <a:r>
              <a:rPr lang="en-AU" sz="1600" b="1" dirty="0">
                <a:solidFill>
                  <a:srgbClr val="4D2C8A"/>
                </a:solidFill>
              </a:rPr>
              <a:t>CONTENT (continued)</a:t>
            </a:r>
            <a:endParaRPr lang="en-AU" sz="1600" dirty="0">
              <a:solidFill>
                <a:srgbClr val="4D2C8A"/>
              </a:solidFill>
            </a:endParaRPr>
          </a:p>
          <a:p>
            <a:pPr marL="355600" indent="-355600">
              <a:spcBef>
                <a:spcPts val="0"/>
              </a:spcBef>
              <a:spcAft>
                <a:spcPts val="0"/>
              </a:spcAft>
              <a:buNone/>
              <a:tabLst>
                <a:tab pos="666750" algn="l"/>
              </a:tabLst>
            </a:pPr>
            <a:r>
              <a:rPr lang="en-AU" sz="1600" dirty="0">
                <a:latin typeface="Calibri"/>
                <a:ea typeface="Calibri"/>
                <a:cs typeface="Calibri"/>
              </a:rPr>
              <a:t>Q</a:t>
            </a:r>
            <a:r>
              <a:rPr lang="en-AU" sz="1600" dirty="0" smtClean="0">
                <a:latin typeface="Calibri"/>
                <a:ea typeface="Calibri"/>
                <a:cs typeface="Calibri"/>
              </a:rPr>
              <a:t>:	Is </a:t>
            </a:r>
            <a:r>
              <a:rPr lang="en-AU" sz="1600" dirty="0">
                <a:latin typeface="Calibri"/>
                <a:ea typeface="Calibri"/>
                <a:cs typeface="Calibri"/>
              </a:rPr>
              <a:t>there a list of specific calculations students are expected to be able to do available for each Unit?</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No</a:t>
            </a:r>
            <a:r>
              <a:rPr lang="en-AU" sz="1600" dirty="0">
                <a:latin typeface="Calibri"/>
                <a:ea typeface="Calibri"/>
                <a:cs typeface="Calibri"/>
              </a:rPr>
              <a:t>, SU dot points indicate calculations (e.g. Pages 13 and 17 of the Year 11 syllabus, pp. 12, 13, 17 Year 12 syllabus)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On </a:t>
            </a:r>
            <a:r>
              <a:rPr lang="en-AU" sz="1600" dirty="0">
                <a:latin typeface="Calibri"/>
                <a:ea typeface="Calibri"/>
                <a:cs typeface="Calibri"/>
              </a:rPr>
              <a:t>the question about depth of content, especially something like protein primary, secondary and tertiary structure. Where will the advice be provided for those of us who are not going to CONSTAWA (as we live a long way away)? Will you be repeating these sessions at future science later in the Year or posting the info somewhere?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Authority does not provide professional development.  I suggest you direct this query to STAWA to request their documentation and enquire of them about any plans they may have to offer these sessions again.</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Do </a:t>
            </a:r>
            <a:r>
              <a:rPr lang="en-AU" sz="1600" dirty="0">
                <a:latin typeface="Calibri"/>
                <a:ea typeface="Calibri"/>
                <a:cs typeface="Calibri"/>
              </a:rPr>
              <a:t>we do Faraday's Law </a:t>
            </a:r>
            <a:r>
              <a:rPr lang="en-AU" sz="1600" dirty="0" smtClean="0">
                <a:latin typeface="Calibri"/>
                <a:ea typeface="Calibri"/>
                <a:cs typeface="Calibri"/>
              </a:rPr>
              <a:t>calculations </a:t>
            </a:r>
            <a:r>
              <a:rPr lang="en-AU" sz="1600" dirty="0">
                <a:latin typeface="Calibri"/>
                <a:ea typeface="Calibri"/>
                <a:cs typeface="Calibri"/>
              </a:rPr>
              <a:t>in the electrolysis section of Year 12?</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No</a:t>
            </a:r>
            <a:r>
              <a:rPr lang="en-AU" sz="1600" dirty="0">
                <a:latin typeface="Calibri"/>
                <a:ea typeface="Calibri"/>
                <a:cs typeface="Calibri"/>
              </a:rPr>
              <a:t>, this is not in the syllabus.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a:t>
            </a:r>
            <a:r>
              <a:rPr lang="en-AU" sz="1600" dirty="0" smtClean="0">
                <a:latin typeface="Calibri"/>
                <a:ea typeface="Calibri"/>
                <a:cs typeface="Calibri"/>
              </a:rPr>
              <a:t>:	Why </a:t>
            </a:r>
            <a:r>
              <a:rPr lang="en-AU" sz="1600" dirty="0">
                <a:latin typeface="Calibri"/>
                <a:ea typeface="Calibri"/>
                <a:cs typeface="Calibri"/>
              </a:rPr>
              <a:t>is all of the bonding done in Year 11 and none in Year 12? This means that no bonding material can be examined in Year 12?</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a:t>
            </a:r>
            <a:r>
              <a:rPr lang="en-AU" sz="1600" dirty="0" smtClean="0">
                <a:latin typeface="Calibri"/>
                <a:ea typeface="Calibri"/>
                <a:cs typeface="Calibri"/>
              </a:rPr>
              <a:t>:	Bonding </a:t>
            </a:r>
            <a:r>
              <a:rPr lang="en-AU" sz="1600" dirty="0">
                <a:latin typeface="Calibri"/>
                <a:ea typeface="Calibri"/>
                <a:cs typeface="Calibri"/>
              </a:rPr>
              <a:t>type concepts can be examined in the context of Year 12 content.  For example, physical properties of organic compounds (syllabus dot point on p.16) are explained in terms of IMF’s; common oxidation states can be related to electron configurations</a:t>
            </a:r>
            <a:endParaRPr lang="en-AU" sz="1600" dirty="0">
              <a:latin typeface="Calibri"/>
              <a:ea typeface="Calibri"/>
              <a:cs typeface="Times New Roman"/>
            </a:endParaRPr>
          </a:p>
          <a:p>
            <a:pPr marL="355600" indent="-355600">
              <a:buNone/>
            </a:pPr>
            <a:endParaRPr lang="en-AU" sz="1600" dirty="0" smtClean="0"/>
          </a:p>
          <a:p>
            <a:pPr marL="534988" indent="-534988">
              <a:buNone/>
            </a:pPr>
            <a:endParaRPr lang="en-AU" sz="1600" dirty="0" smtClean="0"/>
          </a:p>
          <a:p>
            <a:pPr marL="534988" indent="-534988">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20</a:t>
            </a:fld>
            <a:endParaRPr lang="en-AU" dirty="0"/>
          </a:p>
        </p:txBody>
      </p:sp>
    </p:spTree>
    <p:extLst>
      <p:ext uri="{BB962C8B-B14F-4D97-AF65-F5344CB8AC3E}">
        <p14:creationId xmlns:p14="http://schemas.microsoft.com/office/powerpoint/2010/main" val="1110969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ASSESSMENT</a:t>
            </a: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	What </a:t>
            </a:r>
            <a:r>
              <a:rPr lang="en-AU" sz="1600" dirty="0">
                <a:latin typeface="Calibri"/>
                <a:ea typeface="Calibri"/>
                <a:cs typeface="Calibri"/>
              </a:rPr>
              <a:t>will be content for extended response?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This </a:t>
            </a:r>
            <a:r>
              <a:rPr lang="en-AU" sz="1600" dirty="0">
                <a:latin typeface="Calibri"/>
                <a:ea typeface="Calibri"/>
                <a:cs typeface="Calibri"/>
              </a:rPr>
              <a:t>is up to the </a:t>
            </a:r>
            <a:r>
              <a:rPr lang="en-AU" sz="1600" dirty="0" smtClean="0">
                <a:latin typeface="Calibri"/>
                <a:ea typeface="Calibri"/>
                <a:cs typeface="Calibri"/>
              </a:rPr>
              <a:t>teacher and </a:t>
            </a:r>
            <a:r>
              <a:rPr lang="en-AU" sz="1600" dirty="0">
                <a:latin typeface="Calibri"/>
                <a:ea typeface="Calibri"/>
                <a:cs typeface="Calibri"/>
              </a:rPr>
              <a:t>can refer to any of the syllabus content</a:t>
            </a:r>
            <a:r>
              <a:rPr lang="en-AU" sz="1600" dirty="0" smtClean="0">
                <a:latin typeface="Calibri"/>
                <a:ea typeface="Calibri"/>
                <a:cs typeface="Calibri"/>
              </a:rPr>
              <a:t>.</a:t>
            </a:r>
          </a:p>
          <a:p>
            <a:pPr marL="355600" indent="-355600">
              <a:spcBef>
                <a:spcPts val="0"/>
              </a:spcBef>
              <a:spcAft>
                <a:spcPts val="0"/>
              </a:spcAft>
              <a:buNone/>
            </a:pP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What </a:t>
            </a:r>
            <a:r>
              <a:rPr lang="en-AU" sz="1600" dirty="0">
                <a:latin typeface="Calibri"/>
                <a:ea typeface="Calibri"/>
                <a:cs typeface="Calibri"/>
              </a:rPr>
              <a:t>do you mean by extended response?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Refer </a:t>
            </a:r>
            <a:r>
              <a:rPr lang="en-AU" sz="1600" dirty="0">
                <a:latin typeface="Calibri"/>
                <a:ea typeface="Calibri"/>
                <a:cs typeface="Calibri"/>
              </a:rPr>
              <a:t>to Assessment table on page 18 of syllabus. For example, Tasks requiring an extended response can involve selecting and integrating appropriate science concepts, models and theories to explain and predict phenomena. Assessment can take the form of answers to specific questions based on individual research, and interpretation and evaluation of chemical information in scientific journals, media texts and/or advertising.</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How </a:t>
            </a:r>
            <a:r>
              <a:rPr lang="en-AU" sz="1600" dirty="0">
                <a:latin typeface="Calibri"/>
                <a:ea typeface="Calibri"/>
                <a:cs typeface="Calibri"/>
              </a:rPr>
              <a:t>many tests are we expected to prepare?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No </a:t>
            </a:r>
            <a:r>
              <a:rPr lang="en-AU" sz="1600" dirty="0">
                <a:latin typeface="Calibri"/>
                <a:ea typeface="Calibri"/>
                <a:cs typeface="Calibri"/>
              </a:rPr>
              <a:t>change from what is currently done – teachers can determine what they think is appropriate (there is no mandated number of tests; only the percent they comprise of the overall assessment structure is mandated as in the assessment table in the syllabus).</a:t>
            </a:r>
            <a:endParaRPr lang="en-AU" sz="1600" dirty="0">
              <a:latin typeface="Calibri"/>
              <a:ea typeface="Calibri"/>
              <a:cs typeface="Times New Roman"/>
            </a:endParaRPr>
          </a:p>
          <a:p>
            <a:pPr marL="355600" indent="-355600">
              <a:spcBef>
                <a:spcPts val="0"/>
              </a:spcBef>
              <a:buNone/>
            </a:pPr>
            <a:endParaRPr lang="en-AU" sz="1600" dirty="0" smtClean="0"/>
          </a:p>
          <a:p>
            <a:pPr marL="0" indent="0">
              <a:buNone/>
            </a:pPr>
            <a:endParaRPr lang="en-AU" sz="1600" dirty="0"/>
          </a:p>
          <a:p>
            <a:pPr marL="0" indent="0">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21</a:t>
            </a:fld>
            <a:endParaRPr lang="en-AU" dirty="0"/>
          </a:p>
        </p:txBody>
      </p:sp>
    </p:spTree>
    <p:extLst>
      <p:ext uri="{BB962C8B-B14F-4D97-AF65-F5344CB8AC3E}">
        <p14:creationId xmlns:p14="http://schemas.microsoft.com/office/powerpoint/2010/main" val="3810426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ASSESSMENT </a:t>
            </a:r>
            <a:r>
              <a:rPr lang="en-AU" sz="1200" b="1" dirty="0" smtClean="0">
                <a:solidFill>
                  <a:srgbClr val="4D2C8A"/>
                </a:solidFill>
              </a:rPr>
              <a:t>(continued)</a:t>
            </a:r>
            <a:endParaRPr lang="en-AU" sz="1600" b="1" dirty="0">
              <a:solidFill>
                <a:srgbClr val="4D2C8A"/>
              </a:solidFill>
            </a:endParaRP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Are </a:t>
            </a:r>
            <a:r>
              <a:rPr lang="en-AU" sz="1600" dirty="0">
                <a:latin typeface="Calibri"/>
                <a:ea typeface="Calibri"/>
                <a:cs typeface="Calibri"/>
              </a:rPr>
              <a:t>there any particular investigations mentioned in the course?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No</a:t>
            </a:r>
            <a:r>
              <a:rPr lang="en-AU" sz="1600" dirty="0">
                <a:latin typeface="Calibri"/>
                <a:ea typeface="Calibri"/>
                <a:cs typeface="Calibri"/>
              </a:rPr>
              <a:t>, teachers can choose the investigations they think best serve the needs of their students in developing their understanding of the SIS and the related SU statements.</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	Why </a:t>
            </a:r>
            <a:r>
              <a:rPr lang="en-AU" sz="1600" dirty="0">
                <a:latin typeface="Calibri"/>
                <a:ea typeface="Calibri"/>
                <a:cs typeface="Calibri"/>
              </a:rPr>
              <a:t>has the assignment section been eliminated?</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It </a:t>
            </a:r>
            <a:r>
              <a:rPr lang="en-AU" sz="1600" dirty="0">
                <a:latin typeface="Calibri"/>
                <a:ea typeface="Calibri"/>
                <a:cs typeface="Calibri"/>
              </a:rPr>
              <a:t>has been replaced by the Extended response section.</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What </a:t>
            </a:r>
            <a:r>
              <a:rPr lang="en-AU" sz="1600" dirty="0">
                <a:latin typeface="Calibri"/>
                <a:ea typeface="Calibri"/>
                <a:cs typeface="Calibri"/>
              </a:rPr>
              <a:t>will be the school weighting vs the state weighting?</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There </a:t>
            </a:r>
            <a:r>
              <a:rPr lang="en-AU" sz="1600" dirty="0">
                <a:latin typeface="Calibri"/>
                <a:ea typeface="Calibri"/>
                <a:cs typeface="Calibri"/>
              </a:rPr>
              <a:t>is no change - 50% each</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Will </a:t>
            </a:r>
            <a:r>
              <a:rPr lang="en-AU" sz="1600" dirty="0">
                <a:latin typeface="Calibri"/>
                <a:ea typeface="Calibri"/>
                <a:cs typeface="Calibri"/>
              </a:rPr>
              <a:t>we be given clear examples of extended answer questions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SCSA will provide sample assessment tasks (one of each assessment type) including an extended response type question.  The Year 11 materials will be available later this year and the Year 12 materials in 2015.</a:t>
            </a:r>
            <a:endParaRPr lang="en-AU" sz="1600" dirty="0">
              <a:latin typeface="Calibri"/>
              <a:ea typeface="Calibri"/>
              <a:cs typeface="Times New Roman"/>
            </a:endParaRPr>
          </a:p>
          <a:p>
            <a:pPr marL="534988" indent="-534988">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22</a:t>
            </a:fld>
            <a:endParaRPr lang="en-AU" dirty="0"/>
          </a:p>
        </p:txBody>
      </p:sp>
    </p:spTree>
    <p:extLst>
      <p:ext uri="{BB962C8B-B14F-4D97-AF65-F5344CB8AC3E}">
        <p14:creationId xmlns:p14="http://schemas.microsoft.com/office/powerpoint/2010/main" val="2460361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ASSESSMENT </a:t>
            </a:r>
            <a:r>
              <a:rPr lang="en-AU" sz="1200" b="1" dirty="0" smtClean="0">
                <a:solidFill>
                  <a:srgbClr val="4D2C8A"/>
                </a:solidFill>
              </a:rPr>
              <a:t>(continued)</a:t>
            </a:r>
            <a:endParaRPr lang="en-AU" sz="1600" b="1" dirty="0">
              <a:solidFill>
                <a:srgbClr val="4D2C8A"/>
              </a:solidFill>
            </a:endParaRP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tabLst>
                <a:tab pos="895350" algn="l"/>
              </a:tabLst>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Where does the common assessment task fit in?	</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A: 	If you are referring to the Externally Set Task, this is for the Year 12 General course, not the ATAR course. The task will be on unit three content and will be administered during term 2 of year 12, at a date to be determined by the Authority.</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 </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Q: 	Does the externally set task fit in to the 30% for tests?</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A:	No, it is separate to tests. In the Year 12 General course, EST = 15%, tests are 25%</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 </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Q: 	So, as I understand it, we have to mark the ESTs at the school but send scripts/marks off to the Authority? Is the task(s) sat at the same time for all students of that course across the state?</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A: 	The SCSA will specify a timeframe for all students to do the EST but not all schools will be required to submit scripts to the Authority every year.  On a rotational basis, schools will submit scripts to the Authority for moderation purposes.</a:t>
            </a:r>
            <a:endParaRPr lang="en-AU" sz="1600" dirty="0" smtClean="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 </a:t>
            </a:r>
            <a:endParaRPr lang="en-AU" sz="1600" dirty="0" smtClean="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23</a:t>
            </a:fld>
            <a:endParaRPr lang="en-AU" dirty="0"/>
          </a:p>
        </p:txBody>
      </p:sp>
    </p:spTree>
    <p:extLst>
      <p:ext uri="{BB962C8B-B14F-4D97-AF65-F5344CB8AC3E}">
        <p14:creationId xmlns:p14="http://schemas.microsoft.com/office/powerpoint/2010/main" val="835339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EXAM</a:t>
            </a:r>
            <a:endParaRPr lang="en-AU" sz="1600" dirty="0" smtClean="0">
              <a:latin typeface="Calibri"/>
              <a:ea typeface="Calibri"/>
              <a:cs typeface="Calibri"/>
            </a:endParaRPr>
          </a:p>
          <a:p>
            <a:pPr marL="355600" indent="-355600">
              <a:spcBef>
                <a:spcPts val="0"/>
              </a:spcBef>
              <a:spcAft>
                <a:spcPts val="0"/>
              </a:spcAft>
              <a:buNone/>
            </a:pPr>
            <a:endParaRPr lang="en-AU" sz="1600" dirty="0" smtClean="0"/>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Are </a:t>
            </a:r>
            <a:r>
              <a:rPr lang="en-AU" sz="1600" dirty="0">
                <a:latin typeface="Calibri"/>
                <a:ea typeface="Calibri"/>
                <a:cs typeface="Calibri"/>
              </a:rPr>
              <a:t>we going to get a clear unambiguous document that </a:t>
            </a:r>
            <a:r>
              <a:rPr lang="en-AU" sz="1600" dirty="0" smtClean="0">
                <a:latin typeface="Calibri"/>
                <a:ea typeface="Calibri"/>
                <a:cs typeface="Calibri"/>
              </a:rPr>
              <a:t>elaborates </a:t>
            </a:r>
            <a:r>
              <a:rPr lang="en-AU" sz="1600" dirty="0">
                <a:latin typeface="Calibri"/>
                <a:ea typeface="Calibri"/>
                <a:cs typeface="Calibri"/>
              </a:rPr>
              <a:t>on the content that we teach and that will be examined?</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documentation the SCSA will provide is a sample course outline, sample assessment outline and sample assessment tasks (one of each assessment type).  The Year 11 materials will be available later this year (hopefully in term 3, and the Year 12 materials in 2015).  A sample Externally Set Task for Year 12 General and sample examination for Year 12 ATAR and their marking keys are already available on the SCSA website.</a:t>
            </a:r>
            <a:endParaRPr lang="en-AU" sz="1600" dirty="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	</a:t>
            </a:r>
          </a:p>
          <a:p>
            <a:pPr marL="355600" indent="-355600">
              <a:spcBef>
                <a:spcPts val="0"/>
              </a:spcBef>
              <a:spcAft>
                <a:spcPts val="0"/>
              </a:spcAft>
              <a:buNone/>
            </a:pPr>
            <a:r>
              <a:rPr lang="en-AU" sz="1600" dirty="0">
                <a:latin typeface="Calibri"/>
                <a:ea typeface="Calibri"/>
                <a:cs typeface="Calibri"/>
              </a:rPr>
              <a:t>	</a:t>
            </a:r>
            <a:r>
              <a:rPr lang="en-AU" sz="1600" dirty="0" smtClean="0">
                <a:latin typeface="Calibri"/>
                <a:ea typeface="Calibri"/>
                <a:cs typeface="Calibri"/>
              </a:rPr>
              <a:t>The </a:t>
            </a:r>
            <a:r>
              <a:rPr lang="en-AU" sz="1600" dirty="0">
                <a:latin typeface="Calibri"/>
                <a:ea typeface="Calibri"/>
                <a:cs typeface="Calibri"/>
              </a:rPr>
              <a:t>only document that the SCSA expects all schools to use to develop their teaching program is the syllabus and as such the examiners base the exam only on the </a:t>
            </a:r>
            <a:r>
              <a:rPr lang="en-AU" sz="1600" dirty="0" smtClean="0">
                <a:latin typeface="Calibri"/>
                <a:ea typeface="Calibri"/>
                <a:cs typeface="Calibri"/>
              </a:rPr>
              <a:t>syllabus content.</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How </a:t>
            </a:r>
            <a:r>
              <a:rPr lang="en-AU" sz="1600" dirty="0">
                <a:latin typeface="Calibri"/>
                <a:ea typeface="Calibri"/>
                <a:cs typeface="Calibri"/>
              </a:rPr>
              <a:t>will teachers be confident that they are covering content if examining panel does not consider STAWA elaborations? Some very vague statements and curriculum depth should not be a national secret!</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only document that the SCSA expects all schools to use to develop their teaching program is the syllabus and as such </a:t>
            </a:r>
            <a:r>
              <a:rPr lang="en-AU" sz="1600" dirty="0" smtClean="0">
                <a:latin typeface="Calibri"/>
                <a:ea typeface="Calibri"/>
                <a:cs typeface="Calibri"/>
              </a:rPr>
              <a:t>the examiners will </a:t>
            </a:r>
            <a:r>
              <a:rPr lang="en-AU" sz="1600" dirty="0">
                <a:latin typeface="Calibri"/>
                <a:ea typeface="Calibri"/>
                <a:cs typeface="Calibri"/>
              </a:rPr>
              <a:t>base the exam only on the syllabus.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24</a:t>
            </a:fld>
            <a:endParaRPr lang="en-AU" dirty="0"/>
          </a:p>
        </p:txBody>
      </p:sp>
    </p:spTree>
    <p:extLst>
      <p:ext uri="{BB962C8B-B14F-4D97-AF65-F5344CB8AC3E}">
        <p14:creationId xmlns:p14="http://schemas.microsoft.com/office/powerpoint/2010/main" val="3354381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a:solidFill>
                  <a:srgbClr val="4D2C8A"/>
                </a:solidFill>
              </a:rPr>
              <a:t>EXAM</a:t>
            </a:r>
            <a:r>
              <a:rPr lang="en-AU" sz="1600" b="1" dirty="0" smtClean="0">
                <a:solidFill>
                  <a:srgbClr val="4D2C8A"/>
                </a:solidFill>
              </a:rPr>
              <a:t> </a:t>
            </a:r>
            <a:r>
              <a:rPr lang="en-AU" sz="1200" b="1" dirty="0" smtClean="0">
                <a:solidFill>
                  <a:srgbClr val="4D2C8A"/>
                </a:solidFill>
              </a:rPr>
              <a:t>(continued)</a:t>
            </a:r>
            <a:endParaRPr lang="en-AU" sz="1600" b="1" dirty="0">
              <a:solidFill>
                <a:srgbClr val="4D2C8A"/>
              </a:solidFill>
            </a:endParaRP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a:latin typeface="Calibri"/>
                <a:ea typeface="Calibri"/>
                <a:cs typeface="Calibri"/>
              </a:rPr>
              <a:t>Q: Unit exams or combined at end of year?</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In a school assessment program the year 11 semester 1 exam will typically be on Unit 1 (or Unit 3 for semester 1 Year 12) and Semester 2 exam is typically on the year's work. </a:t>
            </a:r>
            <a:r>
              <a:rPr lang="en-AU" sz="1600" dirty="0" smtClean="0">
                <a:latin typeface="Calibri"/>
                <a:ea typeface="Calibri"/>
                <a:cs typeface="Calibri"/>
              </a:rPr>
              <a:t>The </a:t>
            </a:r>
            <a:r>
              <a:rPr lang="en-AU" sz="1600" dirty="0">
                <a:latin typeface="Calibri"/>
                <a:ea typeface="Calibri"/>
                <a:cs typeface="Calibri"/>
              </a:rPr>
              <a:t>external WACE exam will be on Year 12 </a:t>
            </a:r>
            <a:r>
              <a:rPr lang="en-AU" sz="1600" dirty="0" smtClean="0">
                <a:latin typeface="Calibri"/>
                <a:ea typeface="Calibri"/>
                <a:cs typeface="Calibri"/>
              </a:rPr>
              <a:t>Units </a:t>
            </a:r>
            <a:r>
              <a:rPr lang="en-AU" sz="1600" dirty="0">
                <a:latin typeface="Calibri"/>
                <a:ea typeface="Calibri"/>
                <a:cs typeface="Calibri"/>
              </a:rPr>
              <a:t>3 and 4 content.</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Year 12 ATAR: will marks be deducted in all questions where SF are given wrongly, or only questions which specifically test this?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No, marking of SF will be as it is currently – only when specifically asked for in the question.</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In the exam will students be given any choices with the extended answer?</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Refer to the Exam Design brief on page 21 of the syllabus. It is very similar to the current exam.</a:t>
            </a:r>
            <a:endParaRPr lang="en-AU" sz="1600" dirty="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25</a:t>
            </a:fld>
            <a:endParaRPr lang="en-AU" dirty="0"/>
          </a:p>
        </p:txBody>
      </p:sp>
    </p:spTree>
    <p:extLst>
      <p:ext uri="{BB962C8B-B14F-4D97-AF65-F5344CB8AC3E}">
        <p14:creationId xmlns:p14="http://schemas.microsoft.com/office/powerpoint/2010/main" val="4102496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OTHER</a:t>
            </a:r>
          </a:p>
          <a:p>
            <a:pPr marL="0" indent="0">
              <a:buNone/>
            </a:pPr>
            <a:endParaRPr lang="en-AU" sz="1600" b="1" dirty="0">
              <a:solidFill>
                <a:srgbClr val="4D2C8A"/>
              </a:solidFill>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Will </a:t>
            </a:r>
            <a:r>
              <a:rPr lang="en-AU" sz="1600" dirty="0">
                <a:latin typeface="Calibri"/>
                <a:ea typeface="Calibri"/>
                <a:cs typeface="Calibri"/>
              </a:rPr>
              <a:t>SCSA provide sample programs, outlines and tasks as the Curriculum Council did with the introduction of the current courses? </a:t>
            </a:r>
            <a:endParaRPr lang="en-AU" sz="1600" dirty="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a:t>
            </a:r>
            <a:r>
              <a:rPr lang="en-AU" sz="1600" dirty="0" smtClean="0">
                <a:latin typeface="Calibri"/>
                <a:ea typeface="Calibri"/>
                <a:cs typeface="Calibri"/>
              </a:rPr>
              <a:t>	Sample </a:t>
            </a:r>
            <a:r>
              <a:rPr lang="en-AU" sz="1600" dirty="0">
                <a:latin typeface="Calibri"/>
                <a:ea typeface="Calibri"/>
                <a:cs typeface="Calibri"/>
              </a:rPr>
              <a:t>Course Outlines, Assessment Outlines and Assessment Tasks with marking keys are, at present, being prepared. Teacher Support Materials </a:t>
            </a:r>
            <a:r>
              <a:rPr lang="en-AU" sz="1600" dirty="0" smtClean="0">
                <a:latin typeface="Calibri"/>
                <a:ea typeface="Calibri"/>
                <a:cs typeface="Calibri"/>
              </a:rPr>
              <a:t>will not </a:t>
            </a:r>
            <a:r>
              <a:rPr lang="en-AU" sz="1600" dirty="0">
                <a:latin typeface="Calibri"/>
                <a:ea typeface="Calibri"/>
                <a:cs typeface="Calibri"/>
              </a:rPr>
              <a:t>include programs.</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Are </a:t>
            </a:r>
            <a:r>
              <a:rPr lang="en-AU" sz="1600" dirty="0">
                <a:latin typeface="Calibri"/>
                <a:ea typeface="Calibri"/>
                <a:cs typeface="Calibri"/>
              </a:rPr>
              <a:t>units still able to be delivered concurrently? </a:t>
            </a:r>
            <a:endParaRPr lang="en-AU" sz="1600" dirty="0">
              <a:latin typeface="Calibri"/>
              <a:ea typeface="Calibri"/>
              <a:cs typeface="Times New Roman"/>
            </a:endParaRPr>
          </a:p>
          <a:p>
            <a:pPr marL="355600" indent="-355600">
              <a:spcBef>
                <a:spcPts val="0"/>
              </a:spcBef>
              <a:spcAft>
                <a:spcPts val="0"/>
              </a:spcAft>
              <a:buNone/>
            </a:pPr>
            <a:r>
              <a:rPr lang="en-AU" sz="1600" dirty="0" smtClean="0">
                <a:latin typeface="Calibri"/>
                <a:ea typeface="Calibri"/>
                <a:cs typeface="Calibri"/>
              </a:rPr>
              <a:t>A</a:t>
            </a:r>
            <a:r>
              <a:rPr lang="en-AU" sz="1600" dirty="0">
                <a:latin typeface="Calibri"/>
                <a:ea typeface="Calibri"/>
                <a:cs typeface="Calibri"/>
              </a:rPr>
              <a:t>: </a:t>
            </a:r>
            <a:r>
              <a:rPr lang="en-AU" sz="1600" dirty="0" smtClean="0">
                <a:latin typeface="Calibri"/>
                <a:ea typeface="Calibri"/>
                <a:cs typeface="Calibri"/>
              </a:rPr>
              <a:t>	Page </a:t>
            </a:r>
            <a:r>
              <a:rPr lang="en-AU" sz="1600" dirty="0">
                <a:latin typeface="Calibri"/>
                <a:ea typeface="Calibri"/>
                <a:cs typeface="Calibri"/>
              </a:rPr>
              <a:t>14 of the 2015-2016 WACE Manual states that </a:t>
            </a:r>
            <a:r>
              <a:rPr lang="en-AU" sz="1600" i="1" dirty="0">
                <a:latin typeface="Calibri"/>
                <a:ea typeface="Calibri"/>
                <a:cs typeface="Calibri"/>
              </a:rPr>
              <a:t>“An assessment outline is required for each pair of units (or, where a single unit is being studied in Year 11, for that single unit) and must conform with the assessment requirements for the unit or pair of units as specified in the assessment table of the syllabus.”</a:t>
            </a:r>
            <a:r>
              <a:rPr lang="en-AU" sz="1600" dirty="0">
                <a:latin typeface="Calibri"/>
                <a:ea typeface="Calibri"/>
                <a:cs typeface="Calibri"/>
              </a:rPr>
              <a:t> As such units can be delivered concurrently using the one assessment table.</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0" indent="0">
              <a:spcBef>
                <a:spcPts val="0"/>
              </a:spcBef>
              <a:spcAft>
                <a:spcPts val="0"/>
              </a:spcAft>
              <a:buNone/>
            </a:pPr>
            <a:r>
              <a:rPr lang="en-AU" sz="1600" dirty="0">
                <a:solidFill>
                  <a:srgbClr val="000000"/>
                </a:solidFill>
                <a:latin typeface="Book Antiqua"/>
                <a:ea typeface="Calibri"/>
                <a:cs typeface="Book Antiqua"/>
              </a:rPr>
              <a:t> </a:t>
            </a: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endParaRPr lang="en-AU" sz="1600" dirty="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26</a:t>
            </a:fld>
            <a:endParaRPr lang="en-AU" dirty="0"/>
          </a:p>
        </p:txBody>
      </p:sp>
    </p:spTree>
    <p:extLst>
      <p:ext uri="{BB962C8B-B14F-4D97-AF65-F5344CB8AC3E}">
        <p14:creationId xmlns:p14="http://schemas.microsoft.com/office/powerpoint/2010/main" val="1235539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OTHER </a:t>
            </a:r>
            <a:r>
              <a:rPr lang="en-AU" sz="1200" b="1" dirty="0" smtClean="0">
                <a:solidFill>
                  <a:srgbClr val="4D2C8A"/>
                </a:solidFill>
              </a:rPr>
              <a:t>(continued)</a:t>
            </a:r>
            <a:endParaRPr lang="en-AU" sz="1600" b="1" dirty="0">
              <a:solidFill>
                <a:srgbClr val="4D2C8A"/>
              </a:solidFill>
            </a:endParaRP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Are </a:t>
            </a:r>
            <a:r>
              <a:rPr lang="en-AU" sz="1600" dirty="0">
                <a:latin typeface="Calibri"/>
                <a:ea typeface="Calibri"/>
                <a:cs typeface="Calibri"/>
              </a:rPr>
              <a:t>students in the General English course restricted to a non-university pathway? </a:t>
            </a:r>
            <a:endParaRPr lang="en-AU" sz="1600" dirty="0">
              <a:latin typeface="Calibri"/>
              <a:ea typeface="Calibri"/>
              <a:cs typeface="Times New Roman"/>
            </a:endParaRPr>
          </a:p>
          <a:p>
            <a:pPr marL="355600" indent="-355600">
              <a:spcBef>
                <a:spcPts val="0"/>
              </a:spcBef>
              <a:spcAft>
                <a:spcPts val="600"/>
              </a:spcAft>
              <a:buNone/>
            </a:pPr>
            <a:r>
              <a:rPr lang="en-AU" sz="1600" dirty="0">
                <a:latin typeface="Calibri"/>
                <a:ea typeface="Calibri"/>
                <a:cs typeface="Calibri"/>
              </a:rPr>
              <a:t>A:  </a:t>
            </a:r>
            <a:r>
              <a:rPr lang="en-AU" sz="1600" dirty="0" smtClean="0">
                <a:latin typeface="Calibri"/>
                <a:ea typeface="Calibri"/>
                <a:cs typeface="Calibri"/>
              </a:rPr>
              <a:t>  </a:t>
            </a:r>
            <a:r>
              <a:rPr lang="en-AU" sz="1600" dirty="0" smtClean="0">
                <a:solidFill>
                  <a:srgbClr val="000000"/>
                </a:solidFill>
                <a:latin typeface="Calibri"/>
                <a:ea typeface="Calibri"/>
                <a:cs typeface="Calibri"/>
              </a:rPr>
              <a:t>Courses </a:t>
            </a:r>
            <a:r>
              <a:rPr lang="en-AU" sz="1600" dirty="0">
                <a:solidFill>
                  <a:srgbClr val="000000"/>
                </a:solidFill>
                <a:latin typeface="Calibri"/>
                <a:ea typeface="Calibri"/>
                <a:cs typeface="Calibri"/>
              </a:rPr>
              <a:t>designated as ATAR courses, generate scores for university entrance. This is what students should select if they are seeking university </a:t>
            </a:r>
            <a:r>
              <a:rPr lang="en-AU" sz="1600" dirty="0">
                <a:latin typeface="Calibri"/>
                <a:ea typeface="Calibri"/>
                <a:cs typeface="Calibri"/>
              </a:rPr>
              <a:t>entrance.  TISC, the Tertiary Institutions Service Centre, makes this determination on behalf of all universities. All students are required to have achieved specified levels (varying by institution) of ATAR English. (See page 3 of TISC’s </a:t>
            </a:r>
            <a:r>
              <a:rPr lang="en-AU" sz="1600" i="1" dirty="0">
                <a:latin typeface="Calibri"/>
                <a:ea typeface="Calibri"/>
                <a:cs typeface="Calibri"/>
              </a:rPr>
              <a:t>UNIVERSITY ADMISSION 2017 Admission Requirements for School Leavers</a:t>
            </a:r>
            <a:r>
              <a:rPr lang="en-AU" sz="1600" dirty="0">
                <a:latin typeface="Calibri"/>
                <a:ea typeface="Calibri"/>
                <a:cs typeface="Calibri"/>
              </a:rPr>
              <a:t>). However  “Competence in English” top of page 2 in this document states: </a:t>
            </a:r>
            <a:endParaRPr lang="en-AU" sz="1600" dirty="0">
              <a:latin typeface="Calibri"/>
              <a:ea typeface="Calibri"/>
              <a:cs typeface="Times New Roman"/>
            </a:endParaRPr>
          </a:p>
          <a:p>
            <a:pPr marL="355600" indent="-355600">
              <a:spcBef>
                <a:spcPts val="0"/>
              </a:spcBef>
              <a:spcAft>
                <a:spcPts val="0"/>
              </a:spcAft>
              <a:buNone/>
            </a:pPr>
            <a:r>
              <a:rPr lang="en-AU" sz="1600" dirty="0">
                <a:solidFill>
                  <a:srgbClr val="000000"/>
                </a:solidFill>
                <a:latin typeface="Calibri"/>
                <a:ea typeface="Calibri"/>
                <a:cs typeface="Calibri"/>
              </a:rPr>
              <a:t>	“For university admission purposes, usually you demonstrate competence in English by achieving the prescribed standard in one of the courses: English ATAR, Literature ATAR or English as an Additional Language/Dialect (EALD) ATAR</a:t>
            </a:r>
            <a:r>
              <a:rPr lang="en-AU" sz="1600" dirty="0">
                <a:solidFill>
                  <a:srgbClr val="000000"/>
                </a:solidFill>
                <a:latin typeface="Book Antiqua"/>
                <a:ea typeface="Calibri"/>
                <a:cs typeface="Book Antiqua"/>
              </a:rPr>
              <a:t>.” </a:t>
            </a:r>
          </a:p>
          <a:p>
            <a:pPr marL="355600" indent="-355600">
              <a:spcBef>
                <a:spcPts val="0"/>
              </a:spcBef>
              <a:spcAft>
                <a:spcPts val="0"/>
              </a:spcAft>
              <a:buNone/>
            </a:pPr>
            <a:endParaRPr lang="en-AU" sz="1600" dirty="0" smtClean="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Will </a:t>
            </a:r>
            <a:r>
              <a:rPr lang="en-AU" sz="1600" dirty="0">
                <a:latin typeface="Calibri"/>
                <a:ea typeface="Calibri"/>
                <a:cs typeface="Calibri"/>
              </a:rPr>
              <a:t>new textbooks be produced for Units 1/2 and 3/4?  If so, when can we expect to preview them?</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a:t>
            </a:r>
            <a:r>
              <a:rPr lang="en-AU" sz="1600" dirty="0" smtClean="0">
                <a:latin typeface="Calibri"/>
                <a:ea typeface="Calibri"/>
                <a:cs typeface="Calibri"/>
              </a:rPr>
              <a:t>:	Please contact </a:t>
            </a:r>
            <a:r>
              <a:rPr lang="en-AU" sz="1600" dirty="0">
                <a:latin typeface="Calibri"/>
                <a:ea typeface="Calibri"/>
                <a:cs typeface="Calibri"/>
              </a:rPr>
              <a:t>STAWA and publishers about plans they may have for new texts.</a:t>
            </a:r>
            <a:endParaRPr lang="en-AU" sz="1600" dirty="0">
              <a:latin typeface="Calibri"/>
              <a:ea typeface="Calibri"/>
              <a:cs typeface="Times New Roman"/>
            </a:endParaRPr>
          </a:p>
          <a:p>
            <a:pPr marL="355600" indent="-355600">
              <a:lnSpc>
                <a:spcPct val="115000"/>
              </a:lnSpc>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5600" indent="-355600">
              <a:spcBef>
                <a:spcPts val="0"/>
              </a:spcBef>
              <a:spcAft>
                <a:spcPts val="0"/>
              </a:spcAft>
              <a:buNone/>
            </a:pPr>
            <a:endParaRPr lang="en-AU" sz="1600" dirty="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27</a:t>
            </a:fld>
            <a:endParaRPr lang="en-AU" dirty="0"/>
          </a:p>
        </p:txBody>
      </p:sp>
    </p:spTree>
    <p:extLst>
      <p:ext uri="{BB962C8B-B14F-4D97-AF65-F5344CB8AC3E}">
        <p14:creationId xmlns:p14="http://schemas.microsoft.com/office/powerpoint/2010/main" val="4140516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600" b="1" dirty="0" smtClean="0">
                <a:solidFill>
                  <a:srgbClr val="4D2C8A"/>
                </a:solidFill>
              </a:rPr>
              <a:t>OTHER </a:t>
            </a:r>
            <a:r>
              <a:rPr lang="en-AU" sz="1200" b="1" dirty="0" smtClean="0">
                <a:solidFill>
                  <a:srgbClr val="4D2C8A"/>
                </a:solidFill>
              </a:rPr>
              <a:t>(continued)</a:t>
            </a:r>
            <a:endParaRPr lang="en-AU" sz="1600" b="1" dirty="0">
              <a:solidFill>
                <a:srgbClr val="4D2C8A"/>
              </a:solidFill>
            </a:endParaRPr>
          </a:p>
          <a:p>
            <a:pPr marL="534988" indent="-534988">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Can students do Units 1, 2 for ATAR and if perform poorly move on to 3, 4 general in </a:t>
            </a:r>
            <a:r>
              <a:rPr lang="en-AU" sz="1600" dirty="0" err="1">
                <a:latin typeface="Calibri"/>
                <a:ea typeface="Calibri"/>
                <a:cs typeface="Calibri"/>
              </a:rPr>
              <a:t>Yr</a:t>
            </a:r>
            <a:r>
              <a:rPr lang="en-AU" sz="1600" dirty="0">
                <a:latin typeface="Calibri"/>
                <a:ea typeface="Calibri"/>
                <a:cs typeface="Calibri"/>
              </a:rPr>
              <a:t> 12?</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Yes</a:t>
            </a:r>
            <a:endParaRPr lang="en-AU" sz="1600" dirty="0">
              <a:latin typeface="Calibri"/>
              <a:ea typeface="Calibri"/>
              <a:cs typeface="Times New Roman"/>
            </a:endParaRPr>
          </a:p>
          <a:p>
            <a:pPr marL="355600" indent="-355600">
              <a:spcBef>
                <a:spcPts val="0"/>
              </a:spcBef>
              <a:spcAft>
                <a:spcPts val="0"/>
              </a:spcAft>
              <a:buNone/>
            </a:pPr>
            <a:endParaRPr lang="en-AU" sz="1600" dirty="0" smtClean="0">
              <a:latin typeface="Calibri"/>
              <a:ea typeface="Calibri"/>
              <a:cs typeface="Calibri"/>
            </a:endParaRPr>
          </a:p>
          <a:p>
            <a:pPr marL="355600" indent="-355600">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Are there any recommendations for deciding whether to choose ATAR or General courses for specific students?</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If students would typically study Stages 1 and 2, then they are </a:t>
            </a:r>
            <a:r>
              <a:rPr lang="en-AU" sz="1600" dirty="0" smtClean="0">
                <a:latin typeface="Calibri"/>
                <a:ea typeface="Calibri"/>
                <a:cs typeface="Calibri"/>
              </a:rPr>
              <a:t>more suited </a:t>
            </a:r>
            <a:r>
              <a:rPr lang="en-AU" sz="1600" dirty="0">
                <a:latin typeface="Calibri"/>
                <a:ea typeface="Calibri"/>
                <a:cs typeface="Calibri"/>
              </a:rPr>
              <a:t>for the General course. If they would typically study Stages 2 and 3 then they are </a:t>
            </a:r>
            <a:r>
              <a:rPr lang="en-AU" sz="1600" dirty="0" smtClean="0">
                <a:latin typeface="Calibri"/>
                <a:ea typeface="Calibri"/>
                <a:cs typeface="Calibri"/>
              </a:rPr>
              <a:t>more suited </a:t>
            </a:r>
            <a:r>
              <a:rPr lang="en-AU" sz="1600" dirty="0">
                <a:latin typeface="Calibri"/>
                <a:ea typeface="Calibri"/>
                <a:cs typeface="Calibri"/>
              </a:rPr>
              <a:t>for the ATAR course.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Q: Can a school choose to run both the ATAR syllabus and </a:t>
            </a:r>
            <a:r>
              <a:rPr lang="en-AU" sz="1600">
                <a:latin typeface="Calibri"/>
                <a:ea typeface="Calibri"/>
                <a:cs typeface="Calibri"/>
              </a:rPr>
              <a:t>the </a:t>
            </a:r>
            <a:r>
              <a:rPr lang="en-AU" sz="1600" smtClean="0">
                <a:latin typeface="Calibri"/>
                <a:ea typeface="Calibri"/>
                <a:cs typeface="Calibri"/>
              </a:rPr>
              <a:t>General </a:t>
            </a:r>
            <a:r>
              <a:rPr lang="en-AU" sz="1600" dirty="0">
                <a:latin typeface="Calibri"/>
                <a:ea typeface="Calibri"/>
                <a:cs typeface="Calibri"/>
              </a:rPr>
              <a:t>course?</a:t>
            </a:r>
            <a:endParaRPr lang="en-AU" sz="1600" dirty="0">
              <a:latin typeface="Calibri"/>
              <a:ea typeface="Calibri"/>
              <a:cs typeface="Times New Roman"/>
            </a:endParaRPr>
          </a:p>
          <a:p>
            <a:pPr marL="355600" indent="-355600">
              <a:spcBef>
                <a:spcPts val="0"/>
              </a:spcBef>
              <a:spcAft>
                <a:spcPts val="0"/>
              </a:spcAft>
              <a:buNone/>
            </a:pPr>
            <a:r>
              <a:rPr lang="en-AU" sz="1600" dirty="0">
                <a:latin typeface="Calibri"/>
                <a:ea typeface="Calibri"/>
                <a:cs typeface="Calibri"/>
              </a:rPr>
              <a:t>A: Yes</a:t>
            </a:r>
            <a:endParaRPr lang="en-AU" sz="1600" dirty="0">
              <a:latin typeface="Calibri"/>
              <a:ea typeface="Calibri"/>
              <a:cs typeface="Times New Roman"/>
            </a:endParaRPr>
          </a:p>
          <a:p>
            <a:pPr marL="355600" indent="-355600">
              <a:spcBef>
                <a:spcPts val="0"/>
              </a:spcBef>
              <a:spcAft>
                <a:spcPts val="0"/>
              </a:spcAft>
              <a:buNone/>
            </a:pPr>
            <a:endParaRPr lang="en-AU" sz="1600" dirty="0"/>
          </a:p>
        </p:txBody>
      </p:sp>
      <p:sp>
        <p:nvSpPr>
          <p:cNvPr id="4" name="Slide Number Placeholder 3"/>
          <p:cNvSpPr>
            <a:spLocks noGrp="1"/>
          </p:cNvSpPr>
          <p:nvPr>
            <p:ph type="sldNum" sz="quarter" idx="4"/>
          </p:nvPr>
        </p:nvSpPr>
        <p:spPr/>
        <p:txBody>
          <a:bodyPr/>
          <a:lstStyle/>
          <a:p>
            <a:fld id="{8C57E9BA-65BF-4135-85A9-0424360DE200}" type="slidenum">
              <a:rPr lang="en-AU" smtClean="0"/>
              <a:pPr/>
              <a:t>28</a:t>
            </a:fld>
            <a:endParaRPr lang="en-AU" dirty="0"/>
          </a:p>
        </p:txBody>
      </p:sp>
    </p:spTree>
    <p:extLst>
      <p:ext uri="{BB962C8B-B14F-4D97-AF65-F5344CB8AC3E}">
        <p14:creationId xmlns:p14="http://schemas.microsoft.com/office/powerpoint/2010/main" val="136141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3844925"/>
          </a:xfrm>
        </p:spPr>
        <p:txBody>
          <a:bodyPr/>
          <a:lstStyle/>
          <a:p>
            <a:pPr marL="0" indent="0">
              <a:spcAft>
                <a:spcPts val="600"/>
              </a:spcAft>
              <a:buNone/>
            </a:pPr>
            <a:r>
              <a:rPr lang="en-AU" dirty="0" smtClean="0">
                <a:ea typeface="Calibri"/>
                <a:cs typeface="Times New Roman"/>
              </a:rPr>
              <a:t>Year </a:t>
            </a:r>
            <a:r>
              <a:rPr lang="en-AU" dirty="0">
                <a:ea typeface="Calibri"/>
                <a:cs typeface="Times New Roman"/>
              </a:rPr>
              <a:t>11 and </a:t>
            </a:r>
            <a:r>
              <a:rPr lang="en-AU" dirty="0" smtClean="0">
                <a:ea typeface="Calibri"/>
                <a:cs typeface="Times New Roman"/>
              </a:rPr>
              <a:t>Year 12 ATAR courses:</a:t>
            </a:r>
          </a:p>
          <a:p>
            <a:pPr>
              <a:spcAft>
                <a:spcPts val="600"/>
              </a:spcAft>
            </a:pPr>
            <a:r>
              <a:rPr lang="en-AU" dirty="0" smtClean="0">
                <a:ea typeface="Calibri"/>
                <a:cs typeface="Times New Roman"/>
              </a:rPr>
              <a:t> </a:t>
            </a:r>
            <a:r>
              <a:rPr lang="en-US" dirty="0" smtClean="0"/>
              <a:t>Adapted </a:t>
            </a:r>
            <a:r>
              <a:rPr lang="en-US" dirty="0"/>
              <a:t>from the Australian Curriculum</a:t>
            </a:r>
          </a:p>
          <a:p>
            <a:pPr lvl="0">
              <a:spcAft>
                <a:spcPts val="600"/>
              </a:spcAft>
            </a:pPr>
            <a:r>
              <a:rPr lang="en-US" dirty="0" smtClean="0"/>
              <a:t>Three </a:t>
            </a:r>
            <a:r>
              <a:rPr lang="en-US" dirty="0"/>
              <a:t>interrelated strands: </a:t>
            </a:r>
            <a:endParaRPr lang="en-US" dirty="0" smtClean="0"/>
          </a:p>
          <a:p>
            <a:pPr lvl="1">
              <a:spcAft>
                <a:spcPts val="600"/>
              </a:spcAft>
            </a:pPr>
            <a:r>
              <a:rPr lang="en-US" dirty="0" smtClean="0"/>
              <a:t>Science Inquiry </a:t>
            </a:r>
            <a:r>
              <a:rPr lang="en-US" dirty="0"/>
              <a:t>Skills, </a:t>
            </a:r>
            <a:endParaRPr lang="en-US" dirty="0" smtClean="0"/>
          </a:p>
          <a:p>
            <a:pPr lvl="1">
              <a:spcAft>
                <a:spcPts val="600"/>
              </a:spcAft>
            </a:pPr>
            <a:r>
              <a:rPr lang="en-US" dirty="0" smtClean="0"/>
              <a:t>Science as a Human Endeavour and </a:t>
            </a:r>
          </a:p>
          <a:p>
            <a:pPr lvl="1">
              <a:spcAft>
                <a:spcPts val="600"/>
              </a:spcAft>
            </a:pPr>
            <a:r>
              <a:rPr lang="en-US" dirty="0" smtClean="0"/>
              <a:t>Science Understanding</a:t>
            </a:r>
            <a:endParaRPr lang="en-US" dirty="0"/>
          </a:p>
          <a:p>
            <a:pPr>
              <a:spcAft>
                <a:spcPts val="600"/>
              </a:spcAft>
            </a:pPr>
            <a:endParaRPr lang="en-AU" dirty="0" smtClean="0">
              <a:cs typeface="Times New Roman"/>
            </a:endParaRPr>
          </a:p>
        </p:txBody>
      </p:sp>
      <p:sp>
        <p:nvSpPr>
          <p:cNvPr id="4" name="Slide Number Placeholder 3"/>
          <p:cNvSpPr>
            <a:spLocks noGrp="1"/>
          </p:cNvSpPr>
          <p:nvPr>
            <p:ph type="sldNum" sz="quarter" idx="4"/>
          </p:nvPr>
        </p:nvSpPr>
        <p:spPr>
          <a:xfrm>
            <a:off x="4800600" y="5638800"/>
            <a:ext cx="2133600" cy="418489"/>
          </a:xfrm>
        </p:spPr>
        <p:txBody>
          <a:bodyPr/>
          <a:lstStyle/>
          <a:p>
            <a:fld id="{8C57E9BA-65BF-4135-85A9-0424360DE200}" type="slidenum">
              <a:rPr lang="en-AU" smtClean="0"/>
              <a:pPr/>
              <a:t>3</a:t>
            </a:fld>
            <a:endParaRPr lang="en-AU" dirty="0"/>
          </a:p>
        </p:txBody>
      </p:sp>
    </p:spTree>
    <p:extLst>
      <p:ext uri="{BB962C8B-B14F-4D97-AF65-F5344CB8AC3E}">
        <p14:creationId xmlns:p14="http://schemas.microsoft.com/office/powerpoint/2010/main" val="1602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676400"/>
            <a:ext cx="8531225" cy="4606925"/>
          </a:xfrm>
        </p:spPr>
        <p:txBody>
          <a:bodyPr/>
          <a:lstStyle/>
          <a:p>
            <a:pPr lvl="0">
              <a:spcAft>
                <a:spcPts val="600"/>
              </a:spcAft>
            </a:pPr>
            <a:r>
              <a:rPr lang="en-AU" dirty="0" smtClean="0">
                <a:ea typeface="Calibri"/>
                <a:cs typeface="Times New Roman"/>
              </a:rPr>
              <a:t>ATAR course		</a:t>
            </a:r>
            <a:r>
              <a:rPr lang="en-AU" b="1" dirty="0" smtClean="0">
                <a:solidFill>
                  <a:srgbClr val="00ACA8"/>
                </a:solidFill>
                <a:ea typeface="Calibri"/>
                <a:cs typeface="Times New Roman"/>
              </a:rPr>
              <a:t>Year 11 </a:t>
            </a:r>
          </a:p>
          <a:p>
            <a:pPr marL="0" lvl="0" indent="0">
              <a:spcAft>
                <a:spcPts val="600"/>
              </a:spcAft>
              <a:buNone/>
            </a:pPr>
            <a:r>
              <a:rPr lang="en-AU" sz="2200" dirty="0" smtClean="0">
                <a:ea typeface="Calibri"/>
                <a:cs typeface="Times New Roman"/>
              </a:rPr>
              <a:t>Generally maps from the current 2A and 2B units (oxidation and reduction transferred to Unit 3)</a:t>
            </a:r>
          </a:p>
          <a:p>
            <a:pPr marL="712788" lvl="2" indent="-350838">
              <a:spcAft>
                <a:spcPts val="600"/>
              </a:spcAft>
              <a:buFont typeface="Wingdings" pitchFamily="2" charset="2"/>
              <a:buChar char="ü"/>
            </a:pPr>
            <a:r>
              <a:rPr lang="en-AU" dirty="0" smtClean="0">
                <a:solidFill>
                  <a:srgbClr val="0070C0"/>
                </a:solidFill>
                <a:ea typeface="Calibri"/>
                <a:cs typeface="Times New Roman"/>
              </a:rPr>
              <a:t>Unit 1 </a:t>
            </a:r>
            <a:r>
              <a:rPr lang="en-AU" dirty="0" smtClean="0">
                <a:ea typeface="Calibri"/>
                <a:cs typeface="Times New Roman"/>
              </a:rPr>
              <a:t>– includes trends across periods and down groups in the PT </a:t>
            </a:r>
            <a:r>
              <a:rPr lang="en-AU" dirty="0" smtClean="0">
                <a:solidFill>
                  <a:srgbClr val="CC6600"/>
                </a:solidFill>
                <a:ea typeface="Calibri"/>
                <a:cs typeface="Times New Roman"/>
              </a:rPr>
              <a:t>(from the current 3A)</a:t>
            </a:r>
            <a:r>
              <a:rPr lang="en-AU" dirty="0" smtClean="0">
                <a:ea typeface="Calibri"/>
                <a:cs typeface="Times New Roman"/>
              </a:rPr>
              <a:t>; flame tests, atomic absorption spectroscopy, mass spectrometry, </a:t>
            </a:r>
            <a:r>
              <a:rPr lang="en-AU" dirty="0" err="1" smtClean="0">
                <a:ea typeface="Calibri"/>
                <a:cs typeface="Times New Roman"/>
              </a:rPr>
              <a:t>nanomaterials</a:t>
            </a:r>
            <a:r>
              <a:rPr lang="en-AU" dirty="0" smtClean="0">
                <a:ea typeface="Calibri"/>
                <a:cs typeface="Times New Roman"/>
              </a:rPr>
              <a:t> </a:t>
            </a:r>
            <a:r>
              <a:rPr lang="en-AU" dirty="0" smtClean="0">
                <a:solidFill>
                  <a:srgbClr val="7030A0"/>
                </a:solidFill>
                <a:ea typeface="Calibri"/>
                <a:cs typeface="Times New Roman"/>
              </a:rPr>
              <a:t>(new content)</a:t>
            </a:r>
          </a:p>
          <a:p>
            <a:pPr marL="712788" lvl="2" indent="-350838">
              <a:spcAft>
                <a:spcPts val="600"/>
              </a:spcAft>
              <a:buFont typeface="Wingdings" pitchFamily="2" charset="2"/>
              <a:buChar char="ü"/>
            </a:pPr>
            <a:r>
              <a:rPr lang="en-AU" dirty="0">
                <a:solidFill>
                  <a:srgbClr val="0070C0"/>
                </a:solidFill>
                <a:ea typeface="Calibri"/>
                <a:cs typeface="Times New Roman"/>
              </a:rPr>
              <a:t>Unit </a:t>
            </a:r>
            <a:r>
              <a:rPr lang="en-AU" dirty="0" smtClean="0">
                <a:solidFill>
                  <a:srgbClr val="0070C0"/>
                </a:solidFill>
                <a:ea typeface="Calibri"/>
                <a:cs typeface="Times New Roman"/>
              </a:rPr>
              <a:t>2 </a:t>
            </a:r>
            <a:r>
              <a:rPr lang="en-AU" dirty="0" smtClean="0">
                <a:ea typeface="Calibri"/>
                <a:cs typeface="Times New Roman"/>
              </a:rPr>
              <a:t>– </a:t>
            </a:r>
            <a:r>
              <a:rPr lang="en-AU" dirty="0">
                <a:ea typeface="Calibri"/>
                <a:cs typeface="Times New Roman"/>
              </a:rPr>
              <a:t>includes </a:t>
            </a:r>
            <a:r>
              <a:rPr lang="en-AU" dirty="0" smtClean="0">
                <a:ea typeface="Calibri"/>
                <a:cs typeface="Times New Roman"/>
              </a:rPr>
              <a:t>physical properties of covalent molecular compounds as explained by their types of IMF’s, VSEPR theory, Lewis structures, molecular shape and polarity, properties of water as explained by H-bonding </a:t>
            </a:r>
            <a:r>
              <a:rPr lang="en-AU" dirty="0" smtClean="0">
                <a:solidFill>
                  <a:srgbClr val="CC6600"/>
                </a:solidFill>
                <a:ea typeface="Calibri"/>
                <a:cs typeface="Times New Roman"/>
              </a:rPr>
              <a:t>(</a:t>
            </a:r>
            <a:r>
              <a:rPr lang="en-AU" dirty="0">
                <a:solidFill>
                  <a:srgbClr val="CC6600"/>
                </a:solidFill>
                <a:ea typeface="Calibri"/>
                <a:cs typeface="Times New Roman"/>
              </a:rPr>
              <a:t>from </a:t>
            </a:r>
            <a:r>
              <a:rPr lang="en-AU" dirty="0" smtClean="0">
                <a:solidFill>
                  <a:srgbClr val="CC6600"/>
                </a:solidFill>
                <a:ea typeface="Calibri"/>
                <a:cs typeface="Times New Roman"/>
              </a:rPr>
              <a:t>3A</a:t>
            </a:r>
            <a:r>
              <a:rPr lang="en-AU" dirty="0">
                <a:solidFill>
                  <a:srgbClr val="CC6600"/>
                </a:solidFill>
                <a:ea typeface="Calibri"/>
                <a:cs typeface="Times New Roman"/>
              </a:rPr>
              <a:t>)</a:t>
            </a:r>
            <a:r>
              <a:rPr lang="en-AU" dirty="0">
                <a:ea typeface="Calibri"/>
                <a:cs typeface="Times New Roman"/>
              </a:rPr>
              <a:t>; </a:t>
            </a:r>
            <a:r>
              <a:rPr lang="en-AU" dirty="0" smtClean="0">
                <a:ea typeface="Calibri"/>
                <a:cs typeface="Times New Roman"/>
              </a:rPr>
              <a:t>chromatographic techniques </a:t>
            </a:r>
            <a:r>
              <a:rPr lang="en-AU" dirty="0" smtClean="0">
                <a:solidFill>
                  <a:srgbClr val="7030A0"/>
                </a:solidFill>
                <a:ea typeface="Calibri"/>
                <a:cs typeface="Times New Roman"/>
              </a:rPr>
              <a:t>(new </a:t>
            </a:r>
            <a:r>
              <a:rPr lang="en-AU" dirty="0">
                <a:solidFill>
                  <a:srgbClr val="7030A0"/>
                </a:solidFill>
                <a:ea typeface="Calibri"/>
                <a:cs typeface="Times New Roman"/>
              </a:rPr>
              <a:t>content</a:t>
            </a:r>
            <a:r>
              <a:rPr lang="en-AU" dirty="0" smtClean="0">
                <a:solidFill>
                  <a:srgbClr val="7030A0"/>
                </a:solidFill>
                <a:ea typeface="Calibri"/>
                <a:cs typeface="Times New Roman"/>
              </a:rPr>
              <a:t>)</a:t>
            </a:r>
          </a:p>
          <a:p>
            <a:pPr marL="0" lvl="0" indent="0">
              <a:spcAft>
                <a:spcPts val="600"/>
              </a:spcAft>
              <a:buNone/>
            </a:pPr>
            <a:endParaRPr lang="en-AU" dirty="0"/>
          </a:p>
        </p:txBody>
      </p:sp>
      <p:sp>
        <p:nvSpPr>
          <p:cNvPr id="4" name="Slide Number Placeholder 3"/>
          <p:cNvSpPr>
            <a:spLocks noGrp="1"/>
          </p:cNvSpPr>
          <p:nvPr>
            <p:ph type="sldNum" sz="quarter" idx="4"/>
          </p:nvPr>
        </p:nvSpPr>
        <p:spPr>
          <a:xfrm>
            <a:off x="6858000" y="6096000"/>
            <a:ext cx="2133600" cy="418489"/>
          </a:xfrm>
        </p:spPr>
        <p:txBody>
          <a:bodyPr/>
          <a:lstStyle/>
          <a:p>
            <a:fld id="{8C57E9BA-65BF-4135-85A9-0424360DE200}" type="slidenum">
              <a:rPr lang="en-AU" smtClean="0">
                <a:solidFill>
                  <a:schemeClr val="tx1"/>
                </a:solidFill>
              </a:rPr>
              <a:pPr/>
              <a:t>4</a:t>
            </a:fld>
            <a:endParaRPr lang="en-AU" dirty="0">
              <a:solidFill>
                <a:schemeClr val="tx1"/>
              </a:solidFill>
            </a:endParaRPr>
          </a:p>
        </p:txBody>
      </p:sp>
    </p:spTree>
    <p:extLst>
      <p:ext uri="{BB962C8B-B14F-4D97-AF65-F5344CB8AC3E}">
        <p14:creationId xmlns:p14="http://schemas.microsoft.com/office/powerpoint/2010/main" val="2240174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793875"/>
            <a:ext cx="8531225" cy="568325"/>
          </a:xfrm>
        </p:spPr>
        <p:txBody>
          <a:bodyPr/>
          <a:lstStyle/>
          <a:p>
            <a:pPr lvl="0">
              <a:spcAft>
                <a:spcPts val="600"/>
              </a:spcAft>
            </a:pPr>
            <a:r>
              <a:rPr lang="en-AU" dirty="0">
                <a:solidFill>
                  <a:srgbClr val="000000"/>
                </a:solidFill>
                <a:ea typeface="Calibri"/>
                <a:cs typeface="Times New Roman"/>
              </a:rPr>
              <a:t>ATAR course		</a:t>
            </a:r>
            <a:r>
              <a:rPr lang="en-AU" b="1" dirty="0">
                <a:solidFill>
                  <a:srgbClr val="00ACA8"/>
                </a:solidFill>
                <a:ea typeface="Calibri"/>
                <a:cs typeface="Times New Roman"/>
              </a:rPr>
              <a:t>Year 11 </a:t>
            </a:r>
          </a:p>
          <a:p>
            <a:pPr marL="0" lvl="0" indent="0">
              <a:spcAft>
                <a:spcPts val="600"/>
              </a:spcAft>
              <a:buNone/>
            </a:pPr>
            <a:endParaRPr lang="en-AU" dirty="0"/>
          </a:p>
        </p:txBody>
      </p:sp>
      <p:sp>
        <p:nvSpPr>
          <p:cNvPr id="4" name="Slide Number Placeholder 3"/>
          <p:cNvSpPr>
            <a:spLocks noGrp="1"/>
          </p:cNvSpPr>
          <p:nvPr>
            <p:ph type="sldNum" sz="quarter" idx="4"/>
          </p:nvPr>
        </p:nvSpPr>
        <p:spPr>
          <a:xfrm>
            <a:off x="6781800" y="6172200"/>
            <a:ext cx="2133600" cy="418489"/>
          </a:xfrm>
        </p:spPr>
        <p:txBody>
          <a:bodyPr/>
          <a:lstStyle/>
          <a:p>
            <a:fld id="{8C57E9BA-65BF-4135-85A9-0424360DE200}" type="slidenum">
              <a:rPr lang="en-AU" smtClean="0">
                <a:solidFill>
                  <a:schemeClr val="tx1"/>
                </a:solidFill>
              </a:rPr>
              <a:pPr/>
              <a:t>5</a:t>
            </a:fld>
            <a:endParaRPr lang="en-AU"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40270442"/>
              </p:ext>
            </p:extLst>
          </p:nvPr>
        </p:nvGraphicFramePr>
        <p:xfrm>
          <a:off x="609600" y="2438400"/>
          <a:ext cx="7848601" cy="3571240"/>
        </p:xfrm>
        <a:graphic>
          <a:graphicData uri="http://schemas.openxmlformats.org/drawingml/2006/table">
            <a:tbl>
              <a:tblPr firstRow="1" bandRow="1">
                <a:tableStyleId>{5C22544A-7EE6-4342-B048-85BDC9FD1C3A}</a:tableStyleId>
              </a:tblPr>
              <a:tblGrid>
                <a:gridCol w="2943225"/>
                <a:gridCol w="2452688"/>
                <a:gridCol w="2452688"/>
              </a:tblGrid>
              <a:tr h="370840">
                <a:tc>
                  <a:txBody>
                    <a:bodyPr/>
                    <a:lstStyle/>
                    <a:p>
                      <a:pPr algn="ctr"/>
                      <a:r>
                        <a:rPr lang="en-AU" dirty="0" smtClean="0">
                          <a:solidFill>
                            <a:schemeClr val="tx1"/>
                          </a:solidFill>
                        </a:rPr>
                        <a:t>Assessment type</a:t>
                      </a:r>
                      <a:endParaRPr lang="en-AU" dirty="0">
                        <a:solidFill>
                          <a:schemeClr val="tx1"/>
                        </a:solidFill>
                      </a:endParaRPr>
                    </a:p>
                  </a:txBody>
                  <a:tcPr>
                    <a:solidFill>
                      <a:srgbClr val="CCFFCC"/>
                    </a:solidFill>
                  </a:tcPr>
                </a:tc>
                <a:tc>
                  <a:txBody>
                    <a:bodyPr/>
                    <a:lstStyle/>
                    <a:p>
                      <a:pPr algn="ctr"/>
                      <a:r>
                        <a:rPr lang="en-AU" dirty="0" smtClean="0">
                          <a:solidFill>
                            <a:schemeClr val="tx1"/>
                          </a:solidFill>
                        </a:rPr>
                        <a:t>ATAR Course</a:t>
                      </a:r>
                      <a:endParaRPr lang="en-AU" dirty="0">
                        <a:solidFill>
                          <a:schemeClr val="tx1"/>
                        </a:solidFill>
                      </a:endParaRPr>
                    </a:p>
                  </a:txBody>
                  <a:tcPr>
                    <a:solidFill>
                      <a:srgbClr val="66FFFF"/>
                    </a:solidFill>
                  </a:tcPr>
                </a:tc>
                <a:tc>
                  <a:txBody>
                    <a:bodyPr/>
                    <a:lstStyle/>
                    <a:p>
                      <a:pPr algn="ctr"/>
                      <a:r>
                        <a:rPr lang="en-AU" dirty="0" smtClean="0">
                          <a:solidFill>
                            <a:schemeClr val="tx1"/>
                          </a:solidFill>
                        </a:rPr>
                        <a:t>Current WACE</a:t>
                      </a:r>
                      <a:endParaRPr lang="en-AU" dirty="0">
                        <a:solidFill>
                          <a:schemeClr val="tx1"/>
                        </a:solidFill>
                      </a:endParaRPr>
                    </a:p>
                  </a:txBody>
                  <a:tcPr>
                    <a:solidFill>
                      <a:srgbClr val="FFCC99"/>
                    </a:solidFill>
                  </a:tcPr>
                </a:tc>
              </a:tr>
              <a:tr h="640080">
                <a:tc>
                  <a:txBody>
                    <a:bodyPr/>
                    <a:lstStyle/>
                    <a:p>
                      <a:pPr algn="ctr"/>
                      <a:r>
                        <a:rPr lang="en-AU" dirty="0" smtClean="0"/>
                        <a:t>Science inquiry/Practical</a:t>
                      </a:r>
                    </a:p>
                    <a:p>
                      <a:pPr algn="ctr"/>
                      <a:r>
                        <a:rPr lang="en-AU" dirty="0" smtClean="0"/>
                        <a:t>/Investigation</a:t>
                      </a:r>
                      <a:endParaRPr lang="en-AU" dirty="0"/>
                    </a:p>
                  </a:txBody>
                  <a:tcPr anchor="ctr">
                    <a:solidFill>
                      <a:srgbClr val="CCFFCC"/>
                    </a:solidFill>
                  </a:tcPr>
                </a:tc>
                <a:tc>
                  <a:txBody>
                    <a:bodyPr/>
                    <a:lstStyle/>
                    <a:p>
                      <a:pPr algn="ctr"/>
                      <a:r>
                        <a:rPr lang="en-AU" dirty="0" smtClean="0"/>
                        <a:t>25%</a:t>
                      </a:r>
                      <a:endParaRPr lang="en-AU" dirty="0"/>
                    </a:p>
                  </a:txBody>
                  <a:tcPr anchor="ctr">
                    <a:solidFill>
                      <a:srgbClr val="66FFFF"/>
                    </a:solidFill>
                  </a:tcPr>
                </a:tc>
                <a:tc>
                  <a:txBody>
                    <a:bodyPr/>
                    <a:lstStyle/>
                    <a:p>
                      <a:pPr algn="ctr"/>
                      <a:r>
                        <a:rPr lang="en-AU" dirty="0" smtClean="0"/>
                        <a:t>15-25%</a:t>
                      </a:r>
                      <a:endParaRPr lang="en-AU" dirty="0"/>
                    </a:p>
                  </a:txBody>
                  <a:tcPr anchor="ctr">
                    <a:solidFill>
                      <a:srgbClr val="FFCC99"/>
                    </a:solidFill>
                  </a:tcPr>
                </a:tc>
              </a:tr>
              <a:tr h="640080">
                <a:tc>
                  <a:txBody>
                    <a:bodyPr/>
                    <a:lstStyle/>
                    <a:p>
                      <a:pPr algn="ctr"/>
                      <a:r>
                        <a:rPr lang="en-AU" dirty="0" smtClean="0"/>
                        <a:t>Extended response</a:t>
                      </a:r>
                      <a:endParaRPr lang="en-AU" dirty="0"/>
                    </a:p>
                  </a:txBody>
                  <a:tcPr anchor="ctr">
                    <a:solidFill>
                      <a:srgbClr val="CCFFCC"/>
                    </a:solidFill>
                  </a:tcPr>
                </a:tc>
                <a:tc>
                  <a:txBody>
                    <a:bodyPr/>
                    <a:lstStyle/>
                    <a:p>
                      <a:pPr algn="ctr"/>
                      <a:r>
                        <a:rPr lang="en-AU" dirty="0" smtClean="0"/>
                        <a:t>10%</a:t>
                      </a:r>
                      <a:endParaRPr lang="en-AU" dirty="0"/>
                    </a:p>
                  </a:txBody>
                  <a:tcPr anchor="ctr">
                    <a:solidFill>
                      <a:srgbClr val="66FFFF"/>
                    </a:solidFill>
                  </a:tcPr>
                </a:tc>
                <a:tc>
                  <a:txBody>
                    <a:bodyPr/>
                    <a:lstStyle/>
                    <a:p>
                      <a:pPr algn="ctr"/>
                      <a:r>
                        <a:rPr lang="en-AU" dirty="0" smtClean="0"/>
                        <a:t>-</a:t>
                      </a:r>
                      <a:endParaRPr lang="en-AU" dirty="0"/>
                    </a:p>
                  </a:txBody>
                  <a:tcPr anchor="ctr">
                    <a:solidFill>
                      <a:srgbClr val="FFCC99"/>
                    </a:solidFill>
                  </a:tcPr>
                </a:tc>
              </a:tr>
              <a:tr h="640080">
                <a:tc>
                  <a:txBody>
                    <a:bodyPr/>
                    <a:lstStyle/>
                    <a:p>
                      <a:pPr algn="ctr"/>
                      <a:r>
                        <a:rPr lang="en-AU" dirty="0" smtClean="0"/>
                        <a:t>Assignments</a:t>
                      </a:r>
                      <a:r>
                        <a:rPr lang="en-AU" baseline="0" dirty="0" smtClean="0"/>
                        <a:t> and class work</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a:txBody>
                    <a:bodyPr/>
                    <a:lstStyle/>
                    <a:p>
                      <a:pPr algn="ctr"/>
                      <a:r>
                        <a:rPr lang="en-AU" dirty="0" smtClean="0"/>
                        <a:t>15-25%</a:t>
                      </a:r>
                      <a:endParaRPr lang="en-AU" dirty="0"/>
                    </a:p>
                  </a:txBody>
                  <a:tcPr anchor="ctr">
                    <a:solidFill>
                      <a:srgbClr val="FFCC99"/>
                    </a:solidFill>
                  </a:tcPr>
                </a:tc>
              </a:tr>
              <a:tr h="640080">
                <a:tc>
                  <a:txBody>
                    <a:bodyPr/>
                    <a:lstStyle/>
                    <a:p>
                      <a:pPr algn="ctr"/>
                      <a:r>
                        <a:rPr lang="en-AU" dirty="0" smtClean="0"/>
                        <a:t>Test </a:t>
                      </a:r>
                      <a:endParaRPr lang="en-AU" dirty="0"/>
                    </a:p>
                  </a:txBody>
                  <a:tcPr anchor="ctr">
                    <a:solidFill>
                      <a:srgbClr val="CCFFCC"/>
                    </a:solidFill>
                  </a:tcPr>
                </a:tc>
                <a:tc>
                  <a:txBody>
                    <a:bodyPr/>
                    <a:lstStyle/>
                    <a:p>
                      <a:pPr algn="ctr"/>
                      <a:r>
                        <a:rPr lang="en-AU" dirty="0" smtClean="0"/>
                        <a:t>15%</a:t>
                      </a:r>
                      <a:endParaRPr lang="en-AU" dirty="0"/>
                    </a:p>
                  </a:txBody>
                  <a:tcPr anchor="ctr">
                    <a:solidFill>
                      <a:srgbClr val="66FFFF"/>
                    </a:solidFill>
                  </a:tcPr>
                </a:tc>
                <a:tc rowSpan="2">
                  <a:txBody>
                    <a:bodyPr/>
                    <a:lstStyle/>
                    <a:p>
                      <a:pPr algn="ctr"/>
                      <a:r>
                        <a:rPr lang="en-AU" dirty="0" smtClean="0"/>
                        <a:t>50-70%</a:t>
                      </a:r>
                      <a:endParaRPr lang="en-AU" dirty="0"/>
                    </a:p>
                  </a:txBody>
                  <a:tcPr anchor="ctr">
                    <a:solidFill>
                      <a:srgbClr val="FFCC99"/>
                    </a:solidFill>
                  </a:tcPr>
                </a:tc>
              </a:tr>
              <a:tr h="640080">
                <a:tc>
                  <a:txBody>
                    <a:bodyPr/>
                    <a:lstStyle/>
                    <a:p>
                      <a:pPr algn="ctr"/>
                      <a:r>
                        <a:rPr lang="en-AU" dirty="0" smtClean="0"/>
                        <a:t>Examinations </a:t>
                      </a:r>
                      <a:endParaRPr lang="en-AU" dirty="0"/>
                    </a:p>
                  </a:txBody>
                  <a:tcPr anchor="ctr">
                    <a:solidFill>
                      <a:srgbClr val="CCFFCC"/>
                    </a:solidFill>
                  </a:tcPr>
                </a:tc>
                <a:tc>
                  <a:txBody>
                    <a:bodyPr/>
                    <a:lstStyle/>
                    <a:p>
                      <a:pPr algn="ctr"/>
                      <a:r>
                        <a:rPr lang="en-AU" dirty="0" smtClean="0"/>
                        <a:t>50%</a:t>
                      </a:r>
                      <a:endParaRPr lang="en-AU" dirty="0"/>
                    </a:p>
                  </a:txBody>
                  <a:tcPr anchor="ctr">
                    <a:solidFill>
                      <a:srgbClr val="66FFFF"/>
                    </a:solidFill>
                  </a:tcPr>
                </a:tc>
                <a:tc vMerge="1">
                  <a:txBody>
                    <a:bodyPr/>
                    <a:lstStyle/>
                    <a:p>
                      <a:pPr algn="ctr"/>
                      <a:endParaRPr lang="en-AU" dirty="0"/>
                    </a:p>
                  </a:txBody>
                  <a:tcPr>
                    <a:solidFill>
                      <a:srgbClr val="FF9966"/>
                    </a:solidFill>
                  </a:tcPr>
                </a:tc>
              </a:tr>
            </a:tbl>
          </a:graphicData>
        </a:graphic>
      </p:graphicFrame>
    </p:spTree>
    <p:extLst>
      <p:ext uri="{BB962C8B-B14F-4D97-AF65-F5344CB8AC3E}">
        <p14:creationId xmlns:p14="http://schemas.microsoft.com/office/powerpoint/2010/main" val="1587010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228600" y="1600200"/>
            <a:ext cx="8531225" cy="4606925"/>
          </a:xfrm>
        </p:spPr>
        <p:txBody>
          <a:bodyPr/>
          <a:lstStyle/>
          <a:p>
            <a:pPr lvl="0">
              <a:spcAft>
                <a:spcPts val="600"/>
              </a:spcAft>
            </a:pPr>
            <a:r>
              <a:rPr lang="en-AU" dirty="0" smtClean="0">
                <a:ea typeface="Calibri"/>
                <a:cs typeface="Times New Roman"/>
              </a:rPr>
              <a:t>ATAR course		</a:t>
            </a:r>
            <a:r>
              <a:rPr lang="en-AU" b="1" dirty="0" smtClean="0">
                <a:solidFill>
                  <a:srgbClr val="00ACA8"/>
                </a:solidFill>
                <a:ea typeface="Calibri"/>
                <a:cs typeface="Times New Roman"/>
              </a:rPr>
              <a:t>Year 12</a:t>
            </a:r>
          </a:p>
          <a:p>
            <a:pPr marL="0" lvl="0" indent="0">
              <a:spcAft>
                <a:spcPts val="600"/>
              </a:spcAft>
              <a:buNone/>
            </a:pPr>
            <a:r>
              <a:rPr lang="en-AU" sz="2200" dirty="0" smtClean="0">
                <a:ea typeface="Calibri"/>
                <a:cs typeface="Times New Roman"/>
              </a:rPr>
              <a:t>Generally maps from the current 3A and 3B units</a:t>
            </a:r>
          </a:p>
          <a:p>
            <a:pPr marL="712788" lvl="2" indent="-350838">
              <a:spcAft>
                <a:spcPts val="600"/>
              </a:spcAft>
              <a:buFont typeface="Wingdings" pitchFamily="2" charset="2"/>
              <a:buChar char="ü"/>
            </a:pPr>
            <a:r>
              <a:rPr lang="en-AU" dirty="0" smtClean="0">
                <a:solidFill>
                  <a:srgbClr val="0070C0"/>
                </a:solidFill>
                <a:ea typeface="Calibri"/>
                <a:cs typeface="Times New Roman"/>
              </a:rPr>
              <a:t>Unit 3 </a:t>
            </a:r>
            <a:r>
              <a:rPr lang="en-AU" dirty="0" smtClean="0">
                <a:ea typeface="Calibri"/>
                <a:cs typeface="Times New Roman"/>
              </a:rPr>
              <a:t>– includes use </a:t>
            </a:r>
            <a:r>
              <a:rPr lang="en-AU" dirty="0">
                <a:ea typeface="Calibri"/>
                <a:cs typeface="Times New Roman"/>
              </a:rPr>
              <a:t>of K</a:t>
            </a:r>
            <a:r>
              <a:rPr lang="en-AU" baseline="-25000" dirty="0">
                <a:ea typeface="Calibri"/>
                <a:cs typeface="Times New Roman"/>
              </a:rPr>
              <a:t>w</a:t>
            </a:r>
            <a:r>
              <a:rPr lang="en-AU" dirty="0">
                <a:ea typeface="Calibri"/>
                <a:cs typeface="Times New Roman"/>
              </a:rPr>
              <a:t> to calculate [</a:t>
            </a:r>
            <a:r>
              <a:rPr lang="en-AU" dirty="0" smtClean="0">
                <a:ea typeface="Calibri"/>
                <a:cs typeface="Times New Roman"/>
              </a:rPr>
              <a:t>H</a:t>
            </a:r>
            <a:r>
              <a:rPr lang="en-AU" baseline="30000" dirty="0" smtClean="0">
                <a:ea typeface="Calibri"/>
                <a:cs typeface="Times New Roman"/>
              </a:rPr>
              <a:t>+</a:t>
            </a:r>
            <a:r>
              <a:rPr lang="en-AU" dirty="0" smtClean="0">
                <a:ea typeface="Calibri"/>
                <a:cs typeface="Times New Roman"/>
              </a:rPr>
              <a:t>] </a:t>
            </a:r>
            <a:r>
              <a:rPr lang="en-AU" dirty="0">
                <a:ea typeface="Calibri"/>
                <a:cs typeface="Times New Roman"/>
              </a:rPr>
              <a:t>or </a:t>
            </a:r>
            <a:r>
              <a:rPr lang="en-AU" dirty="0" smtClean="0">
                <a:ea typeface="Calibri"/>
                <a:cs typeface="Times New Roman"/>
              </a:rPr>
              <a:t>[OH</a:t>
            </a:r>
            <a:r>
              <a:rPr lang="en-AU" baseline="30000" dirty="0" smtClean="0">
                <a:ea typeface="Calibri"/>
                <a:cs typeface="Times New Roman"/>
              </a:rPr>
              <a:t>–</a:t>
            </a:r>
            <a:r>
              <a:rPr lang="en-AU" dirty="0" smtClean="0">
                <a:ea typeface="Calibri"/>
                <a:cs typeface="Times New Roman"/>
              </a:rPr>
              <a:t>] in </a:t>
            </a:r>
            <a:r>
              <a:rPr lang="en-AU" dirty="0">
                <a:ea typeface="Calibri"/>
                <a:cs typeface="Times New Roman"/>
              </a:rPr>
              <a:t>solutions of strong acids or </a:t>
            </a:r>
            <a:r>
              <a:rPr lang="en-AU" dirty="0" smtClean="0">
                <a:ea typeface="Calibri"/>
                <a:cs typeface="Times New Roman"/>
              </a:rPr>
              <a:t>bases; </a:t>
            </a:r>
            <a:r>
              <a:rPr lang="en-AU" dirty="0" smtClean="0"/>
              <a:t>calculation </a:t>
            </a:r>
            <a:r>
              <a:rPr lang="en-AU" dirty="0"/>
              <a:t>of </a:t>
            </a:r>
            <a:r>
              <a:rPr lang="en-AU" dirty="0" smtClean="0"/>
              <a:t>cell </a:t>
            </a:r>
            <a:r>
              <a:rPr lang="en-AU" dirty="0"/>
              <a:t>potentials under standard conditions, and electrolytic cells including metal plating and copper </a:t>
            </a:r>
            <a:r>
              <a:rPr lang="en-AU" dirty="0" smtClean="0"/>
              <a:t>purification</a:t>
            </a:r>
            <a:r>
              <a:rPr lang="en-AU" dirty="0" smtClean="0">
                <a:ea typeface="Calibri"/>
                <a:cs typeface="Times New Roman"/>
              </a:rPr>
              <a:t> </a:t>
            </a:r>
            <a:r>
              <a:rPr lang="en-AU" dirty="0" smtClean="0">
                <a:solidFill>
                  <a:srgbClr val="7030A0"/>
                </a:solidFill>
                <a:ea typeface="Calibri"/>
                <a:cs typeface="Times New Roman"/>
              </a:rPr>
              <a:t>(new content)</a:t>
            </a:r>
          </a:p>
          <a:p>
            <a:pPr marL="712788" lvl="2" indent="-350838">
              <a:spcAft>
                <a:spcPts val="600"/>
              </a:spcAft>
              <a:buFont typeface="Wingdings" pitchFamily="2" charset="2"/>
              <a:buChar char="ü"/>
            </a:pPr>
            <a:r>
              <a:rPr lang="en-AU" dirty="0">
                <a:solidFill>
                  <a:srgbClr val="0070C0"/>
                </a:solidFill>
                <a:ea typeface="Calibri"/>
                <a:cs typeface="Times New Roman"/>
              </a:rPr>
              <a:t>Unit </a:t>
            </a:r>
            <a:r>
              <a:rPr lang="en-AU" dirty="0" smtClean="0">
                <a:solidFill>
                  <a:srgbClr val="0070C0"/>
                </a:solidFill>
                <a:ea typeface="Calibri"/>
                <a:cs typeface="Times New Roman"/>
              </a:rPr>
              <a:t>4 </a:t>
            </a:r>
            <a:r>
              <a:rPr lang="en-AU" dirty="0" smtClean="0">
                <a:ea typeface="Calibri"/>
                <a:cs typeface="Times New Roman"/>
              </a:rPr>
              <a:t>– </a:t>
            </a:r>
            <a:r>
              <a:rPr lang="en-AU" dirty="0">
                <a:ea typeface="Calibri"/>
                <a:cs typeface="Times New Roman"/>
              </a:rPr>
              <a:t>includes </a:t>
            </a:r>
            <a:r>
              <a:rPr lang="en-AU" dirty="0" smtClean="0">
                <a:ea typeface="Calibri"/>
                <a:cs typeface="Times New Roman"/>
              </a:rPr>
              <a:t>amides amongst functional groups; the addition polymers </a:t>
            </a:r>
            <a:r>
              <a:rPr lang="en-AU" dirty="0" err="1" smtClean="0"/>
              <a:t>polyethene</a:t>
            </a:r>
            <a:r>
              <a:rPr lang="en-AU" dirty="0" smtClean="0"/>
              <a:t> &amp; </a:t>
            </a:r>
            <a:r>
              <a:rPr lang="en-AU" dirty="0" err="1" smtClean="0"/>
              <a:t>polytetrafluoroethene</a:t>
            </a:r>
            <a:r>
              <a:rPr lang="en-AU" dirty="0" smtClean="0"/>
              <a:t> </a:t>
            </a:r>
            <a:r>
              <a:rPr lang="en-AU" dirty="0"/>
              <a:t>and condensation </a:t>
            </a:r>
            <a:r>
              <a:rPr lang="en-AU" dirty="0">
                <a:ea typeface="Calibri"/>
                <a:cs typeface="Times New Roman"/>
              </a:rPr>
              <a:t>polymers </a:t>
            </a:r>
            <a:r>
              <a:rPr lang="en-AU" dirty="0" smtClean="0">
                <a:ea typeface="Calibri"/>
                <a:cs typeface="Times New Roman"/>
              </a:rPr>
              <a:t>nylon &amp; PET;</a:t>
            </a:r>
            <a:r>
              <a:rPr lang="en-AU" dirty="0" smtClean="0"/>
              <a:t> zwitterions, the amide </a:t>
            </a:r>
            <a:r>
              <a:rPr lang="en-AU" dirty="0"/>
              <a:t>(peptide) </a:t>
            </a:r>
            <a:r>
              <a:rPr lang="en-AU" dirty="0" smtClean="0"/>
              <a:t>bond &amp; </a:t>
            </a:r>
            <a:r>
              <a:rPr lang="en-AU" dirty="0"/>
              <a:t>polyamides</a:t>
            </a:r>
            <a:r>
              <a:rPr lang="en-AU" dirty="0" smtClean="0"/>
              <a:t>, </a:t>
            </a:r>
            <a:r>
              <a:rPr lang="en-AU" dirty="0"/>
              <a:t>protein primary, secondary and tertiary </a:t>
            </a:r>
            <a:r>
              <a:rPr lang="en-AU" dirty="0" smtClean="0"/>
              <a:t>structures; the </a:t>
            </a:r>
            <a:r>
              <a:rPr lang="en-AU" dirty="0"/>
              <a:t>Haber and Contact processes, biodiesel production </a:t>
            </a:r>
            <a:r>
              <a:rPr lang="en-AU" dirty="0" smtClean="0"/>
              <a:t>(base </a:t>
            </a:r>
            <a:r>
              <a:rPr lang="en-AU" dirty="0"/>
              <a:t>and lipase-catalysed </a:t>
            </a:r>
            <a:r>
              <a:rPr lang="en-AU" dirty="0" smtClean="0"/>
              <a:t>methods), fermentation </a:t>
            </a:r>
            <a:r>
              <a:rPr lang="en-AU" dirty="0" err="1" smtClean="0"/>
              <a:t>vs</a:t>
            </a:r>
            <a:r>
              <a:rPr lang="en-AU" dirty="0" smtClean="0"/>
              <a:t> hydrolysis </a:t>
            </a:r>
            <a:r>
              <a:rPr lang="en-AU" dirty="0"/>
              <a:t>of </a:t>
            </a:r>
            <a:r>
              <a:rPr lang="en-AU" dirty="0" err="1" smtClean="0"/>
              <a:t>ethene</a:t>
            </a:r>
            <a:r>
              <a:rPr lang="en-AU" dirty="0"/>
              <a:t> </a:t>
            </a:r>
            <a:r>
              <a:rPr lang="en-AU" dirty="0" smtClean="0"/>
              <a:t>for ethanol production </a:t>
            </a:r>
            <a:r>
              <a:rPr lang="en-AU" dirty="0" smtClean="0">
                <a:solidFill>
                  <a:srgbClr val="7030A0"/>
                </a:solidFill>
                <a:ea typeface="Calibri"/>
                <a:cs typeface="Times New Roman"/>
              </a:rPr>
              <a:t>(new </a:t>
            </a:r>
            <a:r>
              <a:rPr lang="en-AU" dirty="0">
                <a:solidFill>
                  <a:srgbClr val="7030A0"/>
                </a:solidFill>
                <a:ea typeface="Calibri"/>
                <a:cs typeface="Times New Roman"/>
              </a:rPr>
              <a:t>content</a:t>
            </a:r>
            <a:r>
              <a:rPr lang="en-AU" dirty="0" smtClean="0">
                <a:solidFill>
                  <a:srgbClr val="7030A0"/>
                </a:solidFill>
                <a:ea typeface="Calibri"/>
                <a:cs typeface="Times New Roman"/>
              </a:rPr>
              <a:t>)</a:t>
            </a:r>
          </a:p>
          <a:p>
            <a:pPr marL="0" lvl="0" indent="0">
              <a:spcAft>
                <a:spcPts val="600"/>
              </a:spcAft>
              <a:buNone/>
            </a:pPr>
            <a:endParaRPr lang="en-AU" dirty="0"/>
          </a:p>
        </p:txBody>
      </p:sp>
      <p:sp>
        <p:nvSpPr>
          <p:cNvPr id="4" name="Slide Number Placeholder 3"/>
          <p:cNvSpPr>
            <a:spLocks noGrp="1"/>
          </p:cNvSpPr>
          <p:nvPr>
            <p:ph type="sldNum" sz="quarter" idx="4"/>
          </p:nvPr>
        </p:nvSpPr>
        <p:spPr>
          <a:xfrm>
            <a:off x="6858000" y="6019800"/>
            <a:ext cx="2133600" cy="418489"/>
          </a:xfrm>
        </p:spPr>
        <p:txBody>
          <a:bodyPr/>
          <a:lstStyle/>
          <a:p>
            <a:fld id="{8C57E9BA-65BF-4135-85A9-0424360DE200}" type="slidenum">
              <a:rPr lang="en-AU" smtClean="0">
                <a:solidFill>
                  <a:schemeClr val="tx1"/>
                </a:solidFill>
              </a:rPr>
              <a:pPr/>
              <a:t>6</a:t>
            </a:fld>
            <a:endParaRPr lang="en-AU" dirty="0">
              <a:solidFill>
                <a:schemeClr val="tx1"/>
              </a:solidFill>
            </a:endParaRPr>
          </a:p>
        </p:txBody>
      </p:sp>
    </p:spTree>
    <p:extLst>
      <p:ext uri="{BB962C8B-B14F-4D97-AF65-F5344CB8AC3E}">
        <p14:creationId xmlns:p14="http://schemas.microsoft.com/office/powerpoint/2010/main" val="2711850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793875"/>
            <a:ext cx="8531225" cy="568325"/>
          </a:xfrm>
        </p:spPr>
        <p:txBody>
          <a:bodyPr/>
          <a:lstStyle/>
          <a:p>
            <a:pPr lvl="0">
              <a:spcAft>
                <a:spcPts val="600"/>
              </a:spcAft>
            </a:pPr>
            <a:r>
              <a:rPr lang="en-AU" dirty="0">
                <a:solidFill>
                  <a:srgbClr val="000000"/>
                </a:solidFill>
                <a:ea typeface="Calibri"/>
                <a:cs typeface="Times New Roman"/>
              </a:rPr>
              <a:t>ATAR course		</a:t>
            </a:r>
            <a:r>
              <a:rPr lang="en-AU" b="1" dirty="0">
                <a:solidFill>
                  <a:srgbClr val="00ACA8"/>
                </a:solidFill>
                <a:ea typeface="Calibri"/>
                <a:cs typeface="Times New Roman"/>
              </a:rPr>
              <a:t>Year </a:t>
            </a:r>
            <a:r>
              <a:rPr lang="en-AU" b="1" dirty="0" smtClean="0">
                <a:solidFill>
                  <a:srgbClr val="00ACA8"/>
                </a:solidFill>
                <a:ea typeface="Calibri"/>
                <a:cs typeface="Times New Roman"/>
              </a:rPr>
              <a:t>12</a:t>
            </a:r>
            <a:endParaRPr lang="en-AU" b="1" dirty="0">
              <a:solidFill>
                <a:srgbClr val="00ACA8"/>
              </a:solidFill>
              <a:ea typeface="Calibri"/>
              <a:cs typeface="Times New Roman"/>
            </a:endParaRPr>
          </a:p>
          <a:p>
            <a:pPr marL="0" lvl="0" indent="0">
              <a:spcAft>
                <a:spcPts val="600"/>
              </a:spcAft>
              <a:buNone/>
            </a:pPr>
            <a:endParaRPr lang="en-AU" dirty="0"/>
          </a:p>
        </p:txBody>
      </p:sp>
      <p:sp>
        <p:nvSpPr>
          <p:cNvPr id="4" name="Slide Number Placeholder 3"/>
          <p:cNvSpPr>
            <a:spLocks noGrp="1"/>
          </p:cNvSpPr>
          <p:nvPr>
            <p:ph type="sldNum" sz="quarter" idx="4"/>
          </p:nvPr>
        </p:nvSpPr>
        <p:spPr>
          <a:xfrm>
            <a:off x="6781800" y="6172200"/>
            <a:ext cx="2133600" cy="418489"/>
          </a:xfrm>
        </p:spPr>
        <p:txBody>
          <a:bodyPr/>
          <a:lstStyle/>
          <a:p>
            <a:fld id="{8C57E9BA-65BF-4135-85A9-0424360DE200}" type="slidenum">
              <a:rPr lang="en-AU" smtClean="0">
                <a:solidFill>
                  <a:schemeClr val="tx1"/>
                </a:solidFill>
              </a:rPr>
              <a:pPr/>
              <a:t>7</a:t>
            </a:fld>
            <a:endParaRPr lang="en-AU"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83391503"/>
              </p:ext>
            </p:extLst>
          </p:nvPr>
        </p:nvGraphicFramePr>
        <p:xfrm>
          <a:off x="609600" y="2438400"/>
          <a:ext cx="7848601" cy="3571240"/>
        </p:xfrm>
        <a:graphic>
          <a:graphicData uri="http://schemas.openxmlformats.org/drawingml/2006/table">
            <a:tbl>
              <a:tblPr firstRow="1" bandRow="1">
                <a:tableStyleId>{5C22544A-7EE6-4342-B048-85BDC9FD1C3A}</a:tableStyleId>
              </a:tblPr>
              <a:tblGrid>
                <a:gridCol w="2943225"/>
                <a:gridCol w="2452688"/>
                <a:gridCol w="2452688"/>
              </a:tblGrid>
              <a:tr h="370840">
                <a:tc>
                  <a:txBody>
                    <a:bodyPr/>
                    <a:lstStyle/>
                    <a:p>
                      <a:pPr algn="ctr"/>
                      <a:r>
                        <a:rPr lang="en-AU" dirty="0" smtClean="0">
                          <a:solidFill>
                            <a:schemeClr val="tx1"/>
                          </a:solidFill>
                        </a:rPr>
                        <a:t>Assessment type</a:t>
                      </a:r>
                      <a:endParaRPr lang="en-AU" dirty="0">
                        <a:solidFill>
                          <a:schemeClr val="tx1"/>
                        </a:solidFill>
                      </a:endParaRPr>
                    </a:p>
                  </a:txBody>
                  <a:tcPr>
                    <a:solidFill>
                      <a:srgbClr val="CCFFCC"/>
                    </a:solidFill>
                  </a:tcPr>
                </a:tc>
                <a:tc>
                  <a:txBody>
                    <a:bodyPr/>
                    <a:lstStyle/>
                    <a:p>
                      <a:pPr algn="ctr"/>
                      <a:r>
                        <a:rPr lang="en-AU" dirty="0" smtClean="0">
                          <a:solidFill>
                            <a:schemeClr val="tx1"/>
                          </a:solidFill>
                        </a:rPr>
                        <a:t>ATAR Course</a:t>
                      </a:r>
                      <a:endParaRPr lang="en-AU" dirty="0">
                        <a:solidFill>
                          <a:schemeClr val="tx1"/>
                        </a:solidFill>
                      </a:endParaRPr>
                    </a:p>
                  </a:txBody>
                  <a:tcPr>
                    <a:solidFill>
                      <a:srgbClr val="66FFFF"/>
                    </a:solidFill>
                  </a:tcPr>
                </a:tc>
                <a:tc>
                  <a:txBody>
                    <a:bodyPr/>
                    <a:lstStyle/>
                    <a:p>
                      <a:pPr algn="ctr"/>
                      <a:r>
                        <a:rPr lang="en-AU" dirty="0" smtClean="0">
                          <a:solidFill>
                            <a:schemeClr val="tx1"/>
                          </a:solidFill>
                        </a:rPr>
                        <a:t>Current WACE</a:t>
                      </a:r>
                      <a:endParaRPr lang="en-AU" dirty="0">
                        <a:solidFill>
                          <a:schemeClr val="tx1"/>
                        </a:solidFill>
                      </a:endParaRPr>
                    </a:p>
                  </a:txBody>
                  <a:tcPr>
                    <a:solidFill>
                      <a:srgbClr val="FFCC99"/>
                    </a:solidFill>
                  </a:tcPr>
                </a:tc>
              </a:tr>
              <a:tr h="640080">
                <a:tc>
                  <a:txBody>
                    <a:bodyPr/>
                    <a:lstStyle/>
                    <a:p>
                      <a:pPr algn="ctr"/>
                      <a:r>
                        <a:rPr lang="en-AU" dirty="0" smtClean="0"/>
                        <a:t>Science inquiry/Practical</a:t>
                      </a:r>
                    </a:p>
                    <a:p>
                      <a:pPr algn="ctr"/>
                      <a:r>
                        <a:rPr lang="en-AU" dirty="0" smtClean="0"/>
                        <a:t>/Investigation</a:t>
                      </a:r>
                      <a:endParaRPr lang="en-AU" dirty="0"/>
                    </a:p>
                  </a:txBody>
                  <a:tcPr anchor="ctr">
                    <a:solidFill>
                      <a:srgbClr val="CCFFCC"/>
                    </a:solidFill>
                  </a:tcPr>
                </a:tc>
                <a:tc>
                  <a:txBody>
                    <a:bodyPr/>
                    <a:lstStyle/>
                    <a:p>
                      <a:pPr algn="ctr"/>
                      <a:r>
                        <a:rPr lang="en-AU" dirty="0" smtClean="0"/>
                        <a:t>20%</a:t>
                      </a:r>
                      <a:endParaRPr lang="en-AU" dirty="0"/>
                    </a:p>
                  </a:txBody>
                  <a:tcPr anchor="ctr">
                    <a:solidFill>
                      <a:srgbClr val="66FFFF"/>
                    </a:solidFill>
                  </a:tcPr>
                </a:tc>
                <a:tc>
                  <a:txBody>
                    <a:bodyPr/>
                    <a:lstStyle/>
                    <a:p>
                      <a:pPr algn="ctr"/>
                      <a:r>
                        <a:rPr lang="en-AU" dirty="0" smtClean="0"/>
                        <a:t>15-25%</a:t>
                      </a:r>
                      <a:endParaRPr lang="en-AU" dirty="0"/>
                    </a:p>
                  </a:txBody>
                  <a:tcPr anchor="ctr">
                    <a:solidFill>
                      <a:srgbClr val="FFCC99"/>
                    </a:solidFill>
                  </a:tcPr>
                </a:tc>
              </a:tr>
              <a:tr h="640080">
                <a:tc>
                  <a:txBody>
                    <a:bodyPr/>
                    <a:lstStyle/>
                    <a:p>
                      <a:pPr algn="ctr"/>
                      <a:r>
                        <a:rPr lang="en-AU" dirty="0" smtClean="0"/>
                        <a:t>Extended response</a:t>
                      </a:r>
                      <a:endParaRPr lang="en-AU" dirty="0"/>
                    </a:p>
                  </a:txBody>
                  <a:tcPr anchor="ctr">
                    <a:solidFill>
                      <a:srgbClr val="CCFFCC"/>
                    </a:solidFill>
                  </a:tcPr>
                </a:tc>
                <a:tc>
                  <a:txBody>
                    <a:bodyPr/>
                    <a:lstStyle/>
                    <a:p>
                      <a:pPr algn="ctr"/>
                      <a:r>
                        <a:rPr lang="en-AU" dirty="0" smtClean="0"/>
                        <a:t>10%</a:t>
                      </a:r>
                      <a:endParaRPr lang="en-AU" dirty="0"/>
                    </a:p>
                  </a:txBody>
                  <a:tcPr anchor="ctr">
                    <a:solidFill>
                      <a:srgbClr val="66FFFF"/>
                    </a:solidFill>
                  </a:tcPr>
                </a:tc>
                <a:tc>
                  <a:txBody>
                    <a:bodyPr/>
                    <a:lstStyle/>
                    <a:p>
                      <a:pPr algn="ctr"/>
                      <a:r>
                        <a:rPr lang="en-AU" dirty="0" smtClean="0"/>
                        <a:t>-</a:t>
                      </a:r>
                      <a:endParaRPr lang="en-AU" dirty="0"/>
                    </a:p>
                  </a:txBody>
                  <a:tcPr anchor="ctr">
                    <a:solidFill>
                      <a:srgbClr val="FFCC99"/>
                    </a:solidFill>
                  </a:tcPr>
                </a:tc>
              </a:tr>
              <a:tr h="640080">
                <a:tc>
                  <a:txBody>
                    <a:bodyPr/>
                    <a:lstStyle/>
                    <a:p>
                      <a:pPr algn="ctr"/>
                      <a:r>
                        <a:rPr lang="en-AU" dirty="0" smtClean="0"/>
                        <a:t>Assignments</a:t>
                      </a:r>
                      <a:r>
                        <a:rPr lang="en-AU" baseline="0" dirty="0" smtClean="0"/>
                        <a:t> and class work</a:t>
                      </a:r>
                      <a:endParaRPr lang="en-AU" dirty="0"/>
                    </a:p>
                  </a:txBody>
                  <a:tcPr anchor="ctr">
                    <a:solidFill>
                      <a:srgbClr val="CCFFCC"/>
                    </a:solidFill>
                  </a:tcPr>
                </a:tc>
                <a:tc>
                  <a:txBody>
                    <a:bodyPr/>
                    <a:lstStyle/>
                    <a:p>
                      <a:pPr algn="ctr"/>
                      <a:r>
                        <a:rPr lang="en-AU" dirty="0" smtClean="0"/>
                        <a:t>-</a:t>
                      </a:r>
                      <a:endParaRPr lang="en-AU" dirty="0"/>
                    </a:p>
                  </a:txBody>
                  <a:tcPr anchor="ctr">
                    <a:solidFill>
                      <a:srgbClr val="66FFFF"/>
                    </a:solidFill>
                  </a:tcPr>
                </a:tc>
                <a:tc>
                  <a:txBody>
                    <a:bodyPr/>
                    <a:lstStyle/>
                    <a:p>
                      <a:pPr algn="ctr"/>
                      <a:r>
                        <a:rPr lang="en-AU" dirty="0" smtClean="0"/>
                        <a:t>15-25%</a:t>
                      </a:r>
                      <a:endParaRPr lang="en-AU" dirty="0"/>
                    </a:p>
                  </a:txBody>
                  <a:tcPr anchor="ctr">
                    <a:solidFill>
                      <a:srgbClr val="FFCC99"/>
                    </a:solidFill>
                  </a:tcPr>
                </a:tc>
              </a:tr>
              <a:tr h="640080">
                <a:tc>
                  <a:txBody>
                    <a:bodyPr/>
                    <a:lstStyle/>
                    <a:p>
                      <a:pPr algn="ctr"/>
                      <a:r>
                        <a:rPr lang="en-AU" dirty="0" smtClean="0"/>
                        <a:t>Test </a:t>
                      </a:r>
                      <a:endParaRPr lang="en-AU" dirty="0"/>
                    </a:p>
                  </a:txBody>
                  <a:tcPr anchor="ctr">
                    <a:solidFill>
                      <a:srgbClr val="CCFFCC"/>
                    </a:solidFill>
                  </a:tcPr>
                </a:tc>
                <a:tc>
                  <a:txBody>
                    <a:bodyPr/>
                    <a:lstStyle/>
                    <a:p>
                      <a:pPr algn="ctr"/>
                      <a:r>
                        <a:rPr lang="en-AU" dirty="0" smtClean="0"/>
                        <a:t>20%</a:t>
                      </a:r>
                      <a:endParaRPr lang="en-AU" dirty="0"/>
                    </a:p>
                  </a:txBody>
                  <a:tcPr anchor="ctr">
                    <a:solidFill>
                      <a:srgbClr val="66FFFF"/>
                    </a:solidFill>
                  </a:tcPr>
                </a:tc>
                <a:tc rowSpan="2">
                  <a:txBody>
                    <a:bodyPr/>
                    <a:lstStyle/>
                    <a:p>
                      <a:pPr algn="ctr"/>
                      <a:r>
                        <a:rPr lang="en-AU" dirty="0" smtClean="0"/>
                        <a:t>50-70%</a:t>
                      </a:r>
                      <a:endParaRPr lang="en-AU" dirty="0"/>
                    </a:p>
                  </a:txBody>
                  <a:tcPr anchor="ctr">
                    <a:solidFill>
                      <a:srgbClr val="FFCC99"/>
                    </a:solidFill>
                  </a:tcPr>
                </a:tc>
              </a:tr>
              <a:tr h="640080">
                <a:tc>
                  <a:txBody>
                    <a:bodyPr/>
                    <a:lstStyle/>
                    <a:p>
                      <a:pPr algn="ctr"/>
                      <a:r>
                        <a:rPr lang="en-AU" dirty="0" smtClean="0"/>
                        <a:t>Examinations </a:t>
                      </a:r>
                      <a:endParaRPr lang="en-AU" dirty="0"/>
                    </a:p>
                  </a:txBody>
                  <a:tcPr anchor="ctr">
                    <a:solidFill>
                      <a:srgbClr val="CCFFCC"/>
                    </a:solidFill>
                  </a:tcPr>
                </a:tc>
                <a:tc>
                  <a:txBody>
                    <a:bodyPr/>
                    <a:lstStyle/>
                    <a:p>
                      <a:pPr algn="ctr"/>
                      <a:r>
                        <a:rPr lang="en-AU" dirty="0" smtClean="0"/>
                        <a:t>50%</a:t>
                      </a:r>
                      <a:endParaRPr lang="en-AU" dirty="0"/>
                    </a:p>
                  </a:txBody>
                  <a:tcPr anchor="ctr">
                    <a:solidFill>
                      <a:srgbClr val="66FFFF"/>
                    </a:solidFill>
                  </a:tcPr>
                </a:tc>
                <a:tc vMerge="1">
                  <a:txBody>
                    <a:bodyPr/>
                    <a:lstStyle/>
                    <a:p>
                      <a:pPr algn="ctr"/>
                      <a:endParaRPr lang="en-AU" dirty="0"/>
                    </a:p>
                  </a:txBody>
                  <a:tcPr>
                    <a:solidFill>
                      <a:srgbClr val="FF9966"/>
                    </a:solidFill>
                  </a:tcPr>
                </a:tc>
              </a:tr>
            </a:tbl>
          </a:graphicData>
        </a:graphic>
      </p:graphicFrame>
    </p:spTree>
    <p:extLst>
      <p:ext uri="{BB962C8B-B14F-4D97-AF65-F5344CB8AC3E}">
        <p14:creationId xmlns:p14="http://schemas.microsoft.com/office/powerpoint/2010/main" val="3876723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have examinations changed?</a:t>
            </a:r>
            <a:endParaRPr lang="en-AU" dirty="0"/>
          </a:p>
        </p:txBody>
      </p:sp>
      <p:sp>
        <p:nvSpPr>
          <p:cNvPr id="3" name="Content Placeholder 2"/>
          <p:cNvSpPr>
            <a:spLocks noGrp="1"/>
          </p:cNvSpPr>
          <p:nvPr>
            <p:ph idx="1"/>
          </p:nvPr>
        </p:nvSpPr>
        <p:spPr>
          <a:xfrm>
            <a:off x="304800" y="1676400"/>
            <a:ext cx="8531225" cy="2016125"/>
          </a:xfrm>
        </p:spPr>
        <p:txBody>
          <a:bodyPr/>
          <a:lstStyle/>
          <a:p>
            <a:pPr lvl="0">
              <a:spcAft>
                <a:spcPts val="600"/>
              </a:spcAft>
            </a:pPr>
            <a:r>
              <a:rPr lang="en-AU" dirty="0">
                <a:solidFill>
                  <a:srgbClr val="000000"/>
                </a:solidFill>
                <a:ea typeface="Calibri"/>
                <a:cs typeface="Times New Roman"/>
              </a:rPr>
              <a:t>ATAR course		</a:t>
            </a:r>
            <a:r>
              <a:rPr lang="en-AU" b="1" dirty="0">
                <a:solidFill>
                  <a:srgbClr val="00ACA8"/>
                </a:solidFill>
                <a:ea typeface="Calibri"/>
                <a:cs typeface="Times New Roman"/>
              </a:rPr>
              <a:t>Year </a:t>
            </a:r>
            <a:r>
              <a:rPr lang="en-AU" b="1" dirty="0" smtClean="0">
                <a:solidFill>
                  <a:srgbClr val="00ACA8"/>
                </a:solidFill>
                <a:ea typeface="Calibri"/>
                <a:cs typeface="Times New Roman"/>
              </a:rPr>
              <a:t>12</a:t>
            </a:r>
          </a:p>
          <a:p>
            <a:pPr marL="0" lvl="0" indent="0">
              <a:spcAft>
                <a:spcPts val="600"/>
              </a:spcAft>
              <a:buNone/>
            </a:pPr>
            <a:r>
              <a:rPr lang="en-AU" sz="2000" dirty="0" smtClean="0">
                <a:ea typeface="Calibri"/>
                <a:cs typeface="Times New Roman"/>
              </a:rPr>
              <a:t>Weighting of calculations in </a:t>
            </a:r>
            <a:r>
              <a:rPr lang="en-AU" sz="2000" dirty="0" smtClean="0">
                <a:ea typeface="Calibri"/>
                <a:cs typeface="Times New Roman"/>
              </a:rPr>
              <a:t>the ATAR </a:t>
            </a:r>
            <a:r>
              <a:rPr lang="en-AU" sz="2000" dirty="0" err="1" smtClean="0">
                <a:ea typeface="Calibri"/>
                <a:cs typeface="Times New Roman"/>
              </a:rPr>
              <a:t>Yr</a:t>
            </a:r>
            <a:r>
              <a:rPr lang="en-AU" sz="2000" dirty="0" smtClean="0">
                <a:ea typeface="Calibri"/>
                <a:cs typeface="Times New Roman"/>
              </a:rPr>
              <a:t> </a:t>
            </a:r>
            <a:r>
              <a:rPr lang="en-AU" sz="2000" dirty="0" smtClean="0">
                <a:ea typeface="Calibri"/>
                <a:cs typeface="Times New Roman"/>
              </a:rPr>
              <a:t>12 course is </a:t>
            </a:r>
            <a:r>
              <a:rPr lang="en-AU" sz="2000" dirty="0" smtClean="0">
                <a:ea typeface="Calibri"/>
                <a:cs typeface="Times New Roman"/>
              </a:rPr>
              <a:t>15-20% (in Sections 2 &amp; 3) reduced from the 15-25% in the current WACE. Numerical answers to appropriate number of significant figures (not all to 3 </a:t>
            </a:r>
            <a:r>
              <a:rPr lang="en-AU" sz="2000" dirty="0" err="1" smtClean="0">
                <a:ea typeface="Calibri"/>
                <a:cs typeface="Times New Roman"/>
              </a:rPr>
              <a:t>sf</a:t>
            </a:r>
            <a:r>
              <a:rPr lang="en-AU" sz="2000" dirty="0" smtClean="0">
                <a:ea typeface="Calibri"/>
                <a:cs typeface="Times New Roman"/>
              </a:rPr>
              <a:t> as in current 3A/3B </a:t>
            </a:r>
            <a:r>
              <a:rPr lang="en-AU" sz="2000" dirty="0" smtClean="0">
                <a:ea typeface="Calibri"/>
                <a:cs typeface="Times New Roman"/>
              </a:rPr>
              <a:t>exam design </a:t>
            </a:r>
            <a:r>
              <a:rPr lang="en-AU" sz="2000" dirty="0" smtClean="0">
                <a:ea typeface="Calibri"/>
                <a:cs typeface="Times New Roman"/>
              </a:rPr>
              <a:t>brief).</a:t>
            </a:r>
            <a:endParaRPr lang="en-AU" sz="2000" dirty="0">
              <a:ea typeface="Calibri"/>
              <a:cs typeface="Times New Roman"/>
            </a:endParaRPr>
          </a:p>
        </p:txBody>
      </p:sp>
      <p:sp>
        <p:nvSpPr>
          <p:cNvPr id="4" name="Slide Number Placeholder 3"/>
          <p:cNvSpPr>
            <a:spLocks noGrp="1"/>
          </p:cNvSpPr>
          <p:nvPr>
            <p:ph type="sldNum" sz="quarter" idx="4"/>
          </p:nvPr>
        </p:nvSpPr>
        <p:spPr>
          <a:xfrm>
            <a:off x="6781800" y="6019800"/>
            <a:ext cx="2133600" cy="418489"/>
          </a:xfrm>
        </p:spPr>
        <p:txBody>
          <a:bodyPr/>
          <a:lstStyle/>
          <a:p>
            <a:fld id="{8C57E9BA-65BF-4135-85A9-0424360DE200}" type="slidenum">
              <a:rPr lang="en-AU" smtClean="0">
                <a:solidFill>
                  <a:schemeClr val="tx1"/>
                </a:solidFill>
              </a:rPr>
              <a:pPr/>
              <a:t>8</a:t>
            </a:fld>
            <a:endParaRPr lang="en-AU"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95219954"/>
              </p:ext>
            </p:extLst>
          </p:nvPr>
        </p:nvGraphicFramePr>
        <p:xfrm>
          <a:off x="609600" y="3886200"/>
          <a:ext cx="7848601" cy="2291080"/>
        </p:xfrm>
        <a:graphic>
          <a:graphicData uri="http://schemas.openxmlformats.org/drawingml/2006/table">
            <a:tbl>
              <a:tblPr firstRow="1" bandRow="1">
                <a:tableStyleId>{5C22544A-7EE6-4342-B048-85BDC9FD1C3A}</a:tableStyleId>
              </a:tblPr>
              <a:tblGrid>
                <a:gridCol w="2943225"/>
                <a:gridCol w="2452688"/>
                <a:gridCol w="2452688"/>
              </a:tblGrid>
              <a:tr h="370840">
                <a:tc>
                  <a:txBody>
                    <a:bodyPr/>
                    <a:lstStyle/>
                    <a:p>
                      <a:pPr algn="ctr"/>
                      <a:r>
                        <a:rPr lang="en-AU" dirty="0" smtClean="0">
                          <a:solidFill>
                            <a:schemeClr val="tx1"/>
                          </a:solidFill>
                        </a:rPr>
                        <a:t>Examination</a:t>
                      </a:r>
                      <a:r>
                        <a:rPr lang="en-AU" baseline="0" dirty="0" smtClean="0">
                          <a:solidFill>
                            <a:schemeClr val="tx1"/>
                          </a:solidFill>
                        </a:rPr>
                        <a:t> section</a:t>
                      </a:r>
                      <a:endParaRPr lang="en-AU" dirty="0">
                        <a:solidFill>
                          <a:schemeClr val="tx1"/>
                        </a:solidFill>
                      </a:endParaRPr>
                    </a:p>
                  </a:txBody>
                  <a:tcPr>
                    <a:solidFill>
                      <a:srgbClr val="CCFFCC"/>
                    </a:solidFill>
                  </a:tcPr>
                </a:tc>
                <a:tc>
                  <a:txBody>
                    <a:bodyPr/>
                    <a:lstStyle/>
                    <a:p>
                      <a:pPr algn="ctr"/>
                      <a:r>
                        <a:rPr lang="en-AU" dirty="0" smtClean="0">
                          <a:solidFill>
                            <a:schemeClr val="tx1"/>
                          </a:solidFill>
                        </a:rPr>
                        <a:t>ATAR Course</a:t>
                      </a:r>
                      <a:endParaRPr lang="en-AU" dirty="0">
                        <a:solidFill>
                          <a:schemeClr val="tx1"/>
                        </a:solidFill>
                      </a:endParaRPr>
                    </a:p>
                  </a:txBody>
                  <a:tcPr>
                    <a:solidFill>
                      <a:srgbClr val="66FFFF"/>
                    </a:solidFill>
                  </a:tcPr>
                </a:tc>
                <a:tc>
                  <a:txBody>
                    <a:bodyPr/>
                    <a:lstStyle/>
                    <a:p>
                      <a:pPr algn="ctr"/>
                      <a:r>
                        <a:rPr lang="en-AU" dirty="0" smtClean="0">
                          <a:solidFill>
                            <a:schemeClr val="tx1"/>
                          </a:solidFill>
                        </a:rPr>
                        <a:t>Current WACE</a:t>
                      </a:r>
                      <a:endParaRPr lang="en-AU" dirty="0">
                        <a:solidFill>
                          <a:schemeClr val="tx1"/>
                        </a:solidFill>
                      </a:endParaRPr>
                    </a:p>
                  </a:txBody>
                  <a:tcPr>
                    <a:solidFill>
                      <a:srgbClr val="FFCC99"/>
                    </a:solidFill>
                  </a:tcPr>
                </a:tc>
              </a:tr>
              <a:tr h="640080">
                <a:tc>
                  <a:txBody>
                    <a:bodyPr/>
                    <a:lstStyle/>
                    <a:p>
                      <a:pPr algn="ctr"/>
                      <a:r>
                        <a:rPr lang="en-AU" dirty="0" smtClean="0"/>
                        <a:t>One (MC)</a:t>
                      </a:r>
                      <a:endParaRPr lang="en-AU" dirty="0"/>
                    </a:p>
                  </a:txBody>
                  <a:tcPr anchor="ctr">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0000"/>
                          </a:solidFill>
                          <a:effectLst/>
                          <a:uLnTx/>
                          <a:uFillTx/>
                          <a:latin typeface="+mn-lt"/>
                          <a:ea typeface="+mn-ea"/>
                          <a:cs typeface="+mn-cs"/>
                        </a:rPr>
                        <a:t>25%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0000"/>
                          </a:solidFill>
                          <a:effectLst/>
                          <a:uLnTx/>
                          <a:uFillTx/>
                          <a:latin typeface="+mn-lt"/>
                          <a:ea typeface="+mn-ea"/>
                          <a:cs typeface="+mn-cs"/>
                        </a:rPr>
                        <a:t>25 questions</a:t>
                      </a:r>
                    </a:p>
                  </a:txBody>
                  <a:tcPr anchor="ctr">
                    <a:solidFill>
                      <a:srgbClr val="66FFFF"/>
                    </a:solidFill>
                  </a:tcPr>
                </a:tc>
                <a:tc>
                  <a:txBody>
                    <a:bodyPr/>
                    <a:lstStyle/>
                    <a:p>
                      <a:pPr algn="ctr"/>
                      <a:r>
                        <a:rPr lang="en-AU" dirty="0" smtClean="0"/>
                        <a:t>25%</a:t>
                      </a:r>
                    </a:p>
                    <a:p>
                      <a:pPr algn="ctr"/>
                      <a:r>
                        <a:rPr lang="en-AU" dirty="0" smtClean="0"/>
                        <a:t>25 questions</a:t>
                      </a:r>
                      <a:endParaRPr lang="en-AU" dirty="0"/>
                    </a:p>
                  </a:txBody>
                  <a:tcPr anchor="ctr">
                    <a:solidFill>
                      <a:srgbClr val="FFCC99"/>
                    </a:solidFill>
                  </a:tcPr>
                </a:tc>
              </a:tr>
              <a:tr h="640080">
                <a:tc>
                  <a:txBody>
                    <a:bodyPr/>
                    <a:lstStyle/>
                    <a:p>
                      <a:pPr algn="ctr"/>
                      <a:r>
                        <a:rPr lang="en-AU" dirty="0" smtClean="0"/>
                        <a:t>Two (short answer)</a:t>
                      </a:r>
                      <a:endParaRPr lang="en-AU" dirty="0"/>
                    </a:p>
                  </a:txBody>
                  <a:tcPr anchor="ctr">
                    <a:solidFill>
                      <a:srgbClr val="CCFFCC"/>
                    </a:solidFill>
                  </a:tcPr>
                </a:tc>
                <a:tc>
                  <a:txBody>
                    <a:bodyPr/>
                    <a:lstStyle/>
                    <a:p>
                      <a:pPr algn="ctr"/>
                      <a:r>
                        <a:rPr lang="en-AU" dirty="0" smtClean="0"/>
                        <a:t>35%</a:t>
                      </a:r>
                    </a:p>
                    <a:p>
                      <a:pPr algn="ctr"/>
                      <a:r>
                        <a:rPr lang="en-AU" dirty="0" smtClean="0"/>
                        <a:t>8-12 questions</a:t>
                      </a:r>
                      <a:endParaRPr lang="en-AU" dirty="0"/>
                    </a:p>
                  </a:txBody>
                  <a:tcPr anchor="ctr">
                    <a:solidFill>
                      <a:srgbClr val="66FFFF"/>
                    </a:solidFill>
                  </a:tcPr>
                </a:tc>
                <a:tc>
                  <a:txBody>
                    <a:bodyPr/>
                    <a:lstStyle/>
                    <a:p>
                      <a:pPr algn="ctr"/>
                      <a:r>
                        <a:rPr lang="en-AU" dirty="0" smtClean="0"/>
                        <a:t>35%</a:t>
                      </a:r>
                    </a:p>
                    <a:p>
                      <a:pPr algn="ctr"/>
                      <a:r>
                        <a:rPr lang="en-AU" dirty="0" smtClean="0"/>
                        <a:t>8-12 questions</a:t>
                      </a:r>
                      <a:endParaRPr lang="en-AU" dirty="0"/>
                    </a:p>
                  </a:txBody>
                  <a:tcPr anchor="ctr">
                    <a:solidFill>
                      <a:srgbClr val="FFCC99"/>
                    </a:solidFill>
                  </a:tcPr>
                </a:tc>
              </a:tr>
              <a:tr h="640080">
                <a:tc>
                  <a:txBody>
                    <a:bodyPr/>
                    <a:lstStyle/>
                    <a:p>
                      <a:pPr algn="ctr"/>
                      <a:r>
                        <a:rPr lang="en-AU" dirty="0" smtClean="0"/>
                        <a:t>Three (extended answer)</a:t>
                      </a:r>
                      <a:endParaRPr lang="en-AU" dirty="0"/>
                    </a:p>
                  </a:txBody>
                  <a:tcPr anchor="ctr">
                    <a:solidFill>
                      <a:srgbClr val="CCFFCC"/>
                    </a:solidFill>
                  </a:tcPr>
                </a:tc>
                <a:tc>
                  <a:txBody>
                    <a:bodyPr/>
                    <a:lstStyle/>
                    <a:p>
                      <a:pPr algn="ctr"/>
                      <a:r>
                        <a:rPr lang="en-AU" dirty="0" smtClean="0"/>
                        <a:t>40%</a:t>
                      </a:r>
                    </a:p>
                    <a:p>
                      <a:pPr algn="ctr"/>
                      <a:r>
                        <a:rPr lang="en-AU" dirty="0" smtClean="0"/>
                        <a:t>5-7 questions</a:t>
                      </a:r>
                      <a:endParaRPr lang="en-AU" dirty="0"/>
                    </a:p>
                  </a:txBody>
                  <a:tcPr anchor="ctr">
                    <a:solidFill>
                      <a:srgbClr val="66FFFF"/>
                    </a:solidFill>
                  </a:tcPr>
                </a:tc>
                <a:tc>
                  <a:txBody>
                    <a:bodyPr/>
                    <a:lstStyle/>
                    <a:p>
                      <a:pPr algn="ctr"/>
                      <a:r>
                        <a:rPr lang="en-AU" dirty="0" smtClean="0"/>
                        <a:t>40%</a:t>
                      </a:r>
                    </a:p>
                    <a:p>
                      <a:pPr algn="ctr"/>
                      <a:r>
                        <a:rPr lang="en-AU" dirty="0" smtClean="0"/>
                        <a:t>5-7 questions</a:t>
                      </a:r>
                      <a:endParaRPr lang="en-AU" dirty="0"/>
                    </a:p>
                  </a:txBody>
                  <a:tcPr anchor="ctr">
                    <a:solidFill>
                      <a:srgbClr val="FFCC99"/>
                    </a:solidFill>
                  </a:tcPr>
                </a:tc>
              </a:tr>
            </a:tbl>
          </a:graphicData>
        </a:graphic>
      </p:graphicFrame>
    </p:spTree>
    <p:extLst>
      <p:ext uri="{BB962C8B-B14F-4D97-AF65-F5344CB8AC3E}">
        <p14:creationId xmlns:p14="http://schemas.microsoft.com/office/powerpoint/2010/main" val="2653284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34955" y="1676400"/>
            <a:ext cx="8642350" cy="3505200"/>
          </a:xfrm>
        </p:spPr>
        <p:txBody>
          <a:bodyPr/>
          <a:lstStyle/>
          <a:p>
            <a:r>
              <a:rPr lang="en-AU" dirty="0" smtClean="0"/>
              <a:t>Chemistry</a:t>
            </a:r>
            <a:br>
              <a:rPr lang="en-AU" dirty="0" smtClean="0"/>
            </a:br>
            <a:r>
              <a:rPr lang="en-AU" dirty="0" smtClean="0"/>
              <a:t/>
            </a:r>
            <a:br>
              <a:rPr lang="en-AU" dirty="0" smtClean="0"/>
            </a:br>
            <a:r>
              <a:rPr lang="en-AU" dirty="0" smtClean="0"/>
              <a:t>General Course</a:t>
            </a:r>
            <a:br>
              <a:rPr lang="en-AU" dirty="0" smtClean="0"/>
            </a:br>
            <a:r>
              <a:rPr lang="en-AU" dirty="0"/>
              <a:t/>
            </a:r>
            <a:br>
              <a:rPr lang="en-AU" dirty="0"/>
            </a:br>
            <a:endParaRPr lang="en-AU" dirty="0"/>
          </a:p>
        </p:txBody>
      </p:sp>
    </p:spTree>
    <p:extLst>
      <p:ext uri="{BB962C8B-B14F-4D97-AF65-F5344CB8AC3E}">
        <p14:creationId xmlns:p14="http://schemas.microsoft.com/office/powerpoint/2010/main" val="761330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lnDef>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007F90"/>
        </a:lt1>
        <a:dk2>
          <a:srgbClr val="000000"/>
        </a:dk2>
        <a:lt2>
          <a:srgbClr val="808080"/>
        </a:lt2>
        <a:accent1>
          <a:srgbClr val="00CC99"/>
        </a:accent1>
        <a:accent2>
          <a:srgbClr val="3333CC"/>
        </a:accent2>
        <a:accent3>
          <a:srgbClr val="AAC0C6"/>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75959</TotalTime>
  <Words>808</Words>
  <Application>Microsoft Office PowerPoint</Application>
  <PresentationFormat>On-screen Show (4:3)</PresentationFormat>
  <Paragraphs>330</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3_Default Design</vt:lpstr>
      <vt:lpstr>Chemistry  Webinar  </vt:lpstr>
      <vt:lpstr>Chemistry  ATAR Course  </vt:lpstr>
      <vt:lpstr>How has the content changed?</vt:lpstr>
      <vt:lpstr>How has the content changed?</vt:lpstr>
      <vt:lpstr>How has assessment changed?</vt:lpstr>
      <vt:lpstr>How has the content changed?</vt:lpstr>
      <vt:lpstr>How has assessment changed?</vt:lpstr>
      <vt:lpstr>How have examinations changed?</vt:lpstr>
      <vt:lpstr>Chemistry  General Course  </vt:lpstr>
      <vt:lpstr>How has the content changed?</vt:lpstr>
      <vt:lpstr>How has the content changed?</vt:lpstr>
      <vt:lpstr>How has assessment changed?</vt:lpstr>
      <vt:lpstr>How has the content changed?</vt:lpstr>
      <vt:lpstr>How has assessment changed?</vt:lpstr>
      <vt:lpstr>What is the role of the EST?</vt:lpstr>
      <vt:lpstr>SCSA support materials available</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lpstr>WEBINAR 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Endorsed Programs and the WACE</dc:title>
  <dc:creator>Allan Blagaich</dc:creator>
  <cp:lastModifiedBy>Graeme Quelch</cp:lastModifiedBy>
  <cp:revision>513</cp:revision>
  <cp:lastPrinted>2014-05-06T03:52:23Z</cp:lastPrinted>
  <dcterms:created xsi:type="dcterms:W3CDTF">2006-08-16T00:00:00Z</dcterms:created>
  <dcterms:modified xsi:type="dcterms:W3CDTF">2014-10-10T08:03:16Z</dcterms:modified>
</cp:coreProperties>
</file>