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24"/>
  </p:notesMasterIdLst>
  <p:handoutMasterIdLst>
    <p:handoutMasterId r:id="rId25"/>
  </p:handoutMasterIdLst>
  <p:sldIdLst>
    <p:sldId id="256" r:id="rId2"/>
    <p:sldId id="273" r:id="rId3"/>
    <p:sldId id="259" r:id="rId4"/>
    <p:sldId id="277" r:id="rId5"/>
    <p:sldId id="282" r:id="rId6"/>
    <p:sldId id="278" r:id="rId7"/>
    <p:sldId id="283" r:id="rId8"/>
    <p:sldId id="269" r:id="rId9"/>
    <p:sldId id="276" r:id="rId10"/>
    <p:sldId id="279" r:id="rId11"/>
    <p:sldId id="271" r:id="rId12"/>
    <p:sldId id="280" r:id="rId13"/>
    <p:sldId id="268" r:id="rId14"/>
    <p:sldId id="284" r:id="rId15"/>
    <p:sldId id="281" r:id="rId16"/>
    <p:sldId id="261" r:id="rId17"/>
    <p:sldId id="265" r:id="rId18"/>
    <p:sldId id="266" r:id="rId19"/>
    <p:sldId id="262" r:id="rId20"/>
    <p:sldId id="274" r:id="rId21"/>
    <p:sldId id="285" r:id="rId22"/>
    <p:sldId id="286"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initials="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2C8A"/>
    <a:srgbClr val="008080"/>
    <a:srgbClr val="000000"/>
    <a:srgbClr val="00AC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6" autoAdjust="0"/>
    <p:restoredTop sz="71795" autoAdjust="0"/>
  </p:normalViewPr>
  <p:slideViewPr>
    <p:cSldViewPr>
      <p:cViewPr>
        <p:scale>
          <a:sx n="66" d="100"/>
          <a:sy n="66" d="100"/>
        </p:scale>
        <p:origin x="-1752" y="230"/>
      </p:cViewPr>
      <p:guideLst>
        <p:guide orient="horz" pos="67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2933" y="-58"/>
      </p:cViewPr>
      <p:guideLst>
        <p:guide orient="horz" pos="3126"/>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7"/>
            <a:ext cx="2946400" cy="496411"/>
          </a:xfrm>
          <a:prstGeom prst="rect">
            <a:avLst/>
          </a:prstGeom>
        </p:spPr>
        <p:txBody>
          <a:bodyPr vert="horz" lIns="92428" tIns="46213" rIns="92428" bIns="46213" rtlCol="0"/>
          <a:lstStyle>
            <a:lvl1pPr algn="l">
              <a:defRPr sz="1200"/>
            </a:lvl1pPr>
          </a:lstStyle>
          <a:p>
            <a:endParaRPr lang="en-AU"/>
          </a:p>
        </p:txBody>
      </p:sp>
      <p:sp>
        <p:nvSpPr>
          <p:cNvPr id="3" name="Date Placeholder 2"/>
          <p:cNvSpPr>
            <a:spLocks noGrp="1"/>
          </p:cNvSpPr>
          <p:nvPr>
            <p:ph type="dt" sz="quarter" idx="1"/>
          </p:nvPr>
        </p:nvSpPr>
        <p:spPr>
          <a:xfrm>
            <a:off x="3849693" y="7"/>
            <a:ext cx="2946400" cy="496411"/>
          </a:xfrm>
          <a:prstGeom prst="rect">
            <a:avLst/>
          </a:prstGeom>
        </p:spPr>
        <p:txBody>
          <a:bodyPr vert="horz" lIns="92428" tIns="46213" rIns="92428" bIns="46213" rtlCol="0"/>
          <a:lstStyle>
            <a:lvl1pPr algn="r">
              <a:defRPr sz="1200"/>
            </a:lvl1pPr>
          </a:lstStyle>
          <a:p>
            <a:fld id="{7C2BB351-4CAE-4DA4-B844-62483EE55FBB}" type="datetimeFigureOut">
              <a:rPr lang="en-AU" smtClean="0"/>
              <a:t>10/10/2014</a:t>
            </a:fld>
            <a:endParaRPr lang="en-AU"/>
          </a:p>
        </p:txBody>
      </p:sp>
      <p:sp>
        <p:nvSpPr>
          <p:cNvPr id="4" name="Footer Placeholder 3"/>
          <p:cNvSpPr>
            <a:spLocks noGrp="1"/>
          </p:cNvSpPr>
          <p:nvPr>
            <p:ph type="ftr" sz="quarter" idx="2"/>
          </p:nvPr>
        </p:nvSpPr>
        <p:spPr>
          <a:xfrm>
            <a:off x="3" y="9428631"/>
            <a:ext cx="2946400" cy="496410"/>
          </a:xfrm>
          <a:prstGeom prst="rect">
            <a:avLst/>
          </a:prstGeom>
        </p:spPr>
        <p:txBody>
          <a:bodyPr vert="horz" lIns="92428" tIns="46213" rIns="92428" bIns="46213" rtlCol="0" anchor="b"/>
          <a:lstStyle>
            <a:lvl1pPr algn="l">
              <a:defRPr sz="1200"/>
            </a:lvl1pPr>
          </a:lstStyle>
          <a:p>
            <a:endParaRPr lang="en-AU"/>
          </a:p>
        </p:txBody>
      </p:sp>
      <p:sp>
        <p:nvSpPr>
          <p:cNvPr id="5" name="Slide Number Placeholder 4"/>
          <p:cNvSpPr>
            <a:spLocks noGrp="1"/>
          </p:cNvSpPr>
          <p:nvPr>
            <p:ph type="sldNum" sz="quarter" idx="3"/>
          </p:nvPr>
        </p:nvSpPr>
        <p:spPr>
          <a:xfrm>
            <a:off x="3849693" y="9428631"/>
            <a:ext cx="2946400" cy="496410"/>
          </a:xfrm>
          <a:prstGeom prst="rect">
            <a:avLst/>
          </a:prstGeom>
        </p:spPr>
        <p:txBody>
          <a:bodyPr vert="horz" lIns="92428" tIns="46213" rIns="92428" bIns="46213" rtlCol="0" anchor="b"/>
          <a:lstStyle>
            <a:lvl1pPr algn="r">
              <a:defRPr sz="1200"/>
            </a:lvl1pPr>
          </a:lstStyle>
          <a:p>
            <a:fld id="{1F14AB08-9F1E-4997-ABD5-64D33AD6677B}" type="slidenum">
              <a:rPr lang="en-AU" smtClean="0"/>
              <a:t>‹#›</a:t>
            </a:fld>
            <a:endParaRPr lang="en-AU"/>
          </a:p>
        </p:txBody>
      </p:sp>
    </p:spTree>
    <p:extLst>
      <p:ext uri="{BB962C8B-B14F-4D97-AF65-F5344CB8AC3E}">
        <p14:creationId xmlns:p14="http://schemas.microsoft.com/office/powerpoint/2010/main" val="1883321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2945659" cy="496332"/>
          </a:xfrm>
          <a:prstGeom prst="rect">
            <a:avLst/>
          </a:prstGeom>
        </p:spPr>
        <p:txBody>
          <a:bodyPr vert="horz" lIns="92428" tIns="46213" rIns="92428" bIns="46213" rtlCol="0"/>
          <a:lstStyle>
            <a:lvl1pPr algn="l">
              <a:defRPr sz="1200"/>
            </a:lvl1pPr>
          </a:lstStyle>
          <a:p>
            <a:endParaRPr lang="en-AU"/>
          </a:p>
        </p:txBody>
      </p:sp>
      <p:sp>
        <p:nvSpPr>
          <p:cNvPr id="3" name="Date Placeholder 2"/>
          <p:cNvSpPr>
            <a:spLocks noGrp="1"/>
          </p:cNvSpPr>
          <p:nvPr>
            <p:ph type="dt" idx="1"/>
          </p:nvPr>
        </p:nvSpPr>
        <p:spPr>
          <a:xfrm>
            <a:off x="3850447" y="1"/>
            <a:ext cx="2945659" cy="496332"/>
          </a:xfrm>
          <a:prstGeom prst="rect">
            <a:avLst/>
          </a:prstGeom>
        </p:spPr>
        <p:txBody>
          <a:bodyPr vert="horz" lIns="92428" tIns="46213" rIns="92428" bIns="46213" rtlCol="0"/>
          <a:lstStyle>
            <a:lvl1pPr algn="r">
              <a:defRPr sz="1200"/>
            </a:lvl1pPr>
          </a:lstStyle>
          <a:p>
            <a:fld id="{B70DFD44-E2AF-4CC2-9586-BA33A3F4E5B4}" type="datetimeFigureOut">
              <a:rPr lang="en-AU" smtClean="0"/>
              <a:t>10/10/2014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428" tIns="46213" rIns="92428" bIns="46213" rtlCol="0" anchor="ctr"/>
          <a:lstStyle/>
          <a:p>
            <a:endParaRPr lang="en-AU"/>
          </a:p>
        </p:txBody>
      </p:sp>
      <p:sp>
        <p:nvSpPr>
          <p:cNvPr id="5" name="Notes Placeholder 4"/>
          <p:cNvSpPr>
            <a:spLocks noGrp="1"/>
          </p:cNvSpPr>
          <p:nvPr>
            <p:ph type="body" sz="quarter" idx="3"/>
          </p:nvPr>
        </p:nvSpPr>
        <p:spPr>
          <a:xfrm>
            <a:off x="679768" y="4715159"/>
            <a:ext cx="5438140" cy="4466987"/>
          </a:xfrm>
          <a:prstGeom prst="rect">
            <a:avLst/>
          </a:prstGeom>
        </p:spPr>
        <p:txBody>
          <a:bodyPr vert="horz" lIns="92428" tIns="46213" rIns="92428" bIns="462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5" y="9428586"/>
            <a:ext cx="2945659" cy="496332"/>
          </a:xfrm>
          <a:prstGeom prst="rect">
            <a:avLst/>
          </a:prstGeom>
        </p:spPr>
        <p:txBody>
          <a:bodyPr vert="horz" lIns="92428" tIns="46213" rIns="92428" bIns="46213" rtlCol="0" anchor="b"/>
          <a:lstStyle>
            <a:lvl1pPr algn="l">
              <a:defRPr sz="1200"/>
            </a:lvl1pPr>
          </a:lstStyle>
          <a:p>
            <a:endParaRPr lang="en-AU"/>
          </a:p>
        </p:txBody>
      </p:sp>
      <p:sp>
        <p:nvSpPr>
          <p:cNvPr id="7" name="Slide Number Placeholder 6"/>
          <p:cNvSpPr>
            <a:spLocks noGrp="1"/>
          </p:cNvSpPr>
          <p:nvPr>
            <p:ph type="sldNum" sz="quarter" idx="5"/>
          </p:nvPr>
        </p:nvSpPr>
        <p:spPr>
          <a:xfrm>
            <a:off x="3850447" y="9428586"/>
            <a:ext cx="2945659" cy="496332"/>
          </a:xfrm>
          <a:prstGeom prst="rect">
            <a:avLst/>
          </a:prstGeom>
        </p:spPr>
        <p:txBody>
          <a:bodyPr vert="horz" lIns="92428" tIns="46213" rIns="92428" bIns="46213" rtlCol="0" anchor="b"/>
          <a:lstStyle>
            <a:lvl1pPr algn="r">
              <a:defRPr sz="1200"/>
            </a:lvl1pPr>
          </a:lstStyle>
          <a:p>
            <a:fld id="{653D7307-CCBE-47CE-8C20-649F5569D8B8}" type="slidenum">
              <a:rPr lang="en-AU" smtClean="0"/>
              <a:t>‹#›</a:t>
            </a:fld>
            <a:endParaRPr lang="en-AU"/>
          </a:p>
        </p:txBody>
      </p:sp>
    </p:spTree>
    <p:extLst>
      <p:ext uri="{BB962C8B-B14F-4D97-AF65-F5344CB8AC3E}">
        <p14:creationId xmlns:p14="http://schemas.microsoft.com/office/powerpoint/2010/main" val="207081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a:t>
            </a:fld>
            <a:endParaRPr lang="en-AU"/>
          </a:p>
        </p:txBody>
      </p:sp>
    </p:spTree>
    <p:extLst>
      <p:ext uri="{BB962C8B-B14F-4D97-AF65-F5344CB8AC3E}">
        <p14:creationId xmlns:p14="http://schemas.microsoft.com/office/powerpoint/2010/main" val="2879948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
        <p:nvSpPr>
          <p:cNvPr id="4" name="Slide Number Placeholder 3"/>
          <p:cNvSpPr>
            <a:spLocks noGrp="1"/>
          </p:cNvSpPr>
          <p:nvPr>
            <p:ph type="sldNum" sz="quarter" idx="10"/>
          </p:nvPr>
        </p:nvSpPr>
        <p:spPr/>
        <p:txBody>
          <a:bodyPr/>
          <a:lstStyle/>
          <a:p>
            <a:fld id="{653D7307-CCBE-47CE-8C20-649F5569D8B8}" type="slidenum">
              <a:rPr lang="en-AU" smtClean="0"/>
              <a:t>10</a:t>
            </a:fld>
            <a:endParaRPr lang="en-AU"/>
          </a:p>
        </p:txBody>
      </p:sp>
    </p:spTree>
    <p:extLst>
      <p:ext uri="{BB962C8B-B14F-4D97-AF65-F5344CB8AC3E}">
        <p14:creationId xmlns:p14="http://schemas.microsoft.com/office/powerpoint/2010/main" val="68424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AU" baseline="0" dirty="0" smtClean="0"/>
          </a:p>
        </p:txBody>
      </p:sp>
      <p:sp>
        <p:nvSpPr>
          <p:cNvPr id="4" name="Slide Number Placeholder 3"/>
          <p:cNvSpPr>
            <a:spLocks noGrp="1"/>
          </p:cNvSpPr>
          <p:nvPr>
            <p:ph type="sldNum" sz="quarter" idx="10"/>
          </p:nvPr>
        </p:nvSpPr>
        <p:spPr/>
        <p:txBody>
          <a:bodyPr/>
          <a:lstStyle/>
          <a:p>
            <a:fld id="{653D7307-CCBE-47CE-8C20-649F5569D8B8}" type="slidenum">
              <a:rPr lang="en-AU" smtClean="0"/>
              <a:t>11</a:t>
            </a:fld>
            <a:endParaRPr lang="en-AU"/>
          </a:p>
        </p:txBody>
      </p:sp>
    </p:spTree>
    <p:extLst>
      <p:ext uri="{BB962C8B-B14F-4D97-AF65-F5344CB8AC3E}">
        <p14:creationId xmlns:p14="http://schemas.microsoft.com/office/powerpoint/2010/main" val="3728586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12</a:t>
            </a:fld>
            <a:endParaRPr lang="en-AU"/>
          </a:p>
        </p:txBody>
      </p:sp>
    </p:spTree>
    <p:extLst>
      <p:ext uri="{BB962C8B-B14F-4D97-AF65-F5344CB8AC3E}">
        <p14:creationId xmlns:p14="http://schemas.microsoft.com/office/powerpoint/2010/main" val="2067444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13</a:t>
            </a:fld>
            <a:endParaRPr lang="en-AU"/>
          </a:p>
        </p:txBody>
      </p:sp>
    </p:spTree>
    <p:extLst>
      <p:ext uri="{BB962C8B-B14F-4D97-AF65-F5344CB8AC3E}">
        <p14:creationId xmlns:p14="http://schemas.microsoft.com/office/powerpoint/2010/main" val="4142371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14</a:t>
            </a:fld>
            <a:endParaRPr lang="en-AU"/>
          </a:p>
        </p:txBody>
      </p:sp>
    </p:spTree>
    <p:extLst>
      <p:ext uri="{BB962C8B-B14F-4D97-AF65-F5344CB8AC3E}">
        <p14:creationId xmlns:p14="http://schemas.microsoft.com/office/powerpoint/2010/main" val="550092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15</a:t>
            </a:fld>
            <a:endParaRPr lang="en-AU"/>
          </a:p>
        </p:txBody>
      </p:sp>
    </p:spTree>
    <p:extLst>
      <p:ext uri="{BB962C8B-B14F-4D97-AF65-F5344CB8AC3E}">
        <p14:creationId xmlns:p14="http://schemas.microsoft.com/office/powerpoint/2010/main" val="322538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53D7307-CCBE-47CE-8C20-649F5569D8B8}" type="slidenum">
              <a:rPr lang="en-AU" smtClean="0"/>
              <a:t>16</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17</a:t>
            </a:fld>
            <a:endParaRPr lang="en-AU"/>
          </a:p>
        </p:txBody>
      </p:sp>
    </p:spTree>
    <p:extLst>
      <p:ext uri="{BB962C8B-B14F-4D97-AF65-F5344CB8AC3E}">
        <p14:creationId xmlns:p14="http://schemas.microsoft.com/office/powerpoint/2010/main" val="1161848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18</a:t>
            </a:fld>
            <a:endParaRPr lang="en-AU"/>
          </a:p>
        </p:txBody>
      </p:sp>
    </p:spTree>
    <p:extLst>
      <p:ext uri="{BB962C8B-B14F-4D97-AF65-F5344CB8AC3E}">
        <p14:creationId xmlns:p14="http://schemas.microsoft.com/office/powerpoint/2010/main" val="156920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53D7307-CCBE-47CE-8C20-649F5569D8B8}" type="slidenum">
              <a:rPr lang="en-AU" smtClean="0"/>
              <a:t>19</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53D7307-CCBE-47CE-8C20-649F5569D8B8}" type="slidenum">
              <a:rPr lang="en-AU" smtClean="0"/>
              <a:t>2</a:t>
            </a:fld>
            <a:endParaRPr lang="en-AU"/>
          </a:p>
        </p:txBody>
      </p:sp>
    </p:spTree>
    <p:extLst>
      <p:ext uri="{BB962C8B-B14F-4D97-AF65-F5344CB8AC3E}">
        <p14:creationId xmlns:p14="http://schemas.microsoft.com/office/powerpoint/2010/main" val="596190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20</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53D7307-CCBE-47CE-8C20-649F5569D8B8}" type="slidenum">
              <a:rPr lang="en-AU" smtClean="0"/>
              <a:t>21</a:t>
            </a:fld>
            <a:endParaRPr lang="en-AU"/>
          </a:p>
        </p:txBody>
      </p:sp>
    </p:spTree>
    <p:extLst>
      <p:ext uri="{BB962C8B-B14F-4D97-AF65-F5344CB8AC3E}">
        <p14:creationId xmlns:p14="http://schemas.microsoft.com/office/powerpoint/2010/main" val="2018838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53D7307-CCBE-47CE-8C20-649F5569D8B8}" type="slidenum">
              <a:rPr lang="en-AU" smtClean="0"/>
              <a:t>22</a:t>
            </a:fld>
            <a:endParaRPr lang="en-AU"/>
          </a:p>
        </p:txBody>
      </p:sp>
    </p:spTree>
    <p:extLst>
      <p:ext uri="{BB962C8B-B14F-4D97-AF65-F5344CB8AC3E}">
        <p14:creationId xmlns:p14="http://schemas.microsoft.com/office/powerpoint/2010/main" val="112576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3</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AU" baseline="0" dirty="0" smtClean="0"/>
          </a:p>
        </p:txBody>
      </p:sp>
      <p:sp>
        <p:nvSpPr>
          <p:cNvPr id="4" name="Slide Number Placeholder 3"/>
          <p:cNvSpPr>
            <a:spLocks noGrp="1"/>
          </p:cNvSpPr>
          <p:nvPr>
            <p:ph type="sldNum" sz="quarter" idx="10"/>
          </p:nvPr>
        </p:nvSpPr>
        <p:spPr/>
        <p:txBody>
          <a:bodyPr/>
          <a:lstStyle/>
          <a:p>
            <a:fld id="{653D7307-CCBE-47CE-8C20-649F5569D8B8}" type="slidenum">
              <a:rPr lang="en-AU" smtClean="0"/>
              <a:t>4</a:t>
            </a:fld>
            <a:endParaRPr lang="en-AU"/>
          </a:p>
        </p:txBody>
      </p:sp>
    </p:spTree>
    <p:extLst>
      <p:ext uri="{BB962C8B-B14F-4D97-AF65-F5344CB8AC3E}">
        <p14:creationId xmlns:p14="http://schemas.microsoft.com/office/powerpoint/2010/main" val="3242110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AU" baseline="0" dirty="0" smtClean="0"/>
          </a:p>
          <a:p>
            <a:pPr marL="228600" indent="-228600">
              <a:buAutoNum type="arabicPeriod"/>
            </a:pPr>
            <a:endParaRPr lang="en-AU" baseline="0" dirty="0" smtClean="0"/>
          </a:p>
          <a:p>
            <a:pPr marL="0" indent="0">
              <a:buNone/>
            </a:pPr>
            <a:endParaRPr lang="en-AU" baseline="0" dirty="0" smtClean="0"/>
          </a:p>
          <a:p>
            <a:pPr marL="228600" indent="-228600">
              <a:buAutoNum type="arabicPeriod"/>
            </a:pPr>
            <a:endParaRPr lang="en-AU" baseline="0" dirty="0" smtClean="0"/>
          </a:p>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5</a:t>
            </a:fld>
            <a:endParaRPr lang="en-AU"/>
          </a:p>
        </p:txBody>
      </p:sp>
    </p:spTree>
    <p:extLst>
      <p:ext uri="{BB962C8B-B14F-4D97-AF65-F5344CB8AC3E}">
        <p14:creationId xmlns:p14="http://schemas.microsoft.com/office/powerpoint/2010/main" val="3459214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aseline="0" dirty="0" smtClean="0"/>
              <a:t> </a:t>
            </a:r>
          </a:p>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6</a:t>
            </a:fld>
            <a:endParaRPr lang="en-AU"/>
          </a:p>
        </p:txBody>
      </p:sp>
    </p:spTree>
    <p:extLst>
      <p:ext uri="{BB962C8B-B14F-4D97-AF65-F5344CB8AC3E}">
        <p14:creationId xmlns:p14="http://schemas.microsoft.com/office/powerpoint/2010/main" val="1161793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7</a:t>
            </a:fld>
            <a:endParaRPr lang="en-AU"/>
          </a:p>
        </p:txBody>
      </p:sp>
    </p:spTree>
    <p:extLst>
      <p:ext uri="{BB962C8B-B14F-4D97-AF65-F5344CB8AC3E}">
        <p14:creationId xmlns:p14="http://schemas.microsoft.com/office/powerpoint/2010/main" val="191744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8</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baseline="0" dirty="0" smtClean="0"/>
              <a:t>.</a:t>
            </a: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9</a:t>
            </a:fld>
            <a:endParaRPr lang="en-AU"/>
          </a:p>
        </p:txBody>
      </p:sp>
    </p:spTree>
    <p:extLst>
      <p:ext uri="{BB962C8B-B14F-4D97-AF65-F5344CB8AC3E}">
        <p14:creationId xmlns:p14="http://schemas.microsoft.com/office/powerpoint/2010/main" val="1517952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userDrawn="1"/>
        </p:nvSpPr>
        <p:spPr bwMode="auto">
          <a:xfrm>
            <a:off x="0" y="6553200"/>
            <a:ext cx="9144000" cy="304800"/>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
        <p:nvSpPr>
          <p:cNvPr id="538629" name="Rectangle 5"/>
          <p:cNvSpPr>
            <a:spLocks noGrp="1" noChangeArrowheads="1"/>
          </p:cNvSpPr>
          <p:nvPr>
            <p:ph type="ctrTitle"/>
          </p:nvPr>
        </p:nvSpPr>
        <p:spPr>
          <a:xfrm>
            <a:off x="236970" y="1642650"/>
            <a:ext cx="8642350" cy="1470025"/>
          </a:xfrm>
        </p:spPr>
        <p:txBody>
          <a:bodyPr/>
          <a:lstStyle>
            <a:lvl1pPr algn="ctr">
              <a:defRPr sz="4000" b="1">
                <a:solidFill>
                  <a:srgbClr val="4D2C8A"/>
                </a:solidFill>
              </a:defRPr>
            </a:lvl1pPr>
          </a:lstStyle>
          <a:p>
            <a:pPr lvl="0"/>
            <a:r>
              <a:rPr lang="en-AU" noProof="0" dirty="0" smtClean="0"/>
              <a:t>Click to edit Master title style</a:t>
            </a:r>
          </a:p>
        </p:txBody>
      </p:sp>
      <p:sp>
        <p:nvSpPr>
          <p:cNvPr id="538630" name="Rectangle 6"/>
          <p:cNvSpPr>
            <a:spLocks noGrp="1" noChangeArrowheads="1"/>
          </p:cNvSpPr>
          <p:nvPr>
            <p:ph type="subTitle" idx="1"/>
          </p:nvPr>
        </p:nvSpPr>
        <p:spPr>
          <a:xfrm>
            <a:off x="360215" y="3435890"/>
            <a:ext cx="8408266" cy="914400"/>
          </a:xfrm>
        </p:spPr>
        <p:txBody>
          <a:bodyPr/>
          <a:lstStyle>
            <a:lvl1pPr marL="0" indent="0" algn="ctr">
              <a:buFontTx/>
              <a:buNone/>
              <a:defRPr lang="en-AU" sz="3200" smtClean="0">
                <a:solidFill>
                  <a:srgbClr val="4D2C8A"/>
                </a:solidFill>
                <a:effectLst/>
              </a:defRPr>
            </a:lvl1pPr>
          </a:lstStyle>
          <a:p>
            <a:pPr lvl="0"/>
            <a:r>
              <a:rPr lang="en-AU" noProof="0" dirty="0" smtClean="0"/>
              <a:t>Click to edit Master subtitle style</a:t>
            </a:r>
          </a:p>
          <a:p>
            <a:endParaRPr lang="en-AU" sz="1000" kern="1400" dirty="0" smtClean="0">
              <a:solidFill>
                <a:srgbClr val="000000"/>
              </a:solidFill>
              <a:effectLst/>
              <a:latin typeface="Calibri"/>
            </a:endParaRPr>
          </a:p>
          <a:p>
            <a:r>
              <a:rPr lang="en-AU" sz="1000" kern="1400" dirty="0" smtClean="0">
                <a:solidFill>
                  <a:srgbClr val="000000"/>
                </a:solidFill>
                <a:effectLst/>
                <a:latin typeface="Calibri"/>
              </a:rPr>
              <a:t> </a:t>
            </a:r>
          </a:p>
          <a:p>
            <a:pPr lvl="0"/>
            <a:endParaRPr lang="en-AU" noProof="0" dirty="0" smtClean="0"/>
          </a:p>
        </p:txBody>
      </p:sp>
      <p:sp>
        <p:nvSpPr>
          <p:cNvPr id="23" name="Rectangle 9"/>
          <p:cNvSpPr>
            <a:spLocks noGrp="1" noChangeArrowheads="1"/>
          </p:cNvSpPr>
          <p:nvPr>
            <p:ph type="sldNum" sz="quarter" idx="4"/>
          </p:nvPr>
        </p:nvSpPr>
        <p:spPr>
          <a:xfrm>
            <a:off x="6934200" y="6404677"/>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sp>
        <p:nvSpPr>
          <p:cNvPr id="10" name="Rectangle 7"/>
          <p:cNvSpPr>
            <a:spLocks noGrp="1" noChangeArrowheads="1"/>
          </p:cNvSpPr>
          <p:nvPr>
            <p:ph type="dt" sz="half" idx="2"/>
          </p:nvPr>
        </p:nvSpPr>
        <p:spPr>
          <a:xfrm>
            <a:off x="76200" y="6579326"/>
            <a:ext cx="7696200" cy="228600"/>
          </a:xfrm>
          <a:prstGeom prst="rect">
            <a:avLst/>
          </a:prstGeom>
        </p:spPr>
        <p:txBody>
          <a:bodyPr/>
          <a:lstStyle>
            <a:lvl1pPr>
              <a:defRPr sz="1100"/>
            </a:lvl1pPr>
          </a:lstStyle>
          <a:p>
            <a:r>
              <a:rPr lang="en-AU" dirty="0" smtClean="0">
                <a:solidFill>
                  <a:schemeClr val="bg1"/>
                </a:solidFill>
              </a:rPr>
              <a:t>2013/50992v2 		  </a:t>
            </a:r>
            <a:r>
              <a:rPr lang="en-US" dirty="0" smtClean="0">
                <a:solidFill>
                  <a:srgbClr val="FFFFFF"/>
                </a:solidFill>
                <a:latin typeface="Arial Unicode MS" pitchFamily="34" charset="-128"/>
              </a:rPr>
              <a:t>© 2012 School Curriculum and Standards Authority </a:t>
            </a:r>
            <a:endParaRPr lang="en-US" dirty="0">
              <a:solidFill>
                <a:srgbClr val="000000"/>
              </a:solidFill>
            </a:endParaRPr>
          </a:p>
        </p:txBody>
      </p:sp>
    </p:spTree>
    <p:extLst>
      <p:ext uri="{BB962C8B-B14F-4D97-AF65-F5344CB8AC3E}">
        <p14:creationId xmlns:p14="http://schemas.microsoft.com/office/powerpoint/2010/main" val="25485227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9"/>
          <p:cNvSpPr>
            <a:spLocks noGrp="1" noChangeArrowheads="1"/>
          </p:cNvSpPr>
          <p:nvPr>
            <p:ph type="sldNum" sz="quarter" idx="4"/>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1400518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8138" y="1628775"/>
            <a:ext cx="4189412" cy="2227263"/>
          </a:xfrm>
        </p:spPr>
        <p:txBody>
          <a:bodyPr/>
          <a:lstStyle>
            <a:lvl1pPr>
              <a:defRPr sz="20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quarter" idx="2"/>
          </p:nvPr>
        </p:nvSpPr>
        <p:spPr>
          <a:xfrm>
            <a:off x="4679950" y="1628775"/>
            <a:ext cx="4189413" cy="2227263"/>
          </a:xfrm>
        </p:spPr>
        <p:txBody>
          <a:bodyPr/>
          <a:lstStyle>
            <a:lvl1pPr>
              <a:defRPr sz="20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4"/>
          <p:cNvSpPr>
            <a:spLocks noGrp="1"/>
          </p:cNvSpPr>
          <p:nvPr>
            <p:ph sz="quarter" idx="3"/>
          </p:nvPr>
        </p:nvSpPr>
        <p:spPr>
          <a:xfrm>
            <a:off x="338138" y="4008438"/>
            <a:ext cx="4189412" cy="2227262"/>
          </a:xfrm>
        </p:spPr>
        <p:txBody>
          <a:bodyPr/>
          <a:lstStyle>
            <a:lvl1pPr>
              <a:defRPr sz="20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Content Placeholder 5"/>
          <p:cNvSpPr>
            <a:spLocks noGrp="1"/>
          </p:cNvSpPr>
          <p:nvPr>
            <p:ph sz="quarter" idx="4"/>
          </p:nvPr>
        </p:nvSpPr>
        <p:spPr>
          <a:xfrm>
            <a:off x="4679950" y="4008438"/>
            <a:ext cx="4189413" cy="2227262"/>
          </a:xfrm>
        </p:spPr>
        <p:txBody>
          <a:bodyPr/>
          <a:lstStyle>
            <a:lvl1pPr>
              <a:defRPr sz="20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itle 1"/>
          <p:cNvSpPr>
            <a:spLocks noGrp="1"/>
          </p:cNvSpPr>
          <p:nvPr>
            <p:ph type="title"/>
          </p:nvPr>
        </p:nvSpPr>
        <p:spPr>
          <a:xfrm>
            <a:off x="329045" y="844550"/>
            <a:ext cx="8550275" cy="844550"/>
          </a:xfrm>
        </p:spPr>
        <p:txBody>
          <a:bodyPr/>
          <a:lstStyle/>
          <a:p>
            <a:r>
              <a:rPr lang="en-US" dirty="0" smtClean="0"/>
              <a:t>Click to edit Master title style</a:t>
            </a:r>
            <a:endParaRPr lang="en-AU" dirty="0"/>
          </a:p>
        </p:txBody>
      </p:sp>
      <p:sp>
        <p:nvSpPr>
          <p:cNvPr id="13" name="Rectangle 9"/>
          <p:cNvSpPr>
            <a:spLocks noGrp="1" noChangeArrowheads="1"/>
          </p:cNvSpPr>
          <p:nvPr>
            <p:ph type="sldNum" sz="quarter" idx="12"/>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2731232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4678" y="1828800"/>
            <a:ext cx="8588376" cy="4408488"/>
          </a:xfrm>
        </p:spPr>
        <p:txBody>
          <a:bodyPr/>
          <a:lstStyle/>
          <a:p>
            <a:endParaRPr lang="en-AU"/>
          </a:p>
        </p:txBody>
      </p:sp>
      <p:sp>
        <p:nvSpPr>
          <p:cNvPr id="8" name="Title 1"/>
          <p:cNvSpPr>
            <a:spLocks noGrp="1"/>
          </p:cNvSpPr>
          <p:nvPr>
            <p:ph type="title"/>
          </p:nvPr>
        </p:nvSpPr>
        <p:spPr>
          <a:xfrm>
            <a:off x="329045" y="844550"/>
            <a:ext cx="8550275" cy="844550"/>
          </a:xfrm>
        </p:spPr>
        <p:txBody>
          <a:bodyPr/>
          <a:lstStyle/>
          <a:p>
            <a:r>
              <a:rPr lang="en-US" dirty="0" smtClean="0"/>
              <a:t>Click to edit Master title style</a:t>
            </a:r>
            <a:endParaRPr lang="en-AU" dirty="0"/>
          </a:p>
        </p:txBody>
      </p:sp>
      <p:sp>
        <p:nvSpPr>
          <p:cNvPr id="10" name="Slide Number Placeholder 9"/>
          <p:cNvSpPr>
            <a:spLocks noGrp="1" noChangeArrowheads="1"/>
          </p:cNvSpPr>
          <p:nvPr>
            <p:ph type="sldNum" sz="quarter" idx="4"/>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14636362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Slide Number Placeholder 4"/>
          <p:cNvSpPr>
            <a:spLocks noGrp="1"/>
          </p:cNvSpPr>
          <p:nvPr>
            <p:ph type="sldNum" sz="quarter" idx="12"/>
          </p:nvPr>
        </p:nvSpPr>
        <p:spPr/>
        <p:txBody>
          <a:body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7334350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9045" y="844550"/>
            <a:ext cx="8550275" cy="844550"/>
          </a:xfrm>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Rectangle 9"/>
          <p:cNvSpPr>
            <a:spLocks noGrp="1" noChangeArrowheads="1"/>
          </p:cNvSpPr>
          <p:nvPr>
            <p:ph type="sldNum" sz="quarter" idx="4"/>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35602414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Rectangle 9"/>
          <p:cNvSpPr>
            <a:spLocks noGrp="1" noChangeArrowheads="1"/>
          </p:cNvSpPr>
          <p:nvPr>
            <p:ph type="sldNum" sz="quarter" idx="4"/>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41613617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8138" y="1981200"/>
            <a:ext cx="4189412" cy="42545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79950" y="1981200"/>
            <a:ext cx="4189413" cy="42545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itle 1"/>
          <p:cNvSpPr>
            <a:spLocks noGrp="1"/>
          </p:cNvSpPr>
          <p:nvPr>
            <p:ph type="title"/>
          </p:nvPr>
        </p:nvSpPr>
        <p:spPr>
          <a:xfrm>
            <a:off x="329045" y="844550"/>
            <a:ext cx="8550275" cy="844550"/>
          </a:xfrm>
        </p:spPr>
        <p:txBody>
          <a:bodyPr/>
          <a:lstStyle/>
          <a:p>
            <a:r>
              <a:rPr lang="en-US" dirty="0" smtClean="0"/>
              <a:t>Click to edit Master title style</a:t>
            </a:r>
            <a:endParaRPr lang="en-AU" dirty="0"/>
          </a:p>
        </p:txBody>
      </p:sp>
      <p:sp>
        <p:nvSpPr>
          <p:cNvPr id="11" name="Rectangle 9"/>
          <p:cNvSpPr>
            <a:spLocks noGrp="1" noChangeArrowheads="1"/>
          </p:cNvSpPr>
          <p:nvPr>
            <p:ph type="sldNum" sz="quarter" idx="4"/>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9029413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1244" y="1794442"/>
            <a:ext cx="4050127" cy="7963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7871" y="2700128"/>
            <a:ext cx="4040188" cy="3535363"/>
          </a:xfrm>
        </p:spPr>
        <p:txBody>
          <a:bodyPr/>
          <a:lstStyle>
            <a:lvl1pPr>
              <a:defRPr sz="2400"/>
            </a:lvl1pPr>
            <a:lvl2pPr>
              <a:defRPr sz="24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Content Placeholder 5"/>
          <p:cNvSpPr>
            <a:spLocks noGrp="1"/>
          </p:cNvSpPr>
          <p:nvPr>
            <p:ph sz="quarter" idx="4"/>
          </p:nvPr>
        </p:nvSpPr>
        <p:spPr>
          <a:xfrm>
            <a:off x="4575452" y="2710067"/>
            <a:ext cx="4041775" cy="3535363"/>
          </a:xfrm>
        </p:spPr>
        <p:txBody>
          <a:bodyPr/>
          <a:lstStyle>
            <a:lvl1pPr>
              <a:defRPr sz="2400"/>
            </a:lvl1pPr>
            <a:lvl2pPr>
              <a:defRPr sz="24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Title 1"/>
          <p:cNvSpPr>
            <a:spLocks noGrp="1"/>
          </p:cNvSpPr>
          <p:nvPr>
            <p:ph type="title"/>
          </p:nvPr>
        </p:nvSpPr>
        <p:spPr>
          <a:xfrm>
            <a:off x="329045" y="844550"/>
            <a:ext cx="8550275" cy="844550"/>
          </a:xfrm>
        </p:spPr>
        <p:txBody>
          <a:bodyPr/>
          <a:lstStyle/>
          <a:p>
            <a:r>
              <a:rPr lang="en-US" dirty="0" smtClean="0"/>
              <a:t>Click to edit Master title style</a:t>
            </a:r>
            <a:endParaRPr lang="en-AU" dirty="0"/>
          </a:p>
        </p:txBody>
      </p:sp>
      <p:sp>
        <p:nvSpPr>
          <p:cNvPr id="15" name="Rectangle 9"/>
          <p:cNvSpPr>
            <a:spLocks noGrp="1" noChangeArrowheads="1"/>
          </p:cNvSpPr>
          <p:nvPr>
            <p:ph type="sldNum" sz="quarter" idx="15"/>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
        <p:nvSpPr>
          <p:cNvPr id="16" name="Text Placeholder 2"/>
          <p:cNvSpPr>
            <a:spLocks noGrp="1"/>
          </p:cNvSpPr>
          <p:nvPr>
            <p:ph type="body" idx="16"/>
          </p:nvPr>
        </p:nvSpPr>
        <p:spPr>
          <a:xfrm>
            <a:off x="4569300" y="1803149"/>
            <a:ext cx="4050127" cy="7963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5932526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9"/>
          <p:cNvSpPr>
            <a:spLocks noGrp="1" noChangeArrowheads="1"/>
          </p:cNvSpPr>
          <p:nvPr>
            <p:ph type="sldNum" sz="quarter" idx="4"/>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22452840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329045" y="844550"/>
            <a:ext cx="8550275" cy="844550"/>
          </a:xfrm>
        </p:spPr>
        <p:txBody>
          <a:bodyPr/>
          <a:lstStyle/>
          <a:p>
            <a:r>
              <a:rPr lang="en-US" dirty="0" smtClean="0"/>
              <a:t>Click to edit Master title style</a:t>
            </a:r>
            <a:endParaRPr lang="en-AU" dirty="0"/>
          </a:p>
        </p:txBody>
      </p:sp>
      <p:sp>
        <p:nvSpPr>
          <p:cNvPr id="8" name="Rectangle 9"/>
          <p:cNvSpPr>
            <a:spLocks noGrp="1" noChangeArrowheads="1"/>
          </p:cNvSpPr>
          <p:nvPr>
            <p:ph type="sldNum" sz="quarter" idx="4"/>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24568827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05000"/>
            <a:ext cx="5111750" cy="4221163"/>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337930" y="1905000"/>
            <a:ext cx="3127583" cy="42211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
          <p:cNvSpPr>
            <a:spLocks noGrp="1"/>
          </p:cNvSpPr>
          <p:nvPr>
            <p:ph type="title"/>
          </p:nvPr>
        </p:nvSpPr>
        <p:spPr>
          <a:xfrm>
            <a:off x="329045" y="844550"/>
            <a:ext cx="8550275" cy="844550"/>
          </a:xfrm>
        </p:spPr>
        <p:txBody>
          <a:bodyPr/>
          <a:lstStyle/>
          <a:p>
            <a:r>
              <a:rPr lang="en-US" dirty="0" smtClean="0"/>
              <a:t>Click to edit Master title style</a:t>
            </a:r>
            <a:endParaRPr lang="en-AU" dirty="0"/>
          </a:p>
        </p:txBody>
      </p:sp>
      <p:sp>
        <p:nvSpPr>
          <p:cNvPr id="11" name="Rectangle 9"/>
          <p:cNvSpPr>
            <a:spLocks noGrp="1" noChangeArrowheads="1"/>
          </p:cNvSpPr>
          <p:nvPr>
            <p:ph type="sldNum" sz="quarter" idx="4"/>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26936501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7605" name="Rectangle 5"/>
          <p:cNvSpPr>
            <a:spLocks noGrp="1" noChangeArrowheads="1"/>
          </p:cNvSpPr>
          <p:nvPr>
            <p:ph type="title"/>
          </p:nvPr>
        </p:nvSpPr>
        <p:spPr bwMode="auto">
          <a:xfrm>
            <a:off x="342900" y="844550"/>
            <a:ext cx="8550275"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37606" name="Rectangle 6"/>
          <p:cNvSpPr>
            <a:spLocks noGrp="1" noChangeArrowheads="1"/>
          </p:cNvSpPr>
          <p:nvPr>
            <p:ph type="body" idx="1"/>
          </p:nvPr>
        </p:nvSpPr>
        <p:spPr bwMode="auto">
          <a:xfrm>
            <a:off x="338138" y="1628775"/>
            <a:ext cx="853122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Rectangle 9"/>
          <p:cNvSpPr>
            <a:spLocks noGrp="1" noChangeArrowheads="1"/>
          </p:cNvSpPr>
          <p:nvPr>
            <p:ph type="sldNum" sz="quarter" idx="4"/>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pic>
        <p:nvPicPr>
          <p:cNvPr id="4" name="Picture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sp>
        <p:nvSpPr>
          <p:cNvPr id="5" name="Rectangle 4"/>
          <p:cNvSpPr/>
          <p:nvPr userDrawn="1"/>
        </p:nvSpPr>
        <p:spPr bwMode="auto">
          <a:xfrm>
            <a:off x="0" y="6553200"/>
            <a:ext cx="9144000" cy="304800"/>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277743805"/>
      </p:ext>
    </p:extLst>
  </p:cSld>
  <p:clrMap bg1="lt1" tx1="dk1" bg2="lt2" tx2="dk2" accent1="accent1" accent2="accent2" accent3="accent3" accent4="accent4" accent5="accent5" accent6="accent6" hlink="hlink" folHlink="folHlink"/>
  <p:sldLayoutIdLst>
    <p:sldLayoutId id="2147483664" r:id="rId1"/>
    <p:sldLayoutId id="2147483677"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5" r:id="rId11"/>
    <p:sldLayoutId id="2147483676" r:id="rId12"/>
  </p:sldLayoutIdLst>
  <p:timing>
    <p:tnLst>
      <p:par>
        <p:cTn id="1" dur="indefinite" restart="never" nodeType="tmRoot"/>
      </p:par>
    </p:tnLst>
  </p:timing>
  <p:hf sldNum="0" hdr="0" dt="0"/>
  <p:txStyles>
    <p:titleStyle>
      <a:lvl1pPr algn="l" rtl="0" fontAlgn="base">
        <a:spcBef>
          <a:spcPct val="0"/>
        </a:spcBef>
        <a:spcAft>
          <a:spcPct val="0"/>
        </a:spcAft>
        <a:defRPr sz="3600">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7026261" cy="531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36970" y="2438400"/>
            <a:ext cx="8642350" cy="1470025"/>
          </a:xfrm>
        </p:spPr>
        <p:txBody>
          <a:bodyPr/>
          <a:lstStyle/>
          <a:p>
            <a:r>
              <a:rPr lang="en-AU" dirty="0" smtClean="0"/>
              <a:t>English as an Additional Language or Dialect</a:t>
            </a:r>
            <a:br>
              <a:rPr lang="en-AU" dirty="0" smtClean="0"/>
            </a:br>
            <a:r>
              <a:rPr lang="en-AU" dirty="0"/>
              <a:t/>
            </a:r>
            <a:br>
              <a:rPr lang="en-AU" dirty="0"/>
            </a:br>
            <a:endParaRPr lang="en-AU" dirty="0"/>
          </a:p>
        </p:txBody>
      </p:sp>
      <p:sp>
        <p:nvSpPr>
          <p:cNvPr id="7" name="Rectangle 7"/>
          <p:cNvSpPr>
            <a:spLocks noGrp="1" noChangeArrowheads="1"/>
          </p:cNvSpPr>
          <p:nvPr>
            <p:ph type="dt" sz="half" idx="2"/>
          </p:nvPr>
        </p:nvSpPr>
        <p:spPr>
          <a:xfrm>
            <a:off x="76200" y="6579326"/>
            <a:ext cx="8991600" cy="278674"/>
          </a:xfrm>
          <a:prstGeom prst="rect">
            <a:avLst/>
          </a:prstGeom>
        </p:spPr>
        <p:txBody>
          <a:bodyPr/>
          <a:lstStyle>
            <a:lvl1pPr>
              <a:defRPr sz="1100"/>
            </a:lvl1pPr>
          </a:lstStyle>
          <a:p>
            <a:r>
              <a:rPr lang="en-AU" dirty="0" smtClean="0">
                <a:solidFill>
                  <a:schemeClr val="bg1"/>
                </a:solidFill>
              </a:rPr>
              <a:t>2014/21125		</a:t>
            </a:r>
            <a:r>
              <a:rPr lang="en-US" dirty="0" smtClean="0">
                <a:solidFill>
                  <a:srgbClr val="FFFFFF"/>
                </a:solidFill>
                <a:latin typeface="Arial Unicode MS" pitchFamily="34" charset="-128"/>
              </a:rPr>
              <a:t>© 2014 School Curriculum and Standards Authority </a:t>
            </a:r>
            <a:endParaRPr lang="en-US" dirty="0">
              <a:solidFill>
                <a:srgbClr val="000000"/>
              </a:solidFill>
            </a:endParaRPr>
          </a:p>
        </p:txBody>
      </p:sp>
    </p:spTree>
    <p:extLst>
      <p:ext uri="{BB962C8B-B14F-4D97-AF65-F5344CB8AC3E}">
        <p14:creationId xmlns:p14="http://schemas.microsoft.com/office/powerpoint/2010/main" val="1819991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ATAR Year 11 assessment table</a:t>
            </a:r>
            <a:endParaRPr lang="en-AU" dirty="0"/>
          </a:p>
        </p:txBody>
      </p:sp>
      <p:pic>
        <p:nvPicPr>
          <p:cNvPr id="4" name="Content Placeholder 3"/>
          <p:cNvPicPr>
            <a:picLocks noGrp="1"/>
          </p:cNvPicPr>
          <p:nvPr>
            <p:ph idx="1"/>
          </p:nvPr>
        </p:nvPicPr>
        <p:blipFill rotWithShape="1">
          <a:blip r:embed="rId3"/>
          <a:srcRect l="10982" t="14389" r="60704" b="37562"/>
          <a:stretch/>
        </p:blipFill>
        <p:spPr bwMode="auto">
          <a:xfrm>
            <a:off x="457200" y="1600200"/>
            <a:ext cx="7548847" cy="4606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7191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Assessment change: EAL/D General</a:t>
            </a:r>
            <a:endParaRPr lang="en-AU" dirty="0"/>
          </a:p>
        </p:txBody>
      </p:sp>
      <p:sp>
        <p:nvSpPr>
          <p:cNvPr id="3" name="Content Placeholder 2"/>
          <p:cNvSpPr>
            <a:spLocks noGrp="1"/>
          </p:cNvSpPr>
          <p:nvPr>
            <p:ph idx="1"/>
          </p:nvPr>
        </p:nvSpPr>
        <p:spPr>
          <a:xfrm>
            <a:off x="338138" y="1628775"/>
            <a:ext cx="8531225" cy="4162425"/>
          </a:xfrm>
        </p:spPr>
        <p:txBody>
          <a:bodyPr/>
          <a:lstStyle/>
          <a:p>
            <a:pPr marL="0" lvl="0" indent="0">
              <a:spcAft>
                <a:spcPts val="600"/>
              </a:spcAft>
              <a:buNone/>
            </a:pPr>
            <a:r>
              <a:rPr lang="en-AU" sz="2800" dirty="0"/>
              <a:t>The current WACE </a:t>
            </a:r>
            <a:r>
              <a:rPr lang="en-AU" sz="2800" dirty="0" smtClean="0"/>
              <a:t>EAL/D </a:t>
            </a:r>
            <a:r>
              <a:rPr lang="en-AU" sz="2800" dirty="0"/>
              <a:t>assessment task types </a:t>
            </a:r>
            <a:r>
              <a:rPr lang="en-AU" sz="2800" b="1" dirty="0"/>
              <a:t>remain </a:t>
            </a:r>
            <a:r>
              <a:rPr lang="en-AU" sz="2800" b="1" dirty="0" smtClean="0"/>
              <a:t>mostly the </a:t>
            </a:r>
            <a:r>
              <a:rPr lang="en-AU" sz="2800" b="1" dirty="0"/>
              <a:t>same </a:t>
            </a:r>
            <a:r>
              <a:rPr lang="en-AU" sz="2800" dirty="0"/>
              <a:t>for the G</a:t>
            </a:r>
            <a:r>
              <a:rPr lang="en-AU" sz="2800" dirty="0" smtClean="0"/>
              <a:t>eneral </a:t>
            </a:r>
            <a:r>
              <a:rPr lang="en-AU" sz="2800" dirty="0"/>
              <a:t>course</a:t>
            </a:r>
          </a:p>
          <a:p>
            <a:pPr>
              <a:spcAft>
                <a:spcPts val="600"/>
              </a:spcAft>
            </a:pPr>
            <a:r>
              <a:rPr lang="en-AU" sz="2800" dirty="0"/>
              <a:t>Investigation</a:t>
            </a:r>
          </a:p>
          <a:p>
            <a:pPr>
              <a:spcAft>
                <a:spcPts val="600"/>
              </a:spcAft>
            </a:pPr>
            <a:r>
              <a:rPr lang="en-AU" sz="2800" dirty="0"/>
              <a:t>Response</a:t>
            </a:r>
          </a:p>
          <a:p>
            <a:pPr>
              <a:spcAft>
                <a:spcPts val="600"/>
              </a:spcAft>
            </a:pPr>
            <a:r>
              <a:rPr lang="en-AU" sz="2800" dirty="0"/>
              <a:t>Production (written)</a:t>
            </a:r>
          </a:p>
          <a:p>
            <a:pPr>
              <a:spcAft>
                <a:spcPts val="600"/>
              </a:spcAft>
            </a:pPr>
            <a:r>
              <a:rPr lang="en-AU" sz="2800" dirty="0"/>
              <a:t>Production (oral)</a:t>
            </a:r>
          </a:p>
          <a:p>
            <a:pPr>
              <a:spcAft>
                <a:spcPts val="600"/>
              </a:spcAft>
            </a:pPr>
            <a:r>
              <a:rPr lang="en-AU" sz="2800" dirty="0" smtClean="0"/>
              <a:t>Externally set task (written, Year 12 only)</a:t>
            </a:r>
            <a:endParaRPr lang="en-AU" sz="2800" dirty="0"/>
          </a:p>
          <a:p>
            <a:endParaRPr lang="en-AU" dirty="0"/>
          </a:p>
        </p:txBody>
      </p:sp>
    </p:spTree>
    <p:extLst>
      <p:ext uri="{BB962C8B-B14F-4D97-AF65-F5344CB8AC3E}">
        <p14:creationId xmlns:p14="http://schemas.microsoft.com/office/powerpoint/2010/main" val="3875832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General Year 12 assessment table</a:t>
            </a:r>
            <a:endParaRPr lang="en-AU" dirty="0"/>
          </a:p>
        </p:txBody>
      </p:sp>
      <p:pic>
        <p:nvPicPr>
          <p:cNvPr id="4" name="Content Placeholder 3"/>
          <p:cNvPicPr>
            <a:picLocks noGrp="1"/>
          </p:cNvPicPr>
          <p:nvPr>
            <p:ph idx="1"/>
          </p:nvPr>
        </p:nvPicPr>
        <p:blipFill rotWithShape="1">
          <a:blip r:embed="rId3"/>
          <a:srcRect l="59761" t="42955" r="9803" b="17800"/>
          <a:stretch/>
        </p:blipFill>
        <p:spPr bwMode="auto">
          <a:xfrm>
            <a:off x="892992" y="1524000"/>
            <a:ext cx="8022407" cy="43221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2789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What is the role of the EST?</a:t>
            </a:r>
            <a:endParaRPr lang="en-AU" dirty="0"/>
          </a:p>
        </p:txBody>
      </p:sp>
      <p:sp>
        <p:nvSpPr>
          <p:cNvPr id="3" name="Content Placeholder 2"/>
          <p:cNvSpPr>
            <a:spLocks noGrp="1"/>
          </p:cNvSpPr>
          <p:nvPr>
            <p:ph idx="1"/>
          </p:nvPr>
        </p:nvSpPr>
        <p:spPr/>
        <p:txBody>
          <a:bodyPr/>
          <a:lstStyle/>
          <a:p>
            <a:r>
              <a:rPr lang="en-AU" sz="1800" dirty="0" smtClean="0"/>
              <a:t>An </a:t>
            </a:r>
            <a:r>
              <a:rPr lang="en-AU" sz="1800" dirty="0"/>
              <a:t>Externally Set Task (EST) </a:t>
            </a:r>
            <a:r>
              <a:rPr lang="en-AU" sz="1800" dirty="0" smtClean="0"/>
              <a:t>will be implemented </a:t>
            </a:r>
            <a:r>
              <a:rPr lang="en-AU" sz="1800" dirty="0"/>
              <a:t>for </a:t>
            </a:r>
            <a:r>
              <a:rPr lang="en-AU" sz="1800" dirty="0" smtClean="0"/>
              <a:t>the Year 12 EAL/D General and Foundation courses in Term 2 of Year 12</a:t>
            </a:r>
          </a:p>
          <a:p>
            <a:r>
              <a:rPr lang="en-AU" sz="1800" dirty="0" smtClean="0"/>
              <a:t>A new task type in the Year 12 syllabus school assessment table, worth a fixed </a:t>
            </a:r>
            <a:r>
              <a:rPr lang="en-AU" sz="1800" b="1" dirty="0" smtClean="0"/>
              <a:t>15%</a:t>
            </a:r>
            <a:r>
              <a:rPr lang="en-AU" sz="1800" dirty="0" smtClean="0"/>
              <a:t> </a:t>
            </a:r>
            <a:r>
              <a:rPr lang="en-AU" sz="1800" b="1" dirty="0" smtClean="0"/>
              <a:t>of the total school mark for the year</a:t>
            </a:r>
            <a:endParaRPr lang="en-AU" sz="1800" b="1" dirty="0"/>
          </a:p>
          <a:p>
            <a:pPr>
              <a:lnSpc>
                <a:spcPct val="150000"/>
              </a:lnSpc>
            </a:pPr>
            <a:r>
              <a:rPr lang="en-AU" sz="1800" dirty="0" smtClean="0"/>
              <a:t>Moderation function: consensus moderation</a:t>
            </a:r>
          </a:p>
          <a:p>
            <a:r>
              <a:rPr lang="en-AU" sz="1800" dirty="0" smtClean="0"/>
              <a:t>On </a:t>
            </a:r>
            <a:r>
              <a:rPr lang="en-AU" sz="1800" dirty="0"/>
              <a:t>a rotation basis, schools </a:t>
            </a:r>
            <a:r>
              <a:rPr lang="en-AU" sz="1800" dirty="0" smtClean="0"/>
              <a:t>submit </a:t>
            </a:r>
            <a:r>
              <a:rPr lang="en-AU" sz="1800" dirty="0"/>
              <a:t>marks and a sample of scripts to the Authority for validation of </a:t>
            </a:r>
            <a:r>
              <a:rPr lang="en-AU" sz="1800" dirty="0" smtClean="0"/>
              <a:t>marks</a:t>
            </a:r>
          </a:p>
          <a:p>
            <a:r>
              <a:rPr lang="en-AU" sz="1800" dirty="0" smtClean="0"/>
              <a:t>These processes will inform school moderation visits or grading reviews the following year</a:t>
            </a:r>
          </a:p>
          <a:p>
            <a:r>
              <a:rPr lang="en-AU" sz="1800" dirty="0" smtClean="0"/>
              <a:t>Administration – the task and marking key are designed by SCSA</a:t>
            </a:r>
          </a:p>
          <a:p>
            <a:r>
              <a:rPr lang="en-AU" sz="1800" dirty="0" smtClean="0"/>
              <a:t>To be approximately 60 minutes in duration, written, completed individually by students at their school, under test conditions</a:t>
            </a:r>
          </a:p>
          <a:p>
            <a:r>
              <a:rPr lang="en-AU" sz="1800" dirty="0" smtClean="0"/>
              <a:t>To be marked by the teacher using the SCSA marking key</a:t>
            </a:r>
          </a:p>
          <a:p>
            <a:r>
              <a:rPr lang="en-AU" sz="1800" dirty="0" smtClean="0"/>
              <a:t>Samples  - available on the SCSA website</a:t>
            </a:r>
            <a:endParaRPr lang="en-AU" sz="1800" dirty="0"/>
          </a:p>
        </p:txBody>
      </p:sp>
    </p:spTree>
    <p:extLst>
      <p:ext uri="{BB962C8B-B14F-4D97-AF65-F5344CB8AC3E}">
        <p14:creationId xmlns:p14="http://schemas.microsoft.com/office/powerpoint/2010/main" val="3798543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EAL/D General year 12 EST design brief</a:t>
            </a:r>
            <a:endParaRPr lang="en-AU" dirty="0"/>
          </a:p>
        </p:txBody>
      </p:sp>
      <p:sp>
        <p:nvSpPr>
          <p:cNvPr id="3" name="Content Placeholder 2"/>
          <p:cNvSpPr>
            <a:spLocks noGrp="1"/>
          </p:cNvSpPr>
          <p:nvPr>
            <p:ph idx="1"/>
          </p:nvPr>
        </p:nvSpPr>
        <p:spPr/>
        <p:txBody>
          <a:bodyPr/>
          <a:lstStyle/>
          <a:p>
            <a:endParaRPr lang="en-AU" dirty="0" smtClean="0"/>
          </a:p>
          <a:p>
            <a:endParaRPr lang="en-AU" dirty="0"/>
          </a:p>
        </p:txBody>
      </p:sp>
      <p:pic>
        <p:nvPicPr>
          <p:cNvPr id="4" name="Picture 3"/>
          <p:cNvPicPr/>
          <p:nvPr/>
        </p:nvPicPr>
        <p:blipFill rotWithShape="1">
          <a:blip r:embed="rId3"/>
          <a:srcRect l="11296" t="41528" r="61129" b="31478"/>
          <a:stretch/>
        </p:blipFill>
        <p:spPr bwMode="auto">
          <a:xfrm>
            <a:off x="533400" y="1752600"/>
            <a:ext cx="7924800" cy="3962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2838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General Year 11 assessment table</a:t>
            </a:r>
            <a:endParaRPr lang="en-AU" dirty="0"/>
          </a:p>
        </p:txBody>
      </p:sp>
      <p:pic>
        <p:nvPicPr>
          <p:cNvPr id="4" name="Content Placeholder 3"/>
          <p:cNvPicPr>
            <a:picLocks noGrp="1"/>
          </p:cNvPicPr>
          <p:nvPr>
            <p:ph idx="1"/>
          </p:nvPr>
        </p:nvPicPr>
        <p:blipFill rotWithShape="1">
          <a:blip r:embed="rId3"/>
          <a:srcRect l="3146" t="18727" r="66592" b="47565"/>
          <a:stretch/>
        </p:blipFill>
        <p:spPr bwMode="auto">
          <a:xfrm>
            <a:off x="18327" y="1600200"/>
            <a:ext cx="9144000" cy="4419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589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831850"/>
            <a:ext cx="8550275" cy="844550"/>
          </a:xfrm>
        </p:spPr>
        <p:txBody>
          <a:bodyPr/>
          <a:lstStyle/>
          <a:p>
            <a:r>
              <a:rPr lang="en-AU" dirty="0" smtClean="0"/>
              <a:t>How have examinations changed?</a:t>
            </a:r>
            <a:endParaRPr lang="en-AU" dirty="0"/>
          </a:p>
        </p:txBody>
      </p:sp>
      <p:sp>
        <p:nvSpPr>
          <p:cNvPr id="3" name="Content Placeholder 2"/>
          <p:cNvSpPr>
            <a:spLocks noGrp="1"/>
          </p:cNvSpPr>
          <p:nvPr>
            <p:ph idx="1"/>
          </p:nvPr>
        </p:nvSpPr>
        <p:spPr>
          <a:xfrm>
            <a:off x="304800" y="1793875"/>
            <a:ext cx="8531225" cy="4606925"/>
          </a:xfrm>
        </p:spPr>
        <p:txBody>
          <a:bodyPr/>
          <a:lstStyle/>
          <a:p>
            <a:pPr lvl="0">
              <a:spcAft>
                <a:spcPts val="600"/>
              </a:spcAft>
            </a:pPr>
            <a:r>
              <a:rPr lang="en-AU" sz="2800" dirty="0" smtClean="0"/>
              <a:t>WACE EAL/D examinations 2016 will be conducted for the ATAR course </a:t>
            </a:r>
            <a:r>
              <a:rPr lang="en-AU" sz="2800" b="1" dirty="0" smtClean="0"/>
              <a:t>only.</a:t>
            </a:r>
          </a:p>
          <a:p>
            <a:pPr lvl="0">
              <a:spcAft>
                <a:spcPts val="600"/>
              </a:spcAft>
            </a:pPr>
            <a:r>
              <a:rPr lang="en-AU" sz="2800" dirty="0" smtClean="0"/>
              <a:t>The WACE EAL/D ATAR examination written and practical design briefs show </a:t>
            </a:r>
            <a:r>
              <a:rPr lang="en-AU" sz="2800" b="1" dirty="0" smtClean="0"/>
              <a:t>minimal change</a:t>
            </a:r>
            <a:r>
              <a:rPr lang="en-AU" sz="2800" dirty="0" smtClean="0"/>
              <a:t> from the current design briefs</a:t>
            </a:r>
            <a:endParaRPr lang="en-AU" sz="2800" dirty="0"/>
          </a:p>
        </p:txBody>
      </p:sp>
    </p:spTree>
    <p:extLst>
      <p:ext uri="{BB962C8B-B14F-4D97-AF65-F5344CB8AC3E}">
        <p14:creationId xmlns:p14="http://schemas.microsoft.com/office/powerpoint/2010/main" val="2653284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marL="0" indent="0">
              <a:buNone/>
            </a:pPr>
            <a:r>
              <a:rPr lang="en-AU" sz="1200" b="1" dirty="0"/>
              <a:t>Section One</a:t>
            </a:r>
          </a:p>
          <a:p>
            <a:pPr marL="0" indent="0">
              <a:buNone/>
            </a:pPr>
            <a:r>
              <a:rPr lang="en-AU" sz="1200" b="1" dirty="0"/>
              <a:t>Listening</a:t>
            </a:r>
          </a:p>
          <a:p>
            <a:pPr marL="0" indent="0">
              <a:buNone/>
            </a:pPr>
            <a:r>
              <a:rPr lang="en-AU" sz="1200" dirty="0">
                <a:solidFill>
                  <a:srgbClr val="00B0F0"/>
                </a:solidFill>
              </a:rPr>
              <a:t>30%</a:t>
            </a:r>
            <a:r>
              <a:rPr lang="en-AU" sz="1200" dirty="0"/>
              <a:t> of the written examination</a:t>
            </a:r>
          </a:p>
          <a:p>
            <a:pPr marL="0" indent="0">
              <a:buNone/>
            </a:pPr>
            <a:r>
              <a:rPr lang="en-AU" sz="1200" dirty="0"/>
              <a:t>5–15 short‐answer questions, including</a:t>
            </a:r>
          </a:p>
          <a:p>
            <a:pPr marL="0" indent="0">
              <a:buNone/>
            </a:pPr>
            <a:r>
              <a:rPr lang="en-AU" sz="1200" dirty="0"/>
              <a:t>1–2 multiple‐choice</a:t>
            </a:r>
          </a:p>
          <a:p>
            <a:pPr marL="0" indent="0">
              <a:buNone/>
            </a:pPr>
            <a:r>
              <a:rPr lang="en-AU" sz="1200" dirty="0"/>
              <a:t>Suggested working time: 40 </a:t>
            </a:r>
            <a:r>
              <a:rPr lang="en-AU" sz="1200" dirty="0" smtClean="0"/>
              <a:t>minutes</a:t>
            </a:r>
          </a:p>
          <a:p>
            <a:endParaRPr lang="en-AU" sz="1200" dirty="0"/>
          </a:p>
          <a:p>
            <a:pPr marL="0" indent="0">
              <a:buNone/>
            </a:pPr>
            <a:r>
              <a:rPr lang="en-AU" sz="1200" b="1" dirty="0"/>
              <a:t>Section Two</a:t>
            </a:r>
          </a:p>
          <a:p>
            <a:pPr marL="0" indent="0">
              <a:buNone/>
            </a:pPr>
            <a:r>
              <a:rPr lang="en-AU" sz="1200" b="1" dirty="0"/>
              <a:t>Reading and viewing</a:t>
            </a:r>
          </a:p>
          <a:p>
            <a:pPr marL="0" indent="0">
              <a:buNone/>
            </a:pPr>
            <a:r>
              <a:rPr lang="en-AU" sz="1200" dirty="0">
                <a:solidFill>
                  <a:srgbClr val="00B0F0"/>
                </a:solidFill>
              </a:rPr>
              <a:t>35%</a:t>
            </a:r>
            <a:r>
              <a:rPr lang="en-AU" sz="1200" dirty="0"/>
              <a:t> of the written examination</a:t>
            </a:r>
          </a:p>
          <a:p>
            <a:pPr marL="0" indent="0">
              <a:buNone/>
            </a:pPr>
            <a:r>
              <a:rPr lang="en-AU" sz="1200" dirty="0"/>
              <a:t>4–6 short‐answer questions</a:t>
            </a:r>
          </a:p>
          <a:p>
            <a:pPr marL="0" indent="0">
              <a:buNone/>
            </a:pPr>
            <a:r>
              <a:rPr lang="en-AU" sz="1200" dirty="0"/>
              <a:t>One extended synthesis response question</a:t>
            </a:r>
          </a:p>
          <a:p>
            <a:pPr marL="0" indent="0">
              <a:buNone/>
            </a:pPr>
            <a:r>
              <a:rPr lang="en-AU" sz="1200" dirty="0"/>
              <a:t>Suggested working time: 55 </a:t>
            </a:r>
            <a:r>
              <a:rPr lang="en-AU" sz="1200" dirty="0" smtClean="0"/>
              <a:t>minutes</a:t>
            </a:r>
          </a:p>
          <a:p>
            <a:endParaRPr lang="en-AU" sz="1200" dirty="0"/>
          </a:p>
          <a:p>
            <a:pPr marL="0" indent="0">
              <a:buNone/>
            </a:pPr>
            <a:r>
              <a:rPr lang="en-AU" sz="1200" b="1" dirty="0"/>
              <a:t>Section Three</a:t>
            </a:r>
          </a:p>
          <a:p>
            <a:pPr marL="0" indent="0">
              <a:buNone/>
            </a:pPr>
            <a:r>
              <a:rPr lang="en-AU" sz="1200" b="1" dirty="0"/>
              <a:t>Extended writing</a:t>
            </a:r>
          </a:p>
          <a:p>
            <a:pPr marL="0" indent="0">
              <a:buNone/>
            </a:pPr>
            <a:r>
              <a:rPr lang="en-AU" sz="1200" dirty="0">
                <a:solidFill>
                  <a:srgbClr val="00B0F0"/>
                </a:solidFill>
              </a:rPr>
              <a:t>35%</a:t>
            </a:r>
            <a:r>
              <a:rPr lang="en-AU" sz="1200" dirty="0"/>
              <a:t> of the written examination</a:t>
            </a:r>
          </a:p>
          <a:p>
            <a:pPr marL="0" indent="0">
              <a:buNone/>
            </a:pPr>
            <a:r>
              <a:rPr lang="en-AU" sz="1200" dirty="0"/>
              <a:t>One question from a choice of five</a:t>
            </a:r>
          </a:p>
          <a:p>
            <a:pPr marL="0" indent="0">
              <a:buNone/>
            </a:pPr>
            <a:r>
              <a:rPr lang="en-AU" sz="1200" dirty="0"/>
              <a:t>Suggested working time: 55 minutes</a:t>
            </a:r>
          </a:p>
        </p:txBody>
      </p:sp>
      <p:sp>
        <p:nvSpPr>
          <p:cNvPr id="6" name="Content Placeholder 5"/>
          <p:cNvSpPr>
            <a:spLocks noGrp="1"/>
          </p:cNvSpPr>
          <p:nvPr>
            <p:ph sz="half" idx="2"/>
          </p:nvPr>
        </p:nvSpPr>
        <p:spPr/>
        <p:txBody>
          <a:bodyPr/>
          <a:lstStyle/>
          <a:p>
            <a:r>
              <a:rPr lang="en-AU" sz="2000" dirty="0" smtClean="0"/>
              <a:t>Tests Listening, Reading and viewing, and Extended writing (as in the current WACE exam)</a:t>
            </a:r>
          </a:p>
          <a:p>
            <a:r>
              <a:rPr lang="en-AU" sz="2000" dirty="0" smtClean="0"/>
              <a:t>Section percentage weightings slightly changed, to total100</a:t>
            </a:r>
          </a:p>
          <a:p>
            <a:r>
              <a:rPr lang="en-AU" sz="2000" dirty="0" smtClean="0"/>
              <a:t>Sharper focus on “</a:t>
            </a:r>
            <a:r>
              <a:rPr lang="en-AU" sz="2000" b="1" dirty="0" smtClean="0"/>
              <a:t>accurate </a:t>
            </a:r>
            <a:r>
              <a:rPr lang="en-AU" sz="2000" dirty="0" smtClean="0"/>
              <a:t>and appropriate” use of SAE is shown in the supporting information</a:t>
            </a:r>
          </a:p>
          <a:p>
            <a:r>
              <a:rPr lang="en-AU" sz="2000" dirty="0" smtClean="0"/>
              <a:t>Written exam mark moderates the school written mark</a:t>
            </a:r>
          </a:p>
          <a:p>
            <a:endParaRPr lang="en-AU" dirty="0"/>
          </a:p>
        </p:txBody>
      </p:sp>
      <p:sp>
        <p:nvSpPr>
          <p:cNvPr id="2" name="Title 1"/>
          <p:cNvSpPr>
            <a:spLocks noGrp="1"/>
          </p:cNvSpPr>
          <p:nvPr>
            <p:ph type="title"/>
          </p:nvPr>
        </p:nvSpPr>
        <p:spPr/>
        <p:txBody>
          <a:bodyPr/>
          <a:lstStyle/>
          <a:p>
            <a:r>
              <a:rPr lang="en-AU" dirty="0" smtClean="0"/>
              <a:t>ATAR written exam design brief</a:t>
            </a:r>
            <a:endParaRPr lang="en-AU" dirty="0"/>
          </a:p>
        </p:txBody>
      </p:sp>
    </p:spTree>
    <p:extLst>
      <p:ext uri="{BB962C8B-B14F-4D97-AF65-F5344CB8AC3E}">
        <p14:creationId xmlns:p14="http://schemas.microsoft.com/office/powerpoint/2010/main" val="1426069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AU" sz="1600" b="1" dirty="0"/>
              <a:t>Preparation</a:t>
            </a:r>
          </a:p>
          <a:p>
            <a:pPr marL="0" indent="0">
              <a:buNone/>
            </a:pPr>
            <a:r>
              <a:rPr lang="en-AU" sz="1600" dirty="0"/>
              <a:t>Duration: 15 </a:t>
            </a:r>
            <a:r>
              <a:rPr lang="en-AU" sz="1600" dirty="0" smtClean="0"/>
              <a:t>minutes</a:t>
            </a:r>
          </a:p>
          <a:p>
            <a:pPr marL="0" indent="0">
              <a:buNone/>
            </a:pPr>
            <a:r>
              <a:rPr lang="en-AU" sz="1600" b="1" dirty="0"/>
              <a:t>Interview</a:t>
            </a:r>
          </a:p>
          <a:p>
            <a:pPr marL="0" indent="0">
              <a:buNone/>
            </a:pPr>
            <a:r>
              <a:rPr lang="en-AU" sz="1600" dirty="0"/>
              <a:t>100% of the practical examination</a:t>
            </a:r>
          </a:p>
          <a:p>
            <a:pPr marL="0" indent="0">
              <a:buNone/>
            </a:pPr>
            <a:r>
              <a:rPr lang="en-AU" sz="1600" dirty="0"/>
              <a:t>Duration: 10–12 </a:t>
            </a:r>
            <a:r>
              <a:rPr lang="en-AU" sz="1600" dirty="0" smtClean="0"/>
              <a:t>minutes</a:t>
            </a:r>
          </a:p>
          <a:p>
            <a:pPr marL="0" indent="0">
              <a:buNone/>
            </a:pPr>
            <a:endParaRPr lang="en-AU" sz="1600" dirty="0" smtClean="0"/>
          </a:p>
          <a:p>
            <a:pPr marL="0" indent="0">
              <a:buNone/>
            </a:pPr>
            <a:r>
              <a:rPr lang="en-AU" sz="1600" b="1" dirty="0"/>
              <a:t>Part A</a:t>
            </a:r>
          </a:p>
          <a:p>
            <a:pPr marL="0" indent="0">
              <a:buNone/>
            </a:pPr>
            <a:r>
              <a:rPr lang="en-AU" sz="1600" dirty="0"/>
              <a:t>5% of the practical </a:t>
            </a:r>
            <a:r>
              <a:rPr lang="en-AU" sz="1600" dirty="0" smtClean="0"/>
              <a:t>examination</a:t>
            </a:r>
          </a:p>
          <a:p>
            <a:pPr marL="0" indent="0">
              <a:buNone/>
            </a:pPr>
            <a:endParaRPr lang="en-AU" sz="1600" dirty="0"/>
          </a:p>
          <a:p>
            <a:pPr marL="0" indent="0">
              <a:buNone/>
            </a:pPr>
            <a:r>
              <a:rPr lang="en-AU" sz="1600" b="1" dirty="0"/>
              <a:t>Part B</a:t>
            </a:r>
          </a:p>
          <a:p>
            <a:pPr marL="0" indent="0">
              <a:buNone/>
            </a:pPr>
            <a:r>
              <a:rPr lang="en-AU" sz="1600" dirty="0"/>
              <a:t>35% of the practical </a:t>
            </a:r>
            <a:r>
              <a:rPr lang="en-AU" sz="1600" dirty="0" smtClean="0"/>
              <a:t>examination</a:t>
            </a:r>
          </a:p>
          <a:p>
            <a:pPr marL="0" indent="0">
              <a:buNone/>
            </a:pPr>
            <a:endParaRPr lang="en-AU" sz="1600" dirty="0"/>
          </a:p>
          <a:p>
            <a:pPr marL="0" indent="0">
              <a:buNone/>
            </a:pPr>
            <a:r>
              <a:rPr lang="en-AU" sz="1600" b="1" dirty="0"/>
              <a:t>Part C</a:t>
            </a:r>
          </a:p>
          <a:p>
            <a:pPr marL="0" indent="0">
              <a:buNone/>
            </a:pPr>
            <a:r>
              <a:rPr lang="en-AU" sz="1600" dirty="0"/>
              <a:t>60% of the practical examination</a:t>
            </a:r>
          </a:p>
        </p:txBody>
      </p:sp>
      <p:sp>
        <p:nvSpPr>
          <p:cNvPr id="3" name="Content Placeholder 2"/>
          <p:cNvSpPr>
            <a:spLocks noGrp="1"/>
          </p:cNvSpPr>
          <p:nvPr>
            <p:ph sz="half" idx="2"/>
          </p:nvPr>
        </p:nvSpPr>
        <p:spPr/>
        <p:txBody>
          <a:bodyPr/>
          <a:lstStyle/>
          <a:p>
            <a:r>
              <a:rPr lang="en-AU" dirty="0" smtClean="0"/>
              <a:t>Format remains the same as for current WACE </a:t>
            </a:r>
            <a:r>
              <a:rPr lang="en-AU" dirty="0" smtClean="0"/>
              <a:t>exam</a:t>
            </a:r>
            <a:endParaRPr lang="en-AU" dirty="0" smtClean="0"/>
          </a:p>
          <a:p>
            <a:r>
              <a:rPr lang="en-AU" dirty="0" smtClean="0"/>
              <a:t>Parts A, B and C percentage weightings the same as for current WACE </a:t>
            </a:r>
            <a:r>
              <a:rPr lang="en-AU" dirty="0" smtClean="0"/>
              <a:t>exam</a:t>
            </a:r>
            <a:endParaRPr lang="en-AU" dirty="0" smtClean="0"/>
          </a:p>
          <a:p>
            <a:r>
              <a:rPr lang="en-AU" dirty="0" smtClean="0"/>
              <a:t>Practical exam mark moderates the school practical mark</a:t>
            </a:r>
          </a:p>
          <a:p>
            <a:endParaRPr lang="en-AU" dirty="0"/>
          </a:p>
        </p:txBody>
      </p:sp>
      <p:sp>
        <p:nvSpPr>
          <p:cNvPr id="4" name="Title 3"/>
          <p:cNvSpPr>
            <a:spLocks noGrp="1"/>
          </p:cNvSpPr>
          <p:nvPr>
            <p:ph type="title"/>
          </p:nvPr>
        </p:nvSpPr>
        <p:spPr/>
        <p:txBody>
          <a:bodyPr/>
          <a:lstStyle/>
          <a:p>
            <a:r>
              <a:rPr lang="en-AU" dirty="0" smtClean="0"/>
              <a:t>ATAR practical exam design brief</a:t>
            </a:r>
            <a:endParaRPr lang="en-AU" dirty="0"/>
          </a:p>
        </p:txBody>
      </p:sp>
    </p:spTree>
    <p:extLst>
      <p:ext uri="{BB962C8B-B14F-4D97-AF65-F5344CB8AC3E}">
        <p14:creationId xmlns:p14="http://schemas.microsoft.com/office/powerpoint/2010/main" val="2052694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831850"/>
            <a:ext cx="8550275" cy="1225550"/>
          </a:xfrm>
        </p:spPr>
        <p:txBody>
          <a:bodyPr/>
          <a:lstStyle/>
          <a:p>
            <a:r>
              <a:rPr lang="en-AU" dirty="0" smtClean="0"/>
              <a:t>SCSA support materials available</a:t>
            </a:r>
            <a:endParaRPr lang="en-AU" dirty="0"/>
          </a:p>
        </p:txBody>
      </p:sp>
      <p:sp>
        <p:nvSpPr>
          <p:cNvPr id="5" name="Content Placeholder 2"/>
          <p:cNvSpPr>
            <a:spLocks noGrp="1"/>
          </p:cNvSpPr>
          <p:nvPr>
            <p:ph idx="1"/>
          </p:nvPr>
        </p:nvSpPr>
        <p:spPr>
          <a:xfrm>
            <a:off x="304800" y="1793875"/>
            <a:ext cx="8531225" cy="4606925"/>
          </a:xfrm>
        </p:spPr>
        <p:txBody>
          <a:bodyPr/>
          <a:lstStyle/>
          <a:p>
            <a:r>
              <a:rPr lang="en-AU" dirty="0" smtClean="0"/>
              <a:t>EAL/D ATAR Year 11 and 12 syllabi , a sample examination, listening recording </a:t>
            </a:r>
            <a:r>
              <a:rPr lang="en-AU" dirty="0"/>
              <a:t>/</a:t>
            </a:r>
            <a:r>
              <a:rPr lang="en-AU" dirty="0" smtClean="0"/>
              <a:t>script, exam marking key; a summary of changes</a:t>
            </a:r>
          </a:p>
          <a:p>
            <a:endParaRPr lang="en-AU" dirty="0" smtClean="0"/>
          </a:p>
          <a:p>
            <a:r>
              <a:rPr lang="en-AU" dirty="0"/>
              <a:t>EAL/D </a:t>
            </a:r>
            <a:r>
              <a:rPr lang="en-AU" dirty="0" smtClean="0"/>
              <a:t>General </a:t>
            </a:r>
            <a:r>
              <a:rPr lang="en-AU" dirty="0"/>
              <a:t>Year 11 and12 </a:t>
            </a:r>
            <a:r>
              <a:rPr lang="en-AU" dirty="0" smtClean="0"/>
              <a:t>syllabi, a </a:t>
            </a:r>
            <a:r>
              <a:rPr lang="en-AU" dirty="0"/>
              <a:t>sample E</a:t>
            </a:r>
            <a:r>
              <a:rPr lang="en-AU" dirty="0" smtClean="0"/>
              <a:t>xternally set task </a:t>
            </a:r>
            <a:r>
              <a:rPr lang="en-AU" dirty="0"/>
              <a:t>and marking </a:t>
            </a:r>
            <a:r>
              <a:rPr lang="en-AU" dirty="0" smtClean="0"/>
              <a:t>key; </a:t>
            </a:r>
            <a:r>
              <a:rPr lang="en-AU" dirty="0"/>
              <a:t>a summary of </a:t>
            </a:r>
            <a:r>
              <a:rPr lang="en-AU" dirty="0" smtClean="0"/>
              <a:t>changes</a:t>
            </a:r>
          </a:p>
          <a:p>
            <a:endParaRPr lang="en-AU" dirty="0" smtClean="0"/>
          </a:p>
          <a:p>
            <a:r>
              <a:rPr lang="en-AU" dirty="0"/>
              <a:t>EAL/D </a:t>
            </a:r>
            <a:r>
              <a:rPr lang="en-AU" dirty="0" smtClean="0"/>
              <a:t>Foundation </a:t>
            </a:r>
            <a:r>
              <a:rPr lang="en-AU" dirty="0"/>
              <a:t>Year 11 and12 </a:t>
            </a:r>
            <a:r>
              <a:rPr lang="en-AU" dirty="0" smtClean="0"/>
              <a:t>syllabi, </a:t>
            </a:r>
            <a:r>
              <a:rPr lang="en-AU" dirty="0"/>
              <a:t>a sample Externally set task and marking </a:t>
            </a:r>
            <a:r>
              <a:rPr lang="en-AU" dirty="0" smtClean="0"/>
              <a:t>key </a:t>
            </a:r>
            <a:endParaRPr lang="en-AU" dirty="0"/>
          </a:p>
          <a:p>
            <a:endParaRPr lang="en-AU" sz="2800" dirty="0" smtClean="0"/>
          </a:p>
          <a:p>
            <a:endParaRPr lang="en-AU" dirty="0" smtClean="0"/>
          </a:p>
          <a:p>
            <a:endParaRPr lang="en-AU" dirty="0"/>
          </a:p>
          <a:p>
            <a:endParaRPr lang="en-AU" dirty="0" smtClean="0"/>
          </a:p>
          <a:p>
            <a:endParaRPr lang="en-AU" dirty="0"/>
          </a:p>
        </p:txBody>
      </p:sp>
    </p:spTree>
    <p:extLst>
      <p:ext uri="{BB962C8B-B14F-4D97-AF65-F5344CB8AC3E}">
        <p14:creationId xmlns:p14="http://schemas.microsoft.com/office/powerpoint/2010/main" val="2941637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a:t>
            </a:r>
            <a:endParaRPr lang="en-AU" dirty="0"/>
          </a:p>
        </p:txBody>
      </p:sp>
      <p:sp>
        <p:nvSpPr>
          <p:cNvPr id="3" name="Content Placeholder 2"/>
          <p:cNvSpPr>
            <a:spLocks noGrp="1"/>
          </p:cNvSpPr>
          <p:nvPr>
            <p:ph idx="1"/>
          </p:nvPr>
        </p:nvSpPr>
        <p:spPr/>
        <p:txBody>
          <a:bodyPr/>
          <a:lstStyle/>
          <a:p>
            <a:r>
              <a:rPr lang="en-AU" sz="3200" dirty="0" smtClean="0"/>
              <a:t>EAL/D senior schooling pathways</a:t>
            </a:r>
          </a:p>
          <a:p>
            <a:r>
              <a:rPr lang="en-AU" sz="3200" dirty="0" smtClean="0"/>
              <a:t>EAL/D content: changes/ additions</a:t>
            </a:r>
          </a:p>
          <a:p>
            <a:r>
              <a:rPr lang="en-AU" sz="3200" dirty="0" smtClean="0"/>
              <a:t>School-based assessment tables: changes</a:t>
            </a:r>
          </a:p>
          <a:p>
            <a:r>
              <a:rPr lang="en-AU" sz="3200" dirty="0" smtClean="0"/>
              <a:t>ATAR WACE 2016 examinations</a:t>
            </a:r>
          </a:p>
          <a:p>
            <a:r>
              <a:rPr lang="en-AU" sz="3200" dirty="0" smtClean="0"/>
              <a:t>EAL/D General course: Externally set task</a:t>
            </a:r>
          </a:p>
          <a:p>
            <a:r>
              <a:rPr lang="en-AU" sz="3200" dirty="0" smtClean="0"/>
              <a:t>Support materials</a:t>
            </a:r>
          </a:p>
          <a:p>
            <a:pPr marL="0" indent="0">
              <a:buNone/>
            </a:pPr>
            <a:endParaRPr lang="en-AU" sz="2800" dirty="0"/>
          </a:p>
        </p:txBody>
      </p:sp>
    </p:spTree>
    <p:extLst>
      <p:ext uri="{BB962C8B-B14F-4D97-AF65-F5344CB8AC3E}">
        <p14:creationId xmlns:p14="http://schemas.microsoft.com/office/powerpoint/2010/main" val="1015416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550275" cy="844550"/>
          </a:xfrm>
        </p:spPr>
        <p:txBody>
          <a:bodyPr/>
          <a:lstStyle/>
          <a:p>
            <a:pPr algn="ctr"/>
            <a:r>
              <a:rPr lang="en-AU" dirty="0" smtClean="0"/>
              <a:t>Teacher support materials in development</a:t>
            </a:r>
            <a:endParaRPr lang="en-AU" dirty="0"/>
          </a:p>
        </p:txBody>
      </p:sp>
      <p:sp>
        <p:nvSpPr>
          <p:cNvPr id="3" name="Content Placeholder 2"/>
          <p:cNvSpPr>
            <a:spLocks noGrp="1"/>
          </p:cNvSpPr>
          <p:nvPr>
            <p:ph idx="1"/>
          </p:nvPr>
        </p:nvSpPr>
        <p:spPr>
          <a:xfrm>
            <a:off x="304800" y="2057400"/>
            <a:ext cx="8531225" cy="3886200"/>
          </a:xfrm>
        </p:spPr>
        <p:txBody>
          <a:bodyPr/>
          <a:lstStyle/>
          <a:p>
            <a:pPr lvl="0">
              <a:spcAft>
                <a:spcPts val="600"/>
              </a:spcAft>
            </a:pPr>
            <a:r>
              <a:rPr lang="en-AU" sz="2800" dirty="0" smtClean="0"/>
              <a:t>For each syllabus:</a:t>
            </a:r>
          </a:p>
          <a:p>
            <a:pPr lvl="1">
              <a:spcAft>
                <a:spcPts val="600"/>
              </a:spcAft>
            </a:pPr>
            <a:r>
              <a:rPr lang="en-AU" sz="2800" dirty="0"/>
              <a:t>a</a:t>
            </a:r>
            <a:r>
              <a:rPr lang="en-AU" sz="2800" dirty="0" smtClean="0"/>
              <a:t> sample assessment outline</a:t>
            </a:r>
          </a:p>
          <a:p>
            <a:pPr lvl="1">
              <a:spcAft>
                <a:spcPts val="600"/>
              </a:spcAft>
            </a:pPr>
            <a:r>
              <a:rPr lang="en-AU" sz="2800" dirty="0"/>
              <a:t>a</a:t>
            </a:r>
            <a:r>
              <a:rPr lang="en-AU" sz="2800" dirty="0" smtClean="0"/>
              <a:t> sample course outline</a:t>
            </a:r>
          </a:p>
          <a:p>
            <a:pPr lvl="1">
              <a:spcAft>
                <a:spcPts val="600"/>
              </a:spcAft>
            </a:pPr>
            <a:r>
              <a:rPr lang="en-AU" sz="2800" dirty="0"/>
              <a:t>a</a:t>
            </a:r>
            <a:r>
              <a:rPr lang="en-AU" sz="2800" dirty="0" smtClean="0"/>
              <a:t> sample of each task type and a sample marking key</a:t>
            </a:r>
          </a:p>
          <a:p>
            <a:pPr lvl="1">
              <a:spcAft>
                <a:spcPts val="600"/>
              </a:spcAft>
            </a:pPr>
            <a:r>
              <a:rPr lang="en-AU" sz="2800" dirty="0" smtClean="0"/>
              <a:t>syllabus link to Suggested texts lists </a:t>
            </a:r>
            <a:endParaRPr lang="en-AU" sz="2800" dirty="0"/>
          </a:p>
        </p:txBody>
      </p:sp>
    </p:spTree>
    <p:extLst>
      <p:ext uri="{BB962C8B-B14F-4D97-AF65-F5344CB8AC3E}">
        <p14:creationId xmlns:p14="http://schemas.microsoft.com/office/powerpoint/2010/main" val="3095981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WEBINAR Questions and Answers</a:t>
            </a:r>
            <a:endParaRPr lang="en-AU" dirty="0"/>
          </a:p>
        </p:txBody>
      </p:sp>
      <p:sp>
        <p:nvSpPr>
          <p:cNvPr id="5" name="Content Placeholder 4"/>
          <p:cNvSpPr>
            <a:spLocks noGrp="1"/>
          </p:cNvSpPr>
          <p:nvPr>
            <p:ph idx="1"/>
          </p:nvPr>
        </p:nvSpPr>
        <p:spPr>
          <a:xfrm>
            <a:off x="381000" y="1600200"/>
            <a:ext cx="8488363" cy="4800599"/>
          </a:xfrm>
        </p:spPr>
        <p:txBody>
          <a:bodyPr/>
          <a:lstStyle/>
          <a:p>
            <a:pPr marL="623888" indent="-623888">
              <a:spcBef>
                <a:spcPts val="600"/>
              </a:spcBef>
              <a:spcAft>
                <a:spcPts val="600"/>
              </a:spcAft>
              <a:buNone/>
            </a:pPr>
            <a:r>
              <a:rPr lang="en-AU" sz="1600" b="1" dirty="0">
                <a:solidFill>
                  <a:srgbClr val="4D2C8A"/>
                </a:solidFill>
              </a:rPr>
              <a:t>ASSESSMENT</a:t>
            </a:r>
            <a:r>
              <a:rPr lang="en-AU" sz="1600" b="1" dirty="0"/>
              <a:t> </a:t>
            </a:r>
            <a:endParaRPr lang="en-AU" sz="1600" dirty="0"/>
          </a:p>
          <a:p>
            <a:pPr marL="623888" indent="-623888">
              <a:spcBef>
                <a:spcPts val="334"/>
              </a:spcBef>
              <a:spcAft>
                <a:spcPts val="334"/>
              </a:spcAft>
              <a:buNone/>
            </a:pPr>
            <a:r>
              <a:rPr lang="en-AU" sz="1600" dirty="0" smtClean="0"/>
              <a:t>Q	There </a:t>
            </a:r>
            <a:r>
              <a:rPr lang="en-AU" sz="1600" dirty="0"/>
              <a:t>may be a circumstance where a Year 11 student may pass the OLNA in </a:t>
            </a:r>
            <a:r>
              <a:rPr lang="en-AU" sz="1600" dirty="0" smtClean="0"/>
              <a:t>the September </a:t>
            </a:r>
            <a:r>
              <a:rPr lang="en-AU" sz="1600" dirty="0"/>
              <a:t>exam. I assume that student must be enrolled in the General </a:t>
            </a:r>
            <a:r>
              <a:rPr lang="en-AU" sz="1600" dirty="0" smtClean="0"/>
              <a:t>course immediately</a:t>
            </a:r>
            <a:r>
              <a:rPr lang="en-AU" sz="1600" dirty="0"/>
              <a:t>. What happens to their assessment marks? Do they automatically transfer to the general Course? </a:t>
            </a:r>
            <a:endParaRPr lang="en-AU" sz="1600" dirty="0" smtClean="0"/>
          </a:p>
          <a:p>
            <a:pPr marL="623888" indent="-623888">
              <a:spcBef>
                <a:spcPts val="334"/>
              </a:spcBef>
              <a:spcAft>
                <a:spcPts val="334"/>
              </a:spcAft>
              <a:buNone/>
            </a:pPr>
            <a:r>
              <a:rPr lang="en-AU" sz="1600" dirty="0" smtClean="0"/>
              <a:t>A:	Those </a:t>
            </a:r>
            <a:r>
              <a:rPr lang="en-AU" sz="1600" dirty="0"/>
              <a:t>students are allowed to stay in English Foundation in Year 12 or transfer to English General in Year 12. It might not be practical or wise for them to transfer in September or </a:t>
            </a:r>
            <a:r>
              <a:rPr lang="en-AU" sz="1600" dirty="0" smtClean="0"/>
              <a:t>October </a:t>
            </a:r>
            <a:r>
              <a:rPr lang="en-AU" sz="1600" dirty="0"/>
              <a:t>of Year 11 just for a 2-3 month </a:t>
            </a:r>
            <a:r>
              <a:rPr lang="en-AU" sz="1600" dirty="0" smtClean="0"/>
              <a:t>period.</a:t>
            </a:r>
          </a:p>
          <a:p>
            <a:pPr marL="623888" indent="-623888">
              <a:spcBef>
                <a:spcPts val="600"/>
              </a:spcBef>
              <a:spcAft>
                <a:spcPts val="600"/>
              </a:spcAft>
              <a:buNone/>
            </a:pPr>
            <a:r>
              <a:rPr lang="en-AU" sz="1600" b="1" dirty="0" smtClean="0">
                <a:solidFill>
                  <a:srgbClr val="4D2C8A"/>
                </a:solidFill>
              </a:rPr>
              <a:t>OTHER</a:t>
            </a:r>
          </a:p>
          <a:p>
            <a:pPr marL="623888" indent="-623888">
              <a:spcBef>
                <a:spcPts val="334"/>
              </a:spcBef>
              <a:spcAft>
                <a:spcPts val="334"/>
              </a:spcAft>
              <a:buNone/>
            </a:pPr>
            <a:r>
              <a:rPr lang="en-AU" sz="1600" dirty="0" smtClean="0"/>
              <a:t>Q</a:t>
            </a:r>
            <a:r>
              <a:rPr lang="en-AU" sz="1600" dirty="0"/>
              <a:t>: </a:t>
            </a:r>
            <a:r>
              <a:rPr lang="en-AU" sz="1600" dirty="0" smtClean="0"/>
              <a:t>	Will </a:t>
            </a:r>
            <a:r>
              <a:rPr lang="en-AU" sz="1600" dirty="0"/>
              <a:t>universities accept the General Course in Year 12 as satisfying the English component for graduation and University entrance? Stage 2 at present satisfies these requirements </a:t>
            </a:r>
            <a:endParaRPr lang="en-AU" sz="1600" dirty="0" smtClean="0"/>
          </a:p>
          <a:p>
            <a:pPr marL="623888" indent="-623888">
              <a:spcBef>
                <a:spcPts val="334"/>
              </a:spcBef>
              <a:spcAft>
                <a:spcPts val="334"/>
              </a:spcAft>
              <a:buNone/>
            </a:pPr>
            <a:r>
              <a:rPr lang="en-AU" sz="1600" dirty="0"/>
              <a:t>A: </a:t>
            </a:r>
            <a:r>
              <a:rPr lang="en-AU" sz="1600" dirty="0" smtClean="0"/>
              <a:t>	Please </a:t>
            </a:r>
            <a:r>
              <a:rPr lang="en-AU" sz="1600" dirty="0"/>
              <a:t>consult the Tertiary Institutions Services Centre document University Admissions 2017 for information on what universities will accept as evidence for competence in English. English General units can be used to, in part, satisfy the WACE requirements. For full details of WACE requirements please see the WACE manual section 8.2.1.</a:t>
            </a:r>
          </a:p>
          <a:p>
            <a:pPr marL="623888" indent="-623888">
              <a:buNone/>
            </a:pPr>
            <a:endParaRPr lang="en-AU" sz="1600" dirty="0" smtClean="0"/>
          </a:p>
        </p:txBody>
      </p:sp>
    </p:spTree>
    <p:extLst>
      <p:ext uri="{BB962C8B-B14F-4D97-AF65-F5344CB8AC3E}">
        <p14:creationId xmlns:p14="http://schemas.microsoft.com/office/powerpoint/2010/main" val="2343400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045" y="844550"/>
            <a:ext cx="8662555" cy="844550"/>
          </a:xfrm>
        </p:spPr>
        <p:txBody>
          <a:bodyPr/>
          <a:lstStyle/>
          <a:p>
            <a:r>
              <a:rPr lang="en-AU" b="1" dirty="0"/>
              <a:t>WEBINAR Questions and </a:t>
            </a:r>
            <a:r>
              <a:rPr lang="en-AU" b="1" dirty="0" smtClean="0"/>
              <a:t>Answers</a:t>
            </a:r>
            <a:endParaRPr lang="en-AU" sz="1100" dirty="0"/>
          </a:p>
        </p:txBody>
      </p:sp>
      <p:sp>
        <p:nvSpPr>
          <p:cNvPr id="3" name="Content Placeholder 2"/>
          <p:cNvSpPr>
            <a:spLocks noGrp="1"/>
          </p:cNvSpPr>
          <p:nvPr>
            <p:ph idx="1"/>
          </p:nvPr>
        </p:nvSpPr>
        <p:spPr/>
        <p:txBody>
          <a:bodyPr/>
          <a:lstStyle/>
          <a:p>
            <a:pPr marL="536575" indent="-536575">
              <a:buNone/>
            </a:pPr>
            <a:r>
              <a:rPr lang="en-AU" sz="1400" b="1" dirty="0" smtClean="0">
                <a:solidFill>
                  <a:srgbClr val="4D2C8A"/>
                </a:solidFill>
              </a:rPr>
              <a:t>OTHER (continued)</a:t>
            </a:r>
            <a:endParaRPr lang="en-AU" sz="1400" b="1" dirty="0">
              <a:solidFill>
                <a:srgbClr val="4D2C8A"/>
              </a:solidFill>
            </a:endParaRPr>
          </a:p>
          <a:p>
            <a:pPr marL="536575" indent="-536575">
              <a:buNone/>
            </a:pPr>
            <a:endParaRPr lang="en-AU" sz="1400" dirty="0"/>
          </a:p>
          <a:p>
            <a:pPr marL="536575" indent="-536575">
              <a:buNone/>
            </a:pPr>
            <a:r>
              <a:rPr lang="en-AU" sz="1400" dirty="0" smtClean="0"/>
              <a:t>Q</a:t>
            </a:r>
            <a:r>
              <a:rPr lang="en-AU" sz="1400" dirty="0"/>
              <a:t>: </a:t>
            </a:r>
            <a:r>
              <a:rPr lang="en-AU" sz="1400" dirty="0" smtClean="0"/>
              <a:t>	</a:t>
            </a:r>
            <a:r>
              <a:rPr lang="en-AU" sz="1600" dirty="0" smtClean="0"/>
              <a:t>If </a:t>
            </a:r>
            <a:r>
              <a:rPr lang="en-AU" sz="1600" dirty="0"/>
              <a:t>the student studies EALD General Course and studied 5 ATAR courses not including EALD, would this satisfy ATAR requirements</a:t>
            </a:r>
            <a:r>
              <a:rPr lang="en-AU" sz="1600" dirty="0" smtClean="0"/>
              <a:t>?</a:t>
            </a:r>
            <a:r>
              <a:rPr lang="en-AU" sz="1600" dirty="0">
                <a:ea typeface="Calibri"/>
                <a:cs typeface="Calibri"/>
              </a:rPr>
              <a:t> </a:t>
            </a:r>
            <a:endParaRPr lang="en-AU" sz="1600" dirty="0" smtClean="0">
              <a:ea typeface="Calibri"/>
              <a:cs typeface="Calibri"/>
            </a:endParaRPr>
          </a:p>
          <a:p>
            <a:pPr marL="536575" indent="-536575">
              <a:buNone/>
            </a:pPr>
            <a:r>
              <a:rPr lang="en-AU" sz="1600" dirty="0" smtClean="0">
                <a:ea typeface="Calibri"/>
                <a:cs typeface="Calibri"/>
              </a:rPr>
              <a:t>A</a:t>
            </a:r>
            <a:r>
              <a:rPr lang="en-AU" sz="1600" dirty="0">
                <a:ea typeface="Calibri"/>
                <a:cs typeface="Calibri"/>
              </a:rPr>
              <a:t>: </a:t>
            </a:r>
            <a:r>
              <a:rPr lang="en-AU" sz="1600" dirty="0" smtClean="0">
                <a:ea typeface="Calibri"/>
                <a:cs typeface="Calibri"/>
              </a:rPr>
              <a:t>	An </a:t>
            </a:r>
            <a:r>
              <a:rPr lang="en-AU" sz="1600" dirty="0">
                <a:ea typeface="Calibri"/>
                <a:cs typeface="Calibri"/>
              </a:rPr>
              <a:t>ATAR is derived from the best combination of 4 or more ATAR subjects. EALD General </a:t>
            </a:r>
            <a:r>
              <a:rPr lang="en-AU" sz="1600" dirty="0" smtClean="0">
                <a:ea typeface="Calibri"/>
                <a:cs typeface="Calibri"/>
              </a:rPr>
              <a:t>does not contribute to an </a:t>
            </a:r>
            <a:r>
              <a:rPr lang="en-AU" sz="1600" dirty="0">
                <a:ea typeface="Calibri"/>
                <a:cs typeface="Calibri"/>
              </a:rPr>
              <a:t>ATAR. The combination you describe satisfies the WACE graduation requirements</a:t>
            </a:r>
            <a:r>
              <a:rPr lang="en-AU" sz="1600" dirty="0" smtClean="0">
                <a:ea typeface="Calibri"/>
                <a:cs typeface="Calibri"/>
              </a:rPr>
              <a:t>.</a:t>
            </a:r>
          </a:p>
          <a:p>
            <a:pPr marL="536575" indent="-536575">
              <a:buNone/>
            </a:pPr>
            <a:endParaRPr lang="en-AU" sz="1600" dirty="0" smtClean="0">
              <a:ea typeface="Calibri"/>
              <a:cs typeface="Calibri"/>
            </a:endParaRPr>
          </a:p>
          <a:p>
            <a:pPr marL="536575" indent="-536575">
              <a:buNone/>
            </a:pPr>
            <a:r>
              <a:rPr lang="en-AU" sz="1600" dirty="0">
                <a:ea typeface="Calibri"/>
                <a:cs typeface="Calibri"/>
              </a:rPr>
              <a:t>Q: </a:t>
            </a:r>
            <a:r>
              <a:rPr lang="en-AU" sz="1600" dirty="0" smtClean="0">
                <a:ea typeface="Calibri"/>
                <a:cs typeface="Calibri"/>
              </a:rPr>
              <a:t>	Will </a:t>
            </a:r>
            <a:r>
              <a:rPr lang="en-AU" sz="1600" dirty="0">
                <a:ea typeface="Calibri"/>
                <a:cs typeface="Calibri"/>
              </a:rPr>
              <a:t>SCSA provide sample programs, outlines and tasks as the Curriculum Council did with the introduction of the current Courses of Study? </a:t>
            </a:r>
            <a:endParaRPr lang="en-AU" sz="1600" dirty="0" smtClean="0">
              <a:ea typeface="Calibri"/>
              <a:cs typeface="Calibri"/>
            </a:endParaRPr>
          </a:p>
          <a:p>
            <a:pPr marL="536575" indent="-536575">
              <a:buNone/>
            </a:pPr>
            <a:r>
              <a:rPr lang="en-AU" sz="1600" dirty="0">
                <a:ea typeface="Calibri"/>
                <a:cs typeface="Calibri"/>
              </a:rPr>
              <a:t>A: </a:t>
            </a:r>
            <a:r>
              <a:rPr lang="en-AU" sz="1600" dirty="0" smtClean="0">
                <a:ea typeface="Calibri"/>
                <a:cs typeface="Calibri"/>
              </a:rPr>
              <a:t>	Sample </a:t>
            </a:r>
            <a:r>
              <a:rPr lang="en-AU" sz="1600" dirty="0">
                <a:ea typeface="Calibri"/>
                <a:cs typeface="Calibri"/>
              </a:rPr>
              <a:t>Course Outlines, Assessment Outlines and Assessment Tasks with marking keys are being prepared. Teacher Support Materials will not include sample programs</a:t>
            </a:r>
            <a:r>
              <a:rPr lang="en-AU" sz="1600" dirty="0" smtClean="0">
                <a:ea typeface="Calibri"/>
                <a:cs typeface="Calibri"/>
              </a:rPr>
              <a:t>.</a:t>
            </a:r>
          </a:p>
          <a:p>
            <a:pPr marL="536575" indent="-536575">
              <a:buNone/>
            </a:pPr>
            <a:endParaRPr lang="en-AU" sz="1600" dirty="0" smtClean="0">
              <a:ea typeface="Calibri"/>
              <a:cs typeface="Calibri"/>
            </a:endParaRPr>
          </a:p>
          <a:p>
            <a:pPr marL="536575" indent="-536575">
              <a:buNone/>
            </a:pPr>
            <a:r>
              <a:rPr lang="en-AU" sz="1600" dirty="0" smtClean="0">
                <a:ea typeface="Calibri"/>
                <a:cs typeface="Calibri"/>
              </a:rPr>
              <a:t>Q</a:t>
            </a:r>
            <a:r>
              <a:rPr lang="en-AU" sz="1600" dirty="0">
                <a:ea typeface="Calibri"/>
                <a:cs typeface="Calibri"/>
              </a:rPr>
              <a:t>: </a:t>
            </a:r>
            <a:r>
              <a:rPr lang="en-AU" sz="1600" dirty="0" smtClean="0">
                <a:ea typeface="Calibri"/>
                <a:cs typeface="Calibri"/>
              </a:rPr>
              <a:t>	Is </a:t>
            </a:r>
            <a:r>
              <a:rPr lang="en-AU" sz="1600" dirty="0">
                <a:ea typeface="Calibri"/>
                <a:cs typeface="Calibri"/>
              </a:rPr>
              <a:t>the OLNA only for compulsory aged students, not mature age</a:t>
            </a:r>
            <a:r>
              <a:rPr lang="en-AU" sz="1600" dirty="0" smtClean="0">
                <a:ea typeface="Calibri"/>
                <a:cs typeface="Calibri"/>
              </a:rPr>
              <a:t>?</a:t>
            </a:r>
          </a:p>
          <a:p>
            <a:pPr marL="536575" indent="-536575">
              <a:buNone/>
            </a:pPr>
            <a:r>
              <a:rPr lang="en-AU" sz="1600" dirty="0">
                <a:ea typeface="Calibri"/>
                <a:cs typeface="Calibri"/>
              </a:rPr>
              <a:t>A: </a:t>
            </a:r>
            <a:r>
              <a:rPr lang="en-AU" sz="1600" dirty="0" smtClean="0">
                <a:ea typeface="Calibri"/>
                <a:cs typeface="Calibri"/>
              </a:rPr>
              <a:t>	Any </a:t>
            </a:r>
            <a:r>
              <a:rPr lang="en-AU" sz="1600" dirty="0">
                <a:ea typeface="Calibri"/>
                <a:cs typeface="Calibri"/>
              </a:rPr>
              <a:t>student who wishes to achieve the WACE, regardless of age, must have passed the OLNA. Students who attempt the WACE but who do not pass the OLNA will receive a Western Australian Statement of Student Achievement (WASSA</a:t>
            </a:r>
            <a:r>
              <a:rPr lang="en-AU" sz="1600" dirty="0" smtClean="0">
                <a:ea typeface="Calibri"/>
                <a:cs typeface="Calibri"/>
              </a:rPr>
              <a:t>).</a:t>
            </a:r>
          </a:p>
          <a:p>
            <a:pPr marL="536575" indent="-536575">
              <a:buNone/>
            </a:pPr>
            <a:endParaRPr lang="en-AU" sz="1400" dirty="0"/>
          </a:p>
        </p:txBody>
      </p:sp>
    </p:spTree>
    <p:extLst>
      <p:ext uri="{BB962C8B-B14F-4D97-AF65-F5344CB8AC3E}">
        <p14:creationId xmlns:p14="http://schemas.microsoft.com/office/powerpoint/2010/main" val="1278517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831850"/>
            <a:ext cx="8550275" cy="844550"/>
          </a:xfrm>
        </p:spPr>
        <p:txBody>
          <a:bodyPr/>
          <a:lstStyle/>
          <a:p>
            <a:r>
              <a:rPr lang="en-AU" dirty="0" smtClean="0"/>
              <a:t>EAL/D pathways</a:t>
            </a:r>
            <a:endParaRPr lang="en-AU" dirty="0"/>
          </a:p>
        </p:txBody>
      </p:sp>
      <p:sp>
        <p:nvSpPr>
          <p:cNvPr id="3" name="Content Placeholder 2"/>
          <p:cNvSpPr>
            <a:spLocks noGrp="1"/>
          </p:cNvSpPr>
          <p:nvPr>
            <p:ph idx="1"/>
          </p:nvPr>
        </p:nvSpPr>
        <p:spPr>
          <a:xfrm>
            <a:off x="304800" y="1793875"/>
            <a:ext cx="8531225" cy="4606925"/>
          </a:xfrm>
        </p:spPr>
        <p:txBody>
          <a:bodyPr/>
          <a:lstStyle/>
          <a:p>
            <a:pPr lvl="0">
              <a:spcAft>
                <a:spcPts val="600"/>
              </a:spcAft>
            </a:pPr>
            <a:r>
              <a:rPr lang="en-AU" sz="3200" dirty="0" smtClean="0">
                <a:ea typeface="Calibri"/>
                <a:cs typeface="Times New Roman"/>
              </a:rPr>
              <a:t>ATAR course		year 11 and year 12</a:t>
            </a:r>
          </a:p>
          <a:p>
            <a:pPr>
              <a:spcAft>
                <a:spcPts val="600"/>
              </a:spcAft>
            </a:pPr>
            <a:r>
              <a:rPr lang="en-AU" sz="3200" dirty="0" smtClean="0">
                <a:cs typeface="Times New Roman"/>
              </a:rPr>
              <a:t>General course		</a:t>
            </a:r>
            <a:r>
              <a:rPr lang="en-AU" sz="3200" dirty="0">
                <a:ea typeface="Calibri"/>
                <a:cs typeface="Times New Roman"/>
              </a:rPr>
              <a:t>year 11 and year </a:t>
            </a:r>
            <a:r>
              <a:rPr lang="en-AU" sz="3200" dirty="0" smtClean="0">
                <a:ea typeface="Calibri"/>
                <a:cs typeface="Times New Roman"/>
              </a:rPr>
              <a:t>12</a:t>
            </a:r>
            <a:endParaRPr lang="en-AU" sz="3200" dirty="0" smtClean="0">
              <a:cs typeface="Times New Roman"/>
            </a:endParaRPr>
          </a:p>
          <a:p>
            <a:pPr>
              <a:spcAft>
                <a:spcPts val="600"/>
              </a:spcAft>
            </a:pPr>
            <a:r>
              <a:rPr lang="en-AU" sz="3200" dirty="0" smtClean="0">
                <a:cs typeface="Times New Roman"/>
              </a:rPr>
              <a:t>Foundation course	year 11 and year 12</a:t>
            </a:r>
          </a:p>
          <a:p>
            <a:pPr lvl="0">
              <a:spcAft>
                <a:spcPts val="600"/>
              </a:spcAft>
            </a:pPr>
            <a:endParaRPr lang="en-AU" dirty="0"/>
          </a:p>
        </p:txBody>
      </p:sp>
    </p:spTree>
    <p:extLst>
      <p:ext uri="{BB962C8B-B14F-4D97-AF65-F5344CB8AC3E}">
        <p14:creationId xmlns:p14="http://schemas.microsoft.com/office/powerpoint/2010/main" val="4094398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50275" cy="844550"/>
          </a:xfrm>
        </p:spPr>
        <p:txBody>
          <a:bodyPr/>
          <a:lstStyle/>
          <a:p>
            <a:r>
              <a:rPr lang="en-AU" dirty="0" smtClean="0"/>
              <a:t>Content ATAR years 11 and 12</a:t>
            </a:r>
            <a:endParaRPr lang="en-AU" dirty="0"/>
          </a:p>
        </p:txBody>
      </p:sp>
      <p:sp>
        <p:nvSpPr>
          <p:cNvPr id="3" name="Content Placeholder 2"/>
          <p:cNvSpPr>
            <a:spLocks noGrp="1"/>
          </p:cNvSpPr>
          <p:nvPr>
            <p:ph idx="1"/>
          </p:nvPr>
        </p:nvSpPr>
        <p:spPr/>
        <p:txBody>
          <a:bodyPr/>
          <a:lstStyle/>
          <a:p>
            <a:pPr marL="457200" indent="-457200">
              <a:buFont typeface="+mj-lt"/>
              <a:buAutoNum type="arabicPeriod"/>
            </a:pPr>
            <a:r>
              <a:rPr lang="en-AU" dirty="0" smtClean="0"/>
              <a:t>Rationale shortened </a:t>
            </a:r>
          </a:p>
          <a:p>
            <a:pPr marL="0" indent="0">
              <a:buNone/>
            </a:pPr>
            <a:r>
              <a:rPr lang="en-AU" dirty="0" smtClean="0"/>
              <a:t>2.  Aims</a:t>
            </a:r>
            <a:r>
              <a:rPr lang="en-AU" dirty="0"/>
              <a:t>: from Australian Curriculum; academic focus</a:t>
            </a:r>
            <a:endParaRPr lang="en-AU" dirty="0" smtClean="0"/>
          </a:p>
          <a:p>
            <a:pPr marL="0" indent="0">
              <a:buNone/>
            </a:pPr>
            <a:r>
              <a:rPr lang="en-AU" dirty="0"/>
              <a:t>3</a:t>
            </a:r>
            <a:r>
              <a:rPr lang="en-AU" dirty="0" smtClean="0"/>
              <a:t>.  Eligibility</a:t>
            </a:r>
            <a:r>
              <a:rPr lang="en-AU" dirty="0"/>
              <a:t> </a:t>
            </a:r>
            <a:r>
              <a:rPr lang="en-AU" dirty="0" smtClean="0"/>
              <a:t>for EAL/D enrolment for Year 12 students</a:t>
            </a:r>
          </a:p>
          <a:p>
            <a:pPr marL="0" indent="0">
              <a:buNone/>
            </a:pPr>
            <a:r>
              <a:rPr lang="en-AU" dirty="0" smtClean="0"/>
              <a:t>4.  Organisation: new content organisers:</a:t>
            </a:r>
          </a:p>
          <a:p>
            <a:pPr lvl="1"/>
            <a:r>
              <a:rPr lang="en-AU" dirty="0"/>
              <a:t>Communication skills and strategies</a:t>
            </a:r>
          </a:p>
          <a:p>
            <a:pPr lvl="1"/>
            <a:r>
              <a:rPr lang="en-AU" dirty="0"/>
              <a:t>Comprehension skills and strategies</a:t>
            </a:r>
          </a:p>
          <a:p>
            <a:pPr lvl="1"/>
            <a:r>
              <a:rPr lang="en-AU" dirty="0"/>
              <a:t>Language and textual analysis</a:t>
            </a:r>
          </a:p>
          <a:p>
            <a:pPr lvl="1"/>
            <a:r>
              <a:rPr lang="en-AU" dirty="0"/>
              <a:t>Creating </a:t>
            </a:r>
            <a:r>
              <a:rPr lang="en-AU" dirty="0" smtClean="0"/>
              <a:t>texts</a:t>
            </a:r>
          </a:p>
          <a:p>
            <a:pPr marL="457200" lvl="1" indent="-457200">
              <a:buAutoNum type="arabicPeriod" startAt="5"/>
            </a:pPr>
            <a:r>
              <a:rPr lang="en-AU" dirty="0" smtClean="0">
                <a:ea typeface="+mn-ea"/>
                <a:cs typeface="+mn-cs"/>
              </a:rPr>
              <a:t>Language table included (common to all syllabi)</a:t>
            </a:r>
          </a:p>
        </p:txBody>
      </p:sp>
    </p:spTree>
    <p:extLst>
      <p:ext uri="{BB962C8B-B14F-4D97-AF65-F5344CB8AC3E}">
        <p14:creationId xmlns:p14="http://schemas.microsoft.com/office/powerpoint/2010/main" val="1395714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Content ATAR years 11 and 12 (</a:t>
            </a:r>
            <a:r>
              <a:rPr lang="en-AU" dirty="0" err="1" smtClean="0"/>
              <a:t>cont</a:t>
            </a:r>
            <a:r>
              <a:rPr lang="en-AU" dirty="0" smtClean="0"/>
              <a:t>)</a:t>
            </a:r>
            <a:endParaRPr lang="en-AU" dirty="0"/>
          </a:p>
        </p:txBody>
      </p:sp>
      <p:sp>
        <p:nvSpPr>
          <p:cNvPr id="3" name="Content Placeholder 2"/>
          <p:cNvSpPr>
            <a:spLocks noGrp="1"/>
          </p:cNvSpPr>
          <p:nvPr>
            <p:ph idx="1"/>
          </p:nvPr>
        </p:nvSpPr>
        <p:spPr/>
        <p:txBody>
          <a:bodyPr/>
          <a:lstStyle/>
          <a:p>
            <a:pPr marL="0" lvl="1" indent="0">
              <a:buNone/>
            </a:pPr>
            <a:r>
              <a:rPr lang="en-AU" dirty="0" smtClean="0"/>
              <a:t>6. </a:t>
            </a:r>
            <a:r>
              <a:rPr lang="en-AU" dirty="0"/>
              <a:t>Text types and sample text list</a:t>
            </a:r>
          </a:p>
          <a:p>
            <a:pPr marL="0" indent="0">
              <a:buNone/>
            </a:pPr>
            <a:r>
              <a:rPr lang="en-AU" dirty="0" smtClean="0"/>
              <a:t>7. Representation of general capabilities</a:t>
            </a:r>
          </a:p>
          <a:p>
            <a:pPr marL="0" indent="0">
              <a:buNone/>
            </a:pPr>
            <a:r>
              <a:rPr lang="en-AU" dirty="0"/>
              <a:t>8</a:t>
            </a:r>
            <a:r>
              <a:rPr lang="en-AU" dirty="0" smtClean="0"/>
              <a:t>. Representation </a:t>
            </a:r>
            <a:r>
              <a:rPr lang="en-AU" dirty="0"/>
              <a:t>of </a:t>
            </a:r>
            <a:r>
              <a:rPr lang="en-AU" dirty="0" smtClean="0"/>
              <a:t>cross curriculum priorities </a:t>
            </a:r>
          </a:p>
          <a:p>
            <a:pPr marL="0" indent="0">
              <a:buNone/>
            </a:pPr>
            <a:r>
              <a:rPr lang="en-AU" dirty="0"/>
              <a:t>9</a:t>
            </a:r>
            <a:r>
              <a:rPr lang="en-AU" dirty="0" smtClean="0"/>
              <a:t>. Unit descriptions- language skills and understandings for a    </a:t>
            </a:r>
            <a:r>
              <a:rPr lang="en-AU" dirty="0" smtClean="0"/>
              <a:t>	range </a:t>
            </a:r>
            <a:r>
              <a:rPr lang="en-AU" dirty="0" smtClean="0"/>
              <a:t>of communicative purposes; academic focus</a:t>
            </a:r>
          </a:p>
          <a:p>
            <a:pPr marL="0" indent="0">
              <a:buNone/>
            </a:pPr>
            <a:r>
              <a:rPr lang="en-AU" dirty="0" smtClean="0"/>
              <a:t>10. </a:t>
            </a:r>
            <a:r>
              <a:rPr lang="en-AU" dirty="0" smtClean="0"/>
              <a:t>WACE </a:t>
            </a:r>
            <a:r>
              <a:rPr lang="en-AU" dirty="0" smtClean="0"/>
              <a:t>unit thematic foci: retained</a:t>
            </a:r>
          </a:p>
          <a:p>
            <a:pPr marL="0" indent="0">
              <a:buNone/>
            </a:pPr>
            <a:r>
              <a:rPr lang="en-AU" dirty="0" smtClean="0"/>
              <a:t>11. </a:t>
            </a:r>
            <a:r>
              <a:rPr lang="en-AU" dirty="0" smtClean="0"/>
              <a:t>Suggested learning contexts </a:t>
            </a:r>
          </a:p>
          <a:p>
            <a:pPr marL="0" indent="0">
              <a:buNone/>
            </a:pPr>
            <a:r>
              <a:rPr lang="en-AU" dirty="0" smtClean="0"/>
              <a:t>12. </a:t>
            </a:r>
            <a:r>
              <a:rPr lang="en-AU" dirty="0" smtClean="0"/>
              <a:t>Unit content/content organisers</a:t>
            </a:r>
          </a:p>
          <a:p>
            <a:pPr marL="0" indent="0">
              <a:buNone/>
            </a:pPr>
            <a:r>
              <a:rPr lang="en-AU" i="1" dirty="0"/>
              <a:t>	</a:t>
            </a:r>
            <a:r>
              <a:rPr lang="en-AU" b="1" i="1" dirty="0" smtClean="0"/>
              <a:t>Verbs </a:t>
            </a:r>
            <a:r>
              <a:rPr lang="en-AU" i="1" dirty="0"/>
              <a:t>indicating skills </a:t>
            </a:r>
            <a:r>
              <a:rPr lang="en-AU" i="1" dirty="0" smtClean="0"/>
              <a:t>for </a:t>
            </a:r>
            <a:r>
              <a:rPr lang="en-AU" i="1" dirty="0"/>
              <a:t>each syllabus bullet </a:t>
            </a:r>
            <a:r>
              <a:rPr lang="en-AU" i="1" dirty="0" smtClean="0"/>
              <a:t>point</a:t>
            </a:r>
            <a:r>
              <a:rPr lang="en-AU" dirty="0" smtClean="0"/>
              <a:t>  </a:t>
            </a:r>
            <a:r>
              <a:rPr lang="en-AU" dirty="0" smtClean="0"/>
              <a:t>13. </a:t>
            </a:r>
            <a:r>
              <a:rPr lang="en-AU" dirty="0" smtClean="0"/>
              <a:t>Glossary of terms </a:t>
            </a:r>
          </a:p>
          <a:p>
            <a:endParaRPr lang="en-AU" dirty="0"/>
          </a:p>
          <a:p>
            <a:endParaRPr lang="en-AU" dirty="0" smtClean="0"/>
          </a:p>
          <a:p>
            <a:endParaRPr lang="en-AU" dirty="0"/>
          </a:p>
        </p:txBody>
      </p:sp>
    </p:spTree>
    <p:extLst>
      <p:ext uri="{BB962C8B-B14F-4D97-AF65-F5344CB8AC3E}">
        <p14:creationId xmlns:p14="http://schemas.microsoft.com/office/powerpoint/2010/main" val="112383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Content </a:t>
            </a:r>
            <a:r>
              <a:rPr lang="en-AU" dirty="0"/>
              <a:t>G</a:t>
            </a:r>
            <a:r>
              <a:rPr lang="en-AU" dirty="0" smtClean="0"/>
              <a:t>eneral </a:t>
            </a:r>
            <a:r>
              <a:rPr lang="en-AU" dirty="0"/>
              <a:t>Years 11 and 12</a:t>
            </a:r>
          </a:p>
        </p:txBody>
      </p:sp>
      <p:sp>
        <p:nvSpPr>
          <p:cNvPr id="3" name="Content Placeholder 2"/>
          <p:cNvSpPr>
            <a:spLocks noGrp="1"/>
          </p:cNvSpPr>
          <p:nvPr>
            <p:ph idx="1"/>
          </p:nvPr>
        </p:nvSpPr>
        <p:spPr/>
        <p:txBody>
          <a:bodyPr/>
          <a:lstStyle/>
          <a:p>
            <a:pPr marL="457200" indent="-457200">
              <a:buFont typeface="+mj-lt"/>
              <a:buAutoNum type="arabicPeriod"/>
            </a:pPr>
            <a:r>
              <a:rPr lang="en-AU" dirty="0"/>
              <a:t>Rationale shortened </a:t>
            </a:r>
            <a:r>
              <a:rPr lang="en-AU" dirty="0" smtClean="0"/>
              <a:t>- for students entering a range of post-secondary destinations</a:t>
            </a:r>
            <a:endParaRPr lang="en-AU" dirty="0"/>
          </a:p>
          <a:p>
            <a:pPr marL="457200" indent="-457200">
              <a:buFont typeface="+mj-lt"/>
              <a:buAutoNum type="arabicPeriod"/>
            </a:pPr>
            <a:r>
              <a:rPr lang="en-AU" dirty="0"/>
              <a:t>Aims: Australian Curriculum - reflect current </a:t>
            </a:r>
            <a:r>
              <a:rPr lang="en-AU" dirty="0" smtClean="0"/>
              <a:t>aims</a:t>
            </a:r>
          </a:p>
          <a:p>
            <a:pPr marL="457200" indent="-457200">
              <a:buFont typeface="+mj-lt"/>
              <a:buAutoNum type="arabicPeriod"/>
            </a:pPr>
            <a:r>
              <a:rPr lang="en-AU" dirty="0"/>
              <a:t>Eligibility for EAL/D enrolment for Year 12 </a:t>
            </a:r>
            <a:r>
              <a:rPr lang="en-AU" dirty="0" smtClean="0"/>
              <a:t>students</a:t>
            </a:r>
            <a:endParaRPr lang="en-AU" dirty="0"/>
          </a:p>
          <a:p>
            <a:pPr marL="457200" indent="-457200">
              <a:buFont typeface="+mj-lt"/>
              <a:buAutoNum type="arabicPeriod"/>
            </a:pPr>
            <a:r>
              <a:rPr lang="en-AU" dirty="0" smtClean="0"/>
              <a:t>Organisation: new </a:t>
            </a:r>
            <a:r>
              <a:rPr lang="en-AU" dirty="0"/>
              <a:t>content organisers:</a:t>
            </a:r>
          </a:p>
          <a:p>
            <a:pPr lvl="1"/>
            <a:r>
              <a:rPr lang="en-AU" dirty="0"/>
              <a:t>Communication skills and strategies</a:t>
            </a:r>
          </a:p>
          <a:p>
            <a:pPr lvl="1"/>
            <a:r>
              <a:rPr lang="en-AU" dirty="0"/>
              <a:t>Comprehension skills and strategies</a:t>
            </a:r>
          </a:p>
          <a:p>
            <a:pPr lvl="1"/>
            <a:r>
              <a:rPr lang="en-AU" dirty="0"/>
              <a:t>Language and textual analysis</a:t>
            </a:r>
          </a:p>
          <a:p>
            <a:pPr lvl="1"/>
            <a:r>
              <a:rPr lang="en-AU" dirty="0"/>
              <a:t>Creating texts</a:t>
            </a:r>
          </a:p>
          <a:p>
            <a:pPr marL="0" lvl="1" indent="0">
              <a:buNone/>
            </a:pPr>
            <a:r>
              <a:rPr lang="en-AU" dirty="0"/>
              <a:t>5.  Language table included (common to all syllabi)</a:t>
            </a:r>
          </a:p>
          <a:p>
            <a:endParaRPr lang="en-AU" dirty="0"/>
          </a:p>
        </p:txBody>
      </p:sp>
    </p:spTree>
    <p:extLst>
      <p:ext uri="{BB962C8B-B14F-4D97-AF65-F5344CB8AC3E}">
        <p14:creationId xmlns:p14="http://schemas.microsoft.com/office/powerpoint/2010/main" val="3375009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Content General </a:t>
            </a:r>
            <a:r>
              <a:rPr lang="en-AU" dirty="0"/>
              <a:t>years 11 and 12 (</a:t>
            </a:r>
            <a:r>
              <a:rPr lang="en-AU" dirty="0" err="1"/>
              <a:t>cont</a:t>
            </a:r>
            <a:r>
              <a:rPr lang="en-AU" dirty="0"/>
              <a:t>)</a:t>
            </a:r>
          </a:p>
        </p:txBody>
      </p:sp>
      <p:sp>
        <p:nvSpPr>
          <p:cNvPr id="3" name="Content Placeholder 2"/>
          <p:cNvSpPr>
            <a:spLocks noGrp="1"/>
          </p:cNvSpPr>
          <p:nvPr>
            <p:ph idx="1"/>
          </p:nvPr>
        </p:nvSpPr>
        <p:spPr/>
        <p:txBody>
          <a:bodyPr/>
          <a:lstStyle/>
          <a:p>
            <a:pPr marL="0" lvl="1" indent="0">
              <a:buNone/>
            </a:pPr>
            <a:r>
              <a:rPr lang="en-AU" dirty="0"/>
              <a:t>6. Text types and sample text list</a:t>
            </a:r>
          </a:p>
          <a:p>
            <a:pPr marL="0" indent="0">
              <a:buNone/>
            </a:pPr>
            <a:r>
              <a:rPr lang="en-AU" dirty="0"/>
              <a:t>7. </a:t>
            </a:r>
            <a:r>
              <a:rPr lang="en-AU" dirty="0" smtClean="0"/>
              <a:t>Representation </a:t>
            </a:r>
            <a:r>
              <a:rPr lang="en-AU" dirty="0"/>
              <a:t>of general capabilities </a:t>
            </a:r>
          </a:p>
          <a:p>
            <a:pPr marL="0" indent="0">
              <a:buNone/>
            </a:pPr>
            <a:r>
              <a:rPr lang="en-AU" dirty="0"/>
              <a:t>8. Representation of cross curriculum priorities </a:t>
            </a:r>
          </a:p>
          <a:p>
            <a:pPr marL="0" indent="0">
              <a:buNone/>
            </a:pPr>
            <a:r>
              <a:rPr lang="en-AU" dirty="0"/>
              <a:t>9. Unit descriptions- language skills and understandings for a 	range of communicative purposes; </a:t>
            </a:r>
            <a:r>
              <a:rPr lang="en-AU" dirty="0" smtClean="0"/>
              <a:t>everyday, 	workplace and academic text </a:t>
            </a:r>
            <a:r>
              <a:rPr lang="en-AU" dirty="0"/>
              <a:t>focus</a:t>
            </a:r>
          </a:p>
          <a:p>
            <a:pPr marL="0" indent="0">
              <a:buNone/>
            </a:pPr>
            <a:r>
              <a:rPr lang="en-AU" dirty="0"/>
              <a:t>	U</a:t>
            </a:r>
            <a:r>
              <a:rPr lang="en-AU" dirty="0" smtClean="0"/>
              <a:t>nit </a:t>
            </a:r>
            <a:r>
              <a:rPr lang="en-AU" dirty="0"/>
              <a:t>thematic foci: </a:t>
            </a:r>
            <a:r>
              <a:rPr lang="en-AU" dirty="0" smtClean="0"/>
              <a:t>modified </a:t>
            </a:r>
          </a:p>
          <a:p>
            <a:pPr marL="0" indent="0">
              <a:buNone/>
            </a:pPr>
            <a:r>
              <a:rPr lang="en-AU" dirty="0" smtClean="0"/>
              <a:t>10. Suggested </a:t>
            </a:r>
            <a:r>
              <a:rPr lang="en-AU" dirty="0"/>
              <a:t>learning contexts </a:t>
            </a:r>
          </a:p>
          <a:p>
            <a:pPr marL="0" indent="0">
              <a:buNone/>
            </a:pPr>
            <a:r>
              <a:rPr lang="en-AU" dirty="0"/>
              <a:t>11. Unit content/content organisers</a:t>
            </a:r>
          </a:p>
          <a:p>
            <a:pPr marL="0" indent="0">
              <a:buNone/>
            </a:pPr>
            <a:r>
              <a:rPr lang="en-AU" i="1" dirty="0"/>
              <a:t>	</a:t>
            </a:r>
            <a:r>
              <a:rPr lang="en-AU" b="1" i="1" dirty="0"/>
              <a:t>Verbs</a:t>
            </a:r>
            <a:r>
              <a:rPr lang="en-AU" i="1" dirty="0"/>
              <a:t> indicating skills for each syllabus bullet point</a:t>
            </a:r>
            <a:r>
              <a:rPr lang="en-AU" dirty="0"/>
              <a:t>  12. Glossary of terms </a:t>
            </a:r>
          </a:p>
          <a:p>
            <a:endParaRPr lang="en-AU" dirty="0"/>
          </a:p>
        </p:txBody>
      </p:sp>
    </p:spTree>
    <p:extLst>
      <p:ext uri="{BB962C8B-B14F-4D97-AF65-F5344CB8AC3E}">
        <p14:creationId xmlns:p14="http://schemas.microsoft.com/office/powerpoint/2010/main" val="2017905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831850"/>
            <a:ext cx="8550275" cy="844550"/>
          </a:xfrm>
        </p:spPr>
        <p:txBody>
          <a:bodyPr/>
          <a:lstStyle/>
          <a:p>
            <a:pPr algn="ctr"/>
            <a:r>
              <a:rPr lang="en-AU" dirty="0" smtClean="0"/>
              <a:t>How has assessment changed?</a:t>
            </a:r>
            <a:endParaRPr lang="en-AU" dirty="0"/>
          </a:p>
        </p:txBody>
      </p:sp>
      <p:sp>
        <p:nvSpPr>
          <p:cNvPr id="3" name="Content Placeholder 2"/>
          <p:cNvSpPr>
            <a:spLocks noGrp="1"/>
          </p:cNvSpPr>
          <p:nvPr>
            <p:ph idx="1"/>
          </p:nvPr>
        </p:nvSpPr>
        <p:spPr>
          <a:xfrm>
            <a:off x="304800" y="1793875"/>
            <a:ext cx="8531225" cy="4606925"/>
          </a:xfrm>
        </p:spPr>
        <p:txBody>
          <a:bodyPr/>
          <a:lstStyle/>
          <a:p>
            <a:pPr marL="0" lvl="0" indent="0">
              <a:spcAft>
                <a:spcPts val="600"/>
              </a:spcAft>
              <a:buNone/>
            </a:pPr>
            <a:r>
              <a:rPr lang="en-AU" dirty="0" smtClean="0"/>
              <a:t>The </a:t>
            </a:r>
            <a:r>
              <a:rPr lang="en-AU" dirty="0" smtClean="0"/>
              <a:t>WACE  EAL/D assessment task types </a:t>
            </a:r>
            <a:r>
              <a:rPr lang="en-AU" b="1" dirty="0" smtClean="0"/>
              <a:t>remain the same </a:t>
            </a:r>
            <a:r>
              <a:rPr lang="en-AU" dirty="0" smtClean="0"/>
              <a:t>for the ATAR course</a:t>
            </a:r>
          </a:p>
          <a:p>
            <a:pPr lvl="1">
              <a:spcAft>
                <a:spcPts val="600"/>
              </a:spcAft>
            </a:pPr>
            <a:r>
              <a:rPr lang="en-AU" dirty="0" smtClean="0"/>
              <a:t>Investigation</a:t>
            </a:r>
          </a:p>
          <a:p>
            <a:pPr lvl="1">
              <a:spcAft>
                <a:spcPts val="600"/>
              </a:spcAft>
            </a:pPr>
            <a:r>
              <a:rPr lang="en-AU" dirty="0" smtClean="0"/>
              <a:t>Response</a:t>
            </a:r>
          </a:p>
          <a:p>
            <a:pPr lvl="1">
              <a:spcAft>
                <a:spcPts val="600"/>
              </a:spcAft>
            </a:pPr>
            <a:r>
              <a:rPr lang="en-AU" dirty="0" smtClean="0"/>
              <a:t>Production (written)</a:t>
            </a:r>
          </a:p>
          <a:p>
            <a:pPr lvl="1">
              <a:spcAft>
                <a:spcPts val="600"/>
              </a:spcAft>
            </a:pPr>
            <a:r>
              <a:rPr lang="en-AU" dirty="0" smtClean="0"/>
              <a:t>Production (oral)</a:t>
            </a:r>
          </a:p>
          <a:p>
            <a:pPr lvl="1">
              <a:spcAft>
                <a:spcPts val="600"/>
              </a:spcAft>
            </a:pPr>
            <a:r>
              <a:rPr lang="en-AU" dirty="0" smtClean="0"/>
              <a:t>Examination ( written and practical)</a:t>
            </a:r>
          </a:p>
          <a:p>
            <a:pPr marL="0" indent="0">
              <a:spcAft>
                <a:spcPts val="600"/>
              </a:spcAft>
              <a:buNone/>
            </a:pPr>
            <a:r>
              <a:rPr lang="en-AU" dirty="0" smtClean="0"/>
              <a:t>Task percentage weightings are </a:t>
            </a:r>
            <a:r>
              <a:rPr lang="en-AU" b="1" dirty="0" smtClean="0"/>
              <a:t>fixed</a:t>
            </a:r>
            <a:r>
              <a:rPr lang="en-AU" dirty="0" smtClean="0"/>
              <a:t> in Year 12</a:t>
            </a:r>
          </a:p>
          <a:p>
            <a:pPr marL="0" lvl="0" indent="0">
              <a:spcAft>
                <a:spcPts val="600"/>
              </a:spcAft>
              <a:buNone/>
            </a:pPr>
            <a:endParaRPr lang="en-AU" dirty="0"/>
          </a:p>
        </p:txBody>
      </p:sp>
    </p:spTree>
    <p:extLst>
      <p:ext uri="{BB962C8B-B14F-4D97-AF65-F5344CB8AC3E}">
        <p14:creationId xmlns:p14="http://schemas.microsoft.com/office/powerpoint/2010/main" val="3011780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Separate assessment tables ATAR </a:t>
            </a:r>
            <a:r>
              <a:rPr lang="en-AU" dirty="0" err="1" smtClean="0"/>
              <a:t>Yr</a:t>
            </a:r>
            <a:r>
              <a:rPr lang="en-AU" dirty="0" smtClean="0"/>
              <a:t> 12</a:t>
            </a:r>
            <a:endParaRPr lang="en-AU" dirty="0"/>
          </a:p>
        </p:txBody>
      </p:sp>
      <p:pic>
        <p:nvPicPr>
          <p:cNvPr id="6" name="Content Placeholder 5"/>
          <p:cNvPicPr>
            <a:picLocks noGrp="1"/>
          </p:cNvPicPr>
          <p:nvPr>
            <p:ph idx="1"/>
          </p:nvPr>
        </p:nvPicPr>
        <p:blipFill rotWithShape="1">
          <a:blip r:embed="rId3"/>
          <a:srcRect l="9253" t="22998" r="60707" b="12051"/>
          <a:stretch/>
        </p:blipFill>
        <p:spPr bwMode="auto">
          <a:xfrm>
            <a:off x="457200" y="1628775"/>
            <a:ext cx="7848600" cy="4606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072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3_Default Design">
  <a:themeElements>
    <a:clrScheme name="3_Default Design 9">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007F90"/>
      </a:hlink>
      <a:folHlink>
        <a:srgbClr val="EAEAEA"/>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0099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0099FF"/>
            </a:solidFill>
            <a:effectLst/>
            <a:latin typeface="Arial" charset="0"/>
          </a:defRPr>
        </a:defPPr>
      </a:lstStyle>
    </a:lnDef>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007F90"/>
        </a:lt1>
        <a:dk2>
          <a:srgbClr val="000000"/>
        </a:dk2>
        <a:lt2>
          <a:srgbClr val="808080"/>
        </a:lt2>
        <a:accent1>
          <a:srgbClr val="00CC99"/>
        </a:accent1>
        <a:accent2>
          <a:srgbClr val="3333CC"/>
        </a:accent2>
        <a:accent3>
          <a:srgbClr val="AAC0C6"/>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9">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007F9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75427</TotalTime>
  <Words>878</Words>
  <Application>Microsoft Office PowerPoint</Application>
  <PresentationFormat>On-screen Show (4:3)</PresentationFormat>
  <Paragraphs>187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3_Default Design</vt:lpstr>
      <vt:lpstr>English as an Additional Language or Dialect  </vt:lpstr>
      <vt:lpstr>Agenda</vt:lpstr>
      <vt:lpstr>EAL/D pathways</vt:lpstr>
      <vt:lpstr>Content ATAR years 11 and 12</vt:lpstr>
      <vt:lpstr>Content ATAR years 11 and 12 (cont)</vt:lpstr>
      <vt:lpstr>Content General Years 11 and 12</vt:lpstr>
      <vt:lpstr>Content General years 11 and 12 (cont)</vt:lpstr>
      <vt:lpstr>How has assessment changed?</vt:lpstr>
      <vt:lpstr>Separate assessment tables ATAR Yr 12</vt:lpstr>
      <vt:lpstr>ATAR Year 11 assessment table</vt:lpstr>
      <vt:lpstr>Assessment change: EAL/D General</vt:lpstr>
      <vt:lpstr>General Year 12 assessment table</vt:lpstr>
      <vt:lpstr>What is the role of the EST?</vt:lpstr>
      <vt:lpstr>EAL/D General year 12 EST design brief</vt:lpstr>
      <vt:lpstr>General Year 11 assessment table</vt:lpstr>
      <vt:lpstr>How have examinations changed?</vt:lpstr>
      <vt:lpstr>ATAR written exam design brief</vt:lpstr>
      <vt:lpstr>ATAR practical exam design brief</vt:lpstr>
      <vt:lpstr>SCSA support materials available</vt:lpstr>
      <vt:lpstr>Teacher support materials in development</vt:lpstr>
      <vt:lpstr>WEBINAR Questions and Answers</vt:lpstr>
      <vt:lpstr>WEBINAR Questions and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Endorsed Programs and the WACE</dc:title>
  <dc:creator>Allan Blagaich</dc:creator>
  <cp:lastModifiedBy>Graeme Quelch</cp:lastModifiedBy>
  <cp:revision>520</cp:revision>
  <cp:lastPrinted>2014-05-02T09:14:39Z</cp:lastPrinted>
  <dcterms:created xsi:type="dcterms:W3CDTF">2006-08-16T00:00:00Z</dcterms:created>
  <dcterms:modified xsi:type="dcterms:W3CDTF">2014-10-10T06:30:45Z</dcterms:modified>
</cp:coreProperties>
</file>