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k" initials="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2C8A"/>
    <a:srgbClr val="008080"/>
    <a:srgbClr val="000000"/>
    <a:srgbClr val="00A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7" autoAdjust="0"/>
    <p:restoredTop sz="78590" autoAdjust="0"/>
  </p:normalViewPr>
  <p:slideViewPr>
    <p:cSldViewPr>
      <p:cViewPr>
        <p:scale>
          <a:sx n="66" d="100"/>
          <a:sy n="66" d="100"/>
        </p:scale>
        <p:origin x="-1824" y="14"/>
      </p:cViewPr>
      <p:guideLst>
        <p:guide orient="horz" pos="6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notesViewPr>
    <p:cSldViewPr>
      <p:cViewPr>
        <p:scale>
          <a:sx n="80" d="100"/>
          <a:sy n="80" d="100"/>
        </p:scale>
        <p:origin x="-2621" y="1229"/>
      </p:cViewPr>
      <p:guideLst>
        <p:guide orient="horz" pos="3126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2946400" cy="496411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3" y="7"/>
            <a:ext cx="2946400" cy="496411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r">
              <a:defRPr sz="1200"/>
            </a:lvl1pPr>
          </a:lstStyle>
          <a:p>
            <a:fld id="{7C2BB351-4CAE-4DA4-B844-62483EE55FBB}" type="datetimeFigureOut">
              <a:rPr lang="en-AU" smtClean="0"/>
              <a:t>10/10/2014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631"/>
            <a:ext cx="2946400" cy="496410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3" y="9428631"/>
            <a:ext cx="2946400" cy="496410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r">
              <a:defRPr sz="1200"/>
            </a:lvl1pPr>
          </a:lstStyle>
          <a:p>
            <a:fld id="{1F14AB08-9F1E-4997-ABD5-64D33AD667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3321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r">
              <a:defRPr sz="1200"/>
            </a:lvl1pPr>
          </a:lstStyle>
          <a:p>
            <a:fld id="{B70DFD44-E2AF-4CC2-9586-BA33A3F4E5B4}" type="datetimeFigureOut">
              <a:rPr lang="en-AU" smtClean="0"/>
              <a:t>10/10/2014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3" rIns="92428" bIns="46213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9"/>
            <a:ext cx="5438140" cy="4466987"/>
          </a:xfrm>
          <a:prstGeom prst="rect">
            <a:avLst/>
          </a:prstGeom>
        </p:spPr>
        <p:txBody>
          <a:bodyPr vert="horz" lIns="92428" tIns="46213" rIns="92428" bIns="462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6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28586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r">
              <a:defRPr sz="1200"/>
            </a:lvl1pPr>
          </a:lstStyle>
          <a:p>
            <a:fld id="{653D7307-CCBE-47CE-8C20-649F5569D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081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  <a:p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baseline="0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9948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600" b="0" i="0" u="none" strike="noStrike" cap="none" normalizeH="0" baseline="0" smtClean="0">
              <a:ln>
                <a:noFill/>
              </a:ln>
              <a:solidFill>
                <a:srgbClr val="0099FF"/>
              </a:solidFill>
              <a:effectLst/>
              <a:latin typeface="Arial" charset="0"/>
            </a:endParaRPr>
          </a:p>
        </p:txBody>
      </p:sp>
      <p:sp>
        <p:nvSpPr>
          <p:cNvPr id="5386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36970" y="1642650"/>
            <a:ext cx="8642350" cy="1470025"/>
          </a:xfrm>
        </p:spPr>
        <p:txBody>
          <a:bodyPr/>
          <a:lstStyle>
            <a:lvl1pPr algn="ctr">
              <a:defRPr sz="4000" b="1">
                <a:solidFill>
                  <a:srgbClr val="4D2C8A"/>
                </a:solidFill>
              </a:defRPr>
            </a:lvl1pPr>
          </a:lstStyle>
          <a:p>
            <a:pPr lvl="0"/>
            <a:r>
              <a:rPr lang="en-AU" noProof="0" dirty="0" smtClean="0"/>
              <a:t>Click to edit Master title style</a:t>
            </a:r>
          </a:p>
        </p:txBody>
      </p:sp>
      <p:sp>
        <p:nvSpPr>
          <p:cNvPr id="53863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60215" y="3435890"/>
            <a:ext cx="8408266" cy="914400"/>
          </a:xfrm>
        </p:spPr>
        <p:txBody>
          <a:bodyPr/>
          <a:lstStyle>
            <a:lvl1pPr marL="0" indent="0" algn="ctr">
              <a:buFontTx/>
              <a:buNone/>
              <a:defRPr lang="en-AU" sz="3200" smtClean="0">
                <a:solidFill>
                  <a:srgbClr val="4D2C8A"/>
                </a:solidFill>
                <a:effectLst/>
              </a:defRPr>
            </a:lvl1pPr>
          </a:lstStyle>
          <a:p>
            <a:pPr lvl="0"/>
            <a:r>
              <a:rPr lang="en-AU" noProof="0" dirty="0" smtClean="0"/>
              <a:t>Click to edit Master subtitle style</a:t>
            </a:r>
          </a:p>
          <a:p>
            <a:endParaRPr lang="en-AU" sz="1000" kern="1400" dirty="0" smtClean="0">
              <a:solidFill>
                <a:srgbClr val="000000"/>
              </a:solidFill>
              <a:effectLst/>
              <a:latin typeface="Calibri"/>
            </a:endParaRPr>
          </a:p>
          <a:p>
            <a:r>
              <a:rPr lang="en-AU" sz="1000" kern="1400" dirty="0" smtClean="0">
                <a:solidFill>
                  <a:srgbClr val="000000"/>
                </a:solidFill>
                <a:effectLst/>
                <a:latin typeface="Calibri"/>
              </a:rPr>
              <a:t> </a:t>
            </a:r>
          </a:p>
          <a:p>
            <a:pPr lvl="0"/>
            <a:endParaRPr lang="en-AU" noProof="0" dirty="0" smtClean="0"/>
          </a:p>
        </p:txBody>
      </p:sp>
      <p:sp>
        <p:nvSpPr>
          <p:cNvPr id="2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4677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19727"/>
          </a:xfrm>
          <a:prstGeom prst="rect">
            <a:avLst/>
          </a:prstGeom>
        </p:spPr>
      </p:pic>
      <p:sp>
        <p:nvSpPr>
          <p:cNvPr id="10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6579326"/>
            <a:ext cx="7696200" cy="228600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AU" dirty="0" smtClean="0">
                <a:solidFill>
                  <a:schemeClr val="bg1"/>
                </a:solidFill>
              </a:rPr>
              <a:t>2013/50992v2 		  </a:t>
            </a:r>
            <a:r>
              <a:rPr lang="en-US" dirty="0" smtClean="0">
                <a:solidFill>
                  <a:srgbClr val="FFFFFF"/>
                </a:solidFill>
                <a:latin typeface="Arial Unicode MS" pitchFamily="34" charset="-128"/>
              </a:rPr>
              <a:t>© 2012 School Curriculum and Standards Authority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22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200"/>
            <a:ext cx="5486400" cy="35083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051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8138" y="1628775"/>
            <a:ext cx="4189412" cy="22272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9950" y="1628775"/>
            <a:ext cx="4189413" cy="22272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38138" y="4008438"/>
            <a:ext cx="4189412" cy="22272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9950" y="4008438"/>
            <a:ext cx="4189413" cy="22272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123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678" y="1828800"/>
            <a:ext cx="8588376" cy="4408488"/>
          </a:xfrm>
        </p:spPr>
        <p:txBody>
          <a:bodyPr/>
          <a:lstStyle/>
          <a:p>
            <a:endParaRPr lang="en-A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3636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3435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6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0241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1361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138" y="1981200"/>
            <a:ext cx="4189412" cy="42545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950" y="1981200"/>
            <a:ext cx="4189413" cy="42545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2941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244" y="1794442"/>
            <a:ext cx="4050127" cy="7963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871" y="2700128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5452" y="2710067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15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6"/>
          </p:nvPr>
        </p:nvSpPr>
        <p:spPr>
          <a:xfrm>
            <a:off x="4569300" y="1803149"/>
            <a:ext cx="4050127" cy="7963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3252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5284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6882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05000"/>
            <a:ext cx="5111750" cy="42211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930" y="1905000"/>
            <a:ext cx="3127583" cy="42211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365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844550"/>
            <a:ext cx="8550275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376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138" y="1628775"/>
            <a:ext cx="853122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19727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600" b="0" i="0" u="none" strike="noStrike" cap="none" normalizeH="0" baseline="0" smtClean="0">
              <a:ln>
                <a:noFill/>
              </a:ln>
              <a:solidFill>
                <a:srgbClr val="0099FF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74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7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5" r:id="rId11"/>
    <p:sldLayoutId id="2147483676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4D2C8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7026261" cy="531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970" y="2438400"/>
            <a:ext cx="8642350" cy="1470025"/>
          </a:xfrm>
        </p:spPr>
        <p:txBody>
          <a:bodyPr/>
          <a:lstStyle/>
          <a:p>
            <a:r>
              <a:rPr lang="en-AU" dirty="0"/>
              <a:t>Mathematics </a:t>
            </a:r>
            <a:r>
              <a:rPr lang="en-AU" dirty="0" smtClean="0"/>
              <a:t>Applications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Webinar</a:t>
            </a:r>
            <a:r>
              <a:rPr lang="en-AU" dirty="0"/>
              <a:t/>
            </a:r>
            <a:br>
              <a:rPr lang="en-AU" dirty="0"/>
            </a:br>
            <a:endParaRPr lang="en-AU" sz="1000" dirty="0">
              <a:latin typeface="+mn-lt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6579326"/>
            <a:ext cx="8991600" cy="278674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AU" dirty="0" smtClean="0">
                <a:solidFill>
                  <a:schemeClr val="bg1"/>
                </a:solidFill>
              </a:rPr>
              <a:t>2014/#####			</a:t>
            </a:r>
            <a:r>
              <a:rPr lang="en-US" dirty="0" smtClean="0">
                <a:solidFill>
                  <a:srgbClr val="FFFFFF"/>
                </a:solidFill>
                <a:latin typeface="Arial Unicode MS" pitchFamily="34" charset="-128"/>
              </a:rPr>
              <a:t>© 2014 School Curriculum and Standards Authority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9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/>
              <a:t>C</a:t>
            </a:r>
            <a:r>
              <a:rPr lang="en-AU" dirty="0" smtClean="0"/>
              <a:t>ontent </a:t>
            </a:r>
            <a:r>
              <a:rPr lang="en-AU" dirty="0" smtClean="0"/>
              <a:t>changes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885726"/>
              </p:ext>
            </p:extLst>
          </p:nvPr>
        </p:nvGraphicFramePr>
        <p:xfrm>
          <a:off x="304800" y="1752601"/>
          <a:ext cx="8686800" cy="4884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2416"/>
                <a:gridCol w="7424384"/>
              </a:tblGrid>
              <a:tr h="331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Unit</a:t>
                      </a:r>
                      <a:endParaRPr lang="en-AU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Content</a:t>
                      </a:r>
                      <a:endParaRPr lang="en-AU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1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1</a:t>
                      </a:r>
                      <a:endParaRPr lang="en-AU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2000" dirty="0">
                          <a:solidFill>
                            <a:schemeClr val="tx1"/>
                          </a:solidFill>
                          <a:effectLst/>
                        </a:rPr>
                        <a:t>Consumer arithmetic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2000" dirty="0">
                          <a:solidFill>
                            <a:schemeClr val="tx1"/>
                          </a:solidFill>
                          <a:effectLst/>
                        </a:rPr>
                        <a:t>Algebra </a:t>
                      </a:r>
                      <a:r>
                        <a:rPr lang="en-AU" sz="2000" dirty="0">
                          <a:solidFill>
                            <a:srgbClr val="FF0000"/>
                          </a:solidFill>
                          <a:effectLst/>
                        </a:rPr>
                        <a:t>and </a:t>
                      </a:r>
                      <a:r>
                        <a:rPr lang="en-AU" sz="2000" dirty="0" smtClean="0">
                          <a:solidFill>
                            <a:srgbClr val="FF0000"/>
                          </a:solidFill>
                          <a:effectLst/>
                        </a:rPr>
                        <a:t>matrices (red= new content)</a:t>
                      </a:r>
                      <a:endParaRPr lang="en-AU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2000" dirty="0">
                          <a:solidFill>
                            <a:schemeClr val="tx1"/>
                          </a:solidFill>
                          <a:effectLst/>
                        </a:rPr>
                        <a:t>Shape and measurement</a:t>
                      </a:r>
                      <a:endParaRPr lang="en-A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56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2</a:t>
                      </a:r>
                      <a:endParaRPr lang="en-AU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2000" dirty="0" err="1">
                          <a:solidFill>
                            <a:srgbClr val="00B0F0"/>
                          </a:solidFill>
                          <a:effectLst/>
                        </a:rPr>
                        <a:t>Univariate</a:t>
                      </a:r>
                      <a:r>
                        <a:rPr lang="en-AU" sz="2000" dirty="0">
                          <a:solidFill>
                            <a:srgbClr val="00B0F0"/>
                          </a:solidFill>
                          <a:effectLst/>
                        </a:rPr>
                        <a:t> data analysis and the statistical investigation process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2000" dirty="0">
                          <a:solidFill>
                            <a:schemeClr val="tx1"/>
                          </a:solidFill>
                          <a:effectLst/>
                        </a:rPr>
                        <a:t>Applications of trigonometry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2000" dirty="0">
                          <a:solidFill>
                            <a:srgbClr val="FF0000"/>
                          </a:solidFill>
                          <a:effectLst/>
                        </a:rPr>
                        <a:t>Linear equations</a:t>
                      </a:r>
                      <a:r>
                        <a:rPr lang="en-AU" sz="2000" dirty="0">
                          <a:solidFill>
                            <a:schemeClr val="tx1"/>
                          </a:solidFill>
                          <a:effectLst/>
                        </a:rPr>
                        <a:t> and their graphs</a:t>
                      </a:r>
                      <a:endParaRPr lang="en-A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1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3</a:t>
                      </a:r>
                      <a:endParaRPr lang="en-AU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2000" dirty="0">
                          <a:solidFill>
                            <a:schemeClr val="tx1"/>
                          </a:solidFill>
                          <a:effectLst/>
                        </a:rPr>
                        <a:t>Bivariate data analysis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2000" dirty="0">
                          <a:solidFill>
                            <a:schemeClr val="tx1"/>
                          </a:solidFill>
                          <a:effectLst/>
                        </a:rPr>
                        <a:t>Growth and decay in sequences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2000" dirty="0">
                          <a:solidFill>
                            <a:srgbClr val="FF0000"/>
                          </a:solidFill>
                          <a:effectLst/>
                        </a:rPr>
                        <a:t>Graphs and networks</a:t>
                      </a:r>
                      <a:endParaRPr lang="en-AU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1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4</a:t>
                      </a:r>
                      <a:endParaRPr lang="en-AU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2000" dirty="0">
                          <a:solidFill>
                            <a:schemeClr val="tx1"/>
                          </a:solidFill>
                          <a:effectLst/>
                        </a:rPr>
                        <a:t>Time series analysis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2000" dirty="0">
                          <a:solidFill>
                            <a:schemeClr val="tx1"/>
                          </a:solidFill>
                          <a:effectLst/>
                        </a:rPr>
                        <a:t>Loans, investments and annuities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2000" dirty="0">
                          <a:solidFill>
                            <a:srgbClr val="FF0000"/>
                          </a:solidFill>
                          <a:effectLst/>
                        </a:rPr>
                        <a:t>Networks and decision mathematics</a:t>
                      </a:r>
                      <a:endParaRPr lang="en-AU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3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Changes in assessment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AU" dirty="0" smtClean="0">
                <a:ea typeface="Calibri"/>
                <a:cs typeface="Times New Roman"/>
              </a:rPr>
              <a:t>Year 12 is considered a year long course and must be delivered using a combined assessment outline</a:t>
            </a:r>
          </a:p>
          <a:p>
            <a:pPr lvl="0">
              <a:spcAft>
                <a:spcPts val="600"/>
              </a:spcAft>
            </a:pPr>
            <a:r>
              <a:rPr lang="en-AU" dirty="0" smtClean="0">
                <a:ea typeface="Calibri"/>
                <a:cs typeface="Times New Roman"/>
              </a:rPr>
              <a:t>Fixed weights for the assessment types – no range</a:t>
            </a:r>
          </a:p>
          <a:p>
            <a:pPr lvl="0">
              <a:spcAft>
                <a:spcPts val="600"/>
              </a:spcAft>
            </a:pPr>
            <a:r>
              <a:rPr lang="en-AU" dirty="0" smtClean="0"/>
              <a:t>Examination is a separate assessment type</a:t>
            </a:r>
          </a:p>
          <a:p>
            <a:pPr lvl="0">
              <a:spcAft>
                <a:spcPts val="600"/>
              </a:spcAft>
            </a:pPr>
            <a:r>
              <a:rPr lang="en-AU" dirty="0" smtClean="0"/>
              <a:t>Content material used in Investigations may be </a:t>
            </a:r>
            <a:r>
              <a:rPr lang="en-AU" dirty="0" smtClean="0">
                <a:solidFill>
                  <a:srgbClr val="0070C0"/>
                </a:solidFill>
              </a:rPr>
              <a:t>course related </a:t>
            </a:r>
            <a:r>
              <a:rPr lang="en-AU" dirty="0" smtClean="0"/>
              <a:t>– rather than </a:t>
            </a:r>
            <a:r>
              <a:rPr lang="en-AU" dirty="0" smtClean="0">
                <a:solidFill>
                  <a:srgbClr val="C00000"/>
                </a:solidFill>
              </a:rPr>
              <a:t>course specific</a:t>
            </a:r>
          </a:p>
        </p:txBody>
      </p:sp>
    </p:spTree>
    <p:extLst>
      <p:ext uri="{BB962C8B-B14F-4D97-AF65-F5344CB8AC3E}">
        <p14:creationId xmlns:p14="http://schemas.microsoft.com/office/powerpoint/2010/main" val="15870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have examinations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AU" dirty="0"/>
              <a:t>Examinations can include investigative –type </a:t>
            </a:r>
            <a:r>
              <a:rPr lang="en-AU" dirty="0" smtClean="0"/>
              <a:t>questions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Section 1 is fixed at 35% of the paper irrespective of the number of marks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Section 2 is fixed at 65% of the paper </a:t>
            </a:r>
            <a:r>
              <a:rPr lang="en-AU" dirty="0"/>
              <a:t>irrespective of the number of marks</a:t>
            </a:r>
          </a:p>
          <a:p>
            <a:pPr>
              <a:spcAft>
                <a:spcPts val="600"/>
              </a:spcAft>
            </a:pPr>
            <a:endParaRPr lang="en-A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28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1225550"/>
          </a:xfrm>
        </p:spPr>
        <p:txBody>
          <a:bodyPr/>
          <a:lstStyle/>
          <a:p>
            <a:r>
              <a:rPr lang="en-AU" dirty="0" smtClean="0"/>
              <a:t>SCSA support materials available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AU" dirty="0" smtClean="0">
                <a:ea typeface="Calibri"/>
                <a:cs typeface="Times New Roman"/>
              </a:rPr>
              <a:t>Sample course outline</a:t>
            </a:r>
          </a:p>
          <a:p>
            <a:pPr lvl="0">
              <a:spcAft>
                <a:spcPts val="600"/>
              </a:spcAft>
            </a:pPr>
            <a:r>
              <a:rPr lang="en-AU" dirty="0" smtClean="0"/>
              <a:t>Sample combined assessment outline</a:t>
            </a:r>
          </a:p>
          <a:p>
            <a:pPr lvl="0">
              <a:spcAft>
                <a:spcPts val="600"/>
              </a:spcAft>
            </a:pPr>
            <a:r>
              <a:rPr lang="en-AU" dirty="0" smtClean="0"/>
              <a:t>Sample test + </a:t>
            </a:r>
            <a:r>
              <a:rPr lang="en-AU" dirty="0"/>
              <a:t>m</a:t>
            </a:r>
            <a:r>
              <a:rPr lang="en-AU" dirty="0" smtClean="0"/>
              <a:t>arking key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Sample investigation </a:t>
            </a:r>
            <a:r>
              <a:rPr lang="en-AU" dirty="0"/>
              <a:t>+ marking key</a:t>
            </a:r>
          </a:p>
          <a:p>
            <a:pPr>
              <a:spcAft>
                <a:spcPts val="600"/>
              </a:spcAft>
            </a:pPr>
            <a:r>
              <a:rPr lang="en-AU" dirty="0"/>
              <a:t>Sample examination + marking </a:t>
            </a:r>
            <a:r>
              <a:rPr lang="en-AU" dirty="0" smtClean="0"/>
              <a:t>key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16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smtClean="0"/>
              <a:t>Other support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AU" dirty="0" smtClean="0">
                <a:ea typeface="Calibri"/>
                <a:cs typeface="Times New Roman"/>
              </a:rPr>
              <a:t>Text books are being written by commercial publishers and  samples will be progressively available starting from June</a:t>
            </a:r>
          </a:p>
          <a:p>
            <a:pPr lvl="0">
              <a:spcAft>
                <a:spcPts val="600"/>
              </a:spcAft>
            </a:pPr>
            <a:r>
              <a:rPr lang="en-AU" dirty="0"/>
              <a:t>Professional development opportunities will be organised by the Mathematical Association of WA and other interested parties</a:t>
            </a:r>
          </a:p>
          <a:p>
            <a:pPr lvl="0">
              <a:spcAft>
                <a:spcPts val="600"/>
              </a:spcAft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10511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3_Default Design 9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007F90"/>
      </a:hlink>
      <a:folHlink>
        <a:srgbClr val="EAEAEA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99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99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007F9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AAC0C6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007F9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74948</TotalTime>
  <Words>225</Words>
  <Application>Microsoft Office PowerPoint</Application>
  <PresentationFormat>On-screen Show (4:3)</PresentationFormat>
  <Paragraphs>48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3_Default Design</vt:lpstr>
      <vt:lpstr>Mathematics Applications  Webinar </vt:lpstr>
      <vt:lpstr>Content changes</vt:lpstr>
      <vt:lpstr>Changes in assessment</vt:lpstr>
      <vt:lpstr>How have examinations changed?</vt:lpstr>
      <vt:lpstr>SCSA support materials available</vt:lpstr>
      <vt:lpstr>Other support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Endorsed Programs and the WACE</dc:title>
  <dc:creator>Allan Blagaich</dc:creator>
  <cp:lastModifiedBy>Graeme Quelch</cp:lastModifiedBy>
  <cp:revision>439</cp:revision>
  <cp:lastPrinted>2014-05-06T03:21:49Z</cp:lastPrinted>
  <dcterms:created xsi:type="dcterms:W3CDTF">2006-08-16T00:00:00Z</dcterms:created>
  <dcterms:modified xsi:type="dcterms:W3CDTF">2014-10-10T08:22:30Z</dcterms:modified>
</cp:coreProperties>
</file>