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8" r:id="rId2"/>
  </p:sldMasterIdLst>
  <p:notesMasterIdLst>
    <p:notesMasterId r:id="rId70"/>
  </p:notesMasterIdLst>
  <p:handoutMasterIdLst>
    <p:handoutMasterId r:id="rId71"/>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2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6234A8-ED2A-FF46-BF3D-3883589D89EF}">
          <p14:sldIdLst/>
        </p14:section>
        <p14:section name="Untitled Section" id="{108E1BB4-20A7-244F-BD07-AA39544520E6}">
          <p14:sldIdLst>
            <p14:sldId id="256"/>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32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initials="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C8A"/>
    <a:srgbClr val="008080"/>
    <a:srgbClr val="000000"/>
    <a:srgbClr val="00A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772" autoAdjust="0"/>
    <p:restoredTop sz="98901" autoAdjust="0"/>
  </p:normalViewPr>
  <p:slideViewPr>
    <p:cSldViewPr snapToObjects="1">
      <p:cViewPr>
        <p:scale>
          <a:sx n="90" d="100"/>
          <a:sy n="90" d="100"/>
        </p:scale>
        <p:origin x="-782" y="206"/>
      </p:cViewPr>
      <p:guideLst>
        <p:guide orient="horz" pos="1344"/>
        <p:guide pos="2736"/>
      </p:guideLst>
    </p:cSldViewPr>
  </p:slideViewPr>
  <p:outlineViewPr>
    <p:cViewPr>
      <p:scale>
        <a:sx n="33" d="100"/>
        <a:sy n="33" d="100"/>
      </p:scale>
      <p:origin x="0" y="11376"/>
    </p:cViewPr>
  </p:outlineViewPr>
  <p:notesTextViewPr>
    <p:cViewPr>
      <p:scale>
        <a:sx n="100" d="100"/>
        <a:sy n="100" d="100"/>
      </p:scale>
      <p:origin x="0" y="0"/>
    </p:cViewPr>
  </p:notesTextViewPr>
  <p:sorterViewPr>
    <p:cViewPr>
      <p:scale>
        <a:sx n="106" d="100"/>
        <a:sy n="106" d="100"/>
      </p:scale>
      <p:origin x="0" y="0"/>
    </p:cViewPr>
  </p:sorterViewPr>
  <p:notesViewPr>
    <p:cSldViewPr>
      <p:cViewPr>
        <p:scale>
          <a:sx n="78" d="100"/>
          <a:sy n="78" d="100"/>
        </p:scale>
        <p:origin x="-1974" y="72"/>
      </p:cViewPr>
      <p:guideLst>
        <p:guide orient="horz" pos="3126"/>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7"/>
            <a:ext cx="2946400" cy="496411"/>
          </a:xfrm>
          <a:prstGeom prst="rect">
            <a:avLst/>
          </a:prstGeom>
        </p:spPr>
        <p:txBody>
          <a:bodyPr vert="horz" lIns="92428" tIns="46213" rIns="92428" bIns="46213" rtlCol="0"/>
          <a:lstStyle>
            <a:lvl1pPr algn="l">
              <a:defRPr sz="1200"/>
            </a:lvl1pPr>
          </a:lstStyle>
          <a:p>
            <a:endParaRPr lang="en-AU"/>
          </a:p>
        </p:txBody>
      </p:sp>
      <p:sp>
        <p:nvSpPr>
          <p:cNvPr id="3" name="Date Placeholder 2"/>
          <p:cNvSpPr>
            <a:spLocks noGrp="1"/>
          </p:cNvSpPr>
          <p:nvPr>
            <p:ph type="dt" sz="quarter" idx="1"/>
          </p:nvPr>
        </p:nvSpPr>
        <p:spPr>
          <a:xfrm>
            <a:off x="3849693" y="7"/>
            <a:ext cx="2946400" cy="496411"/>
          </a:xfrm>
          <a:prstGeom prst="rect">
            <a:avLst/>
          </a:prstGeom>
        </p:spPr>
        <p:txBody>
          <a:bodyPr vert="horz" lIns="92428" tIns="46213" rIns="92428" bIns="46213" rtlCol="0"/>
          <a:lstStyle>
            <a:lvl1pPr algn="r">
              <a:defRPr sz="1200"/>
            </a:lvl1pPr>
          </a:lstStyle>
          <a:p>
            <a:fld id="{AE9C9D5C-7B92-8946-BBED-55F5F17FD68E}" type="datetime1">
              <a:rPr lang="en-AU" smtClean="0"/>
              <a:t>10/10/2014</a:t>
            </a:fld>
            <a:endParaRPr lang="en-AU"/>
          </a:p>
        </p:txBody>
      </p:sp>
      <p:sp>
        <p:nvSpPr>
          <p:cNvPr id="4" name="Footer Placeholder 3"/>
          <p:cNvSpPr>
            <a:spLocks noGrp="1"/>
          </p:cNvSpPr>
          <p:nvPr>
            <p:ph type="ftr" sz="quarter" idx="2"/>
          </p:nvPr>
        </p:nvSpPr>
        <p:spPr>
          <a:xfrm>
            <a:off x="3" y="9428631"/>
            <a:ext cx="2946400" cy="496410"/>
          </a:xfrm>
          <a:prstGeom prst="rect">
            <a:avLst/>
          </a:prstGeom>
        </p:spPr>
        <p:txBody>
          <a:bodyPr vert="horz" lIns="92428" tIns="46213" rIns="92428" bIns="46213" rtlCol="0" anchor="b"/>
          <a:lstStyle>
            <a:lvl1pPr algn="l">
              <a:defRPr sz="1200"/>
            </a:lvl1pPr>
          </a:lstStyle>
          <a:p>
            <a:endParaRPr lang="en-AU"/>
          </a:p>
        </p:txBody>
      </p:sp>
      <p:sp>
        <p:nvSpPr>
          <p:cNvPr id="5" name="Slide Number Placeholder 4"/>
          <p:cNvSpPr>
            <a:spLocks noGrp="1"/>
          </p:cNvSpPr>
          <p:nvPr>
            <p:ph type="sldNum" sz="quarter" idx="3"/>
          </p:nvPr>
        </p:nvSpPr>
        <p:spPr>
          <a:xfrm>
            <a:off x="3849693" y="9428631"/>
            <a:ext cx="2946400" cy="496410"/>
          </a:xfrm>
          <a:prstGeom prst="rect">
            <a:avLst/>
          </a:prstGeom>
        </p:spPr>
        <p:txBody>
          <a:bodyPr vert="horz" lIns="92428" tIns="46213" rIns="92428" bIns="46213" rtlCol="0" anchor="b"/>
          <a:lstStyle>
            <a:lvl1pPr algn="r">
              <a:defRPr sz="1200"/>
            </a:lvl1pPr>
          </a:lstStyle>
          <a:p>
            <a:fld id="{1F14AB08-9F1E-4997-ABD5-64D33AD6677B}" type="slidenum">
              <a:rPr lang="en-AU" smtClean="0"/>
              <a:t>‹#›</a:t>
            </a:fld>
            <a:endParaRPr lang="en-AU"/>
          </a:p>
        </p:txBody>
      </p:sp>
    </p:spTree>
    <p:extLst>
      <p:ext uri="{BB962C8B-B14F-4D97-AF65-F5344CB8AC3E}">
        <p14:creationId xmlns:p14="http://schemas.microsoft.com/office/powerpoint/2010/main" val="1883321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2945659" cy="496332"/>
          </a:xfrm>
          <a:prstGeom prst="rect">
            <a:avLst/>
          </a:prstGeom>
        </p:spPr>
        <p:txBody>
          <a:bodyPr vert="horz" lIns="92428" tIns="46213" rIns="92428" bIns="46213" rtlCol="0"/>
          <a:lstStyle>
            <a:lvl1pPr algn="l">
              <a:defRPr sz="1200"/>
            </a:lvl1pPr>
          </a:lstStyle>
          <a:p>
            <a:endParaRPr lang="en-AU"/>
          </a:p>
        </p:txBody>
      </p:sp>
      <p:sp>
        <p:nvSpPr>
          <p:cNvPr id="3" name="Date Placeholder 2"/>
          <p:cNvSpPr>
            <a:spLocks noGrp="1"/>
          </p:cNvSpPr>
          <p:nvPr>
            <p:ph type="dt" idx="1"/>
          </p:nvPr>
        </p:nvSpPr>
        <p:spPr>
          <a:xfrm>
            <a:off x="3850447" y="1"/>
            <a:ext cx="2945659" cy="496332"/>
          </a:xfrm>
          <a:prstGeom prst="rect">
            <a:avLst/>
          </a:prstGeom>
        </p:spPr>
        <p:txBody>
          <a:bodyPr vert="horz" lIns="92428" tIns="46213" rIns="92428" bIns="46213" rtlCol="0"/>
          <a:lstStyle>
            <a:lvl1pPr algn="r">
              <a:defRPr sz="1200"/>
            </a:lvl1pPr>
          </a:lstStyle>
          <a:p>
            <a:fld id="{B9BC6962-5A46-2241-8D36-2583CA934826}" type="datetime1">
              <a:rPr lang="en-AU" smtClean="0"/>
              <a:t>10/10/2014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428" tIns="46213" rIns="92428" bIns="46213" rtlCol="0" anchor="ctr"/>
          <a:lstStyle/>
          <a:p>
            <a:endParaRPr lang="en-AU"/>
          </a:p>
        </p:txBody>
      </p:sp>
      <p:sp>
        <p:nvSpPr>
          <p:cNvPr id="5" name="Notes Placeholder 4"/>
          <p:cNvSpPr>
            <a:spLocks noGrp="1"/>
          </p:cNvSpPr>
          <p:nvPr>
            <p:ph type="body" sz="quarter" idx="3"/>
          </p:nvPr>
        </p:nvSpPr>
        <p:spPr>
          <a:xfrm>
            <a:off x="679768" y="4715159"/>
            <a:ext cx="5438140" cy="4466987"/>
          </a:xfrm>
          <a:prstGeom prst="rect">
            <a:avLst/>
          </a:prstGeom>
        </p:spPr>
        <p:txBody>
          <a:bodyPr vert="horz" lIns="92428" tIns="46213" rIns="92428" bIns="462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5" y="9428586"/>
            <a:ext cx="2945659" cy="496332"/>
          </a:xfrm>
          <a:prstGeom prst="rect">
            <a:avLst/>
          </a:prstGeom>
        </p:spPr>
        <p:txBody>
          <a:bodyPr vert="horz" lIns="92428" tIns="46213" rIns="92428" bIns="46213" rtlCol="0" anchor="b"/>
          <a:lstStyle>
            <a:lvl1pPr algn="l">
              <a:defRPr sz="1200"/>
            </a:lvl1pPr>
          </a:lstStyle>
          <a:p>
            <a:endParaRPr lang="en-AU"/>
          </a:p>
        </p:txBody>
      </p:sp>
      <p:sp>
        <p:nvSpPr>
          <p:cNvPr id="7" name="Slide Number Placeholder 6"/>
          <p:cNvSpPr>
            <a:spLocks noGrp="1"/>
          </p:cNvSpPr>
          <p:nvPr>
            <p:ph type="sldNum" sz="quarter" idx="5"/>
          </p:nvPr>
        </p:nvSpPr>
        <p:spPr>
          <a:xfrm>
            <a:off x="3850447" y="9428586"/>
            <a:ext cx="2945659" cy="496332"/>
          </a:xfrm>
          <a:prstGeom prst="rect">
            <a:avLst/>
          </a:prstGeom>
        </p:spPr>
        <p:txBody>
          <a:bodyPr vert="horz" lIns="92428" tIns="46213" rIns="92428" bIns="46213" rtlCol="0" anchor="b"/>
          <a:lstStyle>
            <a:lvl1pPr algn="r">
              <a:defRPr sz="1200"/>
            </a:lvl1pPr>
          </a:lstStyle>
          <a:p>
            <a:fld id="{653D7307-CCBE-47CE-8C20-649F5569D8B8}" type="slidenum">
              <a:rPr lang="en-AU" smtClean="0"/>
              <a:t>‹#›</a:t>
            </a:fld>
            <a:endParaRPr lang="en-AU"/>
          </a:p>
        </p:txBody>
      </p:sp>
    </p:spTree>
    <p:extLst>
      <p:ext uri="{BB962C8B-B14F-4D97-AF65-F5344CB8AC3E}">
        <p14:creationId xmlns:p14="http://schemas.microsoft.com/office/powerpoint/2010/main" val="20708109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a:t>
            </a:fld>
            <a:endParaRPr lang="en-AU"/>
          </a:p>
        </p:txBody>
      </p:sp>
    </p:spTree>
    <p:extLst>
      <p:ext uri="{BB962C8B-B14F-4D97-AF65-F5344CB8AC3E}">
        <p14:creationId xmlns:p14="http://schemas.microsoft.com/office/powerpoint/2010/main" val="287994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10</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11</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12</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t>
            </a:r>
            <a:endParaRPr lang="en-AU"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13</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14</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a:p>
            <a:endParaRPr lang="en-AU" sz="1200" kern="1200" dirty="0">
              <a:solidFill>
                <a:schemeClr val="tx1"/>
              </a:solidFill>
              <a:effectLst/>
              <a:latin typeface="+mn-lt"/>
              <a:ea typeface="+mn-ea"/>
              <a:cs typeface="+mn-cs"/>
            </a:endParaRPr>
          </a:p>
          <a:p>
            <a:endParaRPr lang="en-AU"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15</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16</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17</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18</a:t>
            </a:fld>
            <a:endParaRPr lang="en-AU"/>
          </a:p>
        </p:txBody>
      </p:sp>
    </p:spTree>
    <p:extLst>
      <p:ext uri="{BB962C8B-B14F-4D97-AF65-F5344CB8AC3E}">
        <p14:creationId xmlns:p14="http://schemas.microsoft.com/office/powerpoint/2010/main" val="875769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19</a:t>
            </a:fld>
            <a:endParaRPr lang="en-AU"/>
          </a:p>
        </p:txBody>
      </p:sp>
    </p:spTree>
    <p:extLst>
      <p:ext uri="{BB962C8B-B14F-4D97-AF65-F5344CB8AC3E}">
        <p14:creationId xmlns:p14="http://schemas.microsoft.com/office/powerpoint/2010/main" val="87576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20</a:t>
            </a:fld>
            <a:endParaRPr lang="en-AU"/>
          </a:p>
        </p:txBody>
      </p:sp>
    </p:spTree>
    <p:extLst>
      <p:ext uri="{BB962C8B-B14F-4D97-AF65-F5344CB8AC3E}">
        <p14:creationId xmlns:p14="http://schemas.microsoft.com/office/powerpoint/2010/main" val="875769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21</a:t>
            </a:fld>
            <a:endParaRPr lang="en-AU"/>
          </a:p>
        </p:txBody>
      </p:sp>
    </p:spTree>
    <p:extLst>
      <p:ext uri="{BB962C8B-B14F-4D97-AF65-F5344CB8AC3E}">
        <p14:creationId xmlns:p14="http://schemas.microsoft.com/office/powerpoint/2010/main" val="875769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22</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23</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24</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25</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3D7307-CCBE-47CE-8C20-649F5569D8B8}" type="slidenum">
              <a:rPr lang="en-AU" smtClean="0"/>
              <a:t>26</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27</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28</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29</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30</a:t>
            </a:fld>
            <a:endParaRPr lang="en-AU"/>
          </a:p>
        </p:txBody>
      </p:sp>
    </p:spTree>
    <p:extLst>
      <p:ext uri="{BB962C8B-B14F-4D97-AF65-F5344CB8AC3E}">
        <p14:creationId xmlns:p14="http://schemas.microsoft.com/office/powerpoint/2010/main" val="875769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696913"/>
            <a:ext cx="4962525" cy="3721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31</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32</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33</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34</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35</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53D7307-CCBE-47CE-8C20-649F5569D8B8}" type="slidenum">
              <a:rPr lang="en-AU" smtClean="0"/>
              <a:t>36</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427037" y="4715159"/>
            <a:ext cx="5943599" cy="4466987"/>
          </a:xfrm>
        </p:spPr>
        <p:txBody>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3D7307-CCBE-47CE-8C20-649F5569D8B8}" type="slidenum">
              <a:rPr lang="en-AU" smtClean="0"/>
              <a:t>37</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427037" y="4715159"/>
            <a:ext cx="5943599" cy="4466987"/>
          </a:xfrm>
        </p:spPr>
        <p:txBody>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3D7307-CCBE-47CE-8C20-649F5569D8B8}" type="slidenum">
              <a:rPr lang="en-AU" smtClean="0"/>
              <a:t>38</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427037" y="4715159"/>
            <a:ext cx="5943599" cy="4466987"/>
          </a:xfrm>
        </p:spPr>
        <p:txBody>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3D7307-CCBE-47CE-8C20-649F5569D8B8}" type="slidenum">
              <a:rPr lang="en-AU" smtClean="0"/>
              <a:t>39</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4</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427037" y="4715159"/>
            <a:ext cx="5943599" cy="4466987"/>
          </a:xfrm>
        </p:spPr>
        <p:txBody>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3D7307-CCBE-47CE-8C20-649F5569D8B8}" type="slidenum">
              <a:rPr lang="en-AU" smtClean="0"/>
              <a:t>40</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679768" y="4687332"/>
            <a:ext cx="5438140" cy="4466987"/>
          </a:xfrm>
        </p:spPr>
        <p:txBody>
          <a:bodyPr/>
          <a:lstStyle/>
          <a:p>
            <a:endParaRPr lang="en-AU"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41</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42</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baseline="0" dirty="0" smtClean="0"/>
          </a:p>
          <a:p>
            <a:endParaRPr lang="en-AU" baseline="0" dirty="0" smtClean="0"/>
          </a:p>
          <a:p>
            <a:endParaRPr lang="en-AU" baseline="0" dirty="0" smtClean="0"/>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43</a:t>
            </a:fld>
            <a:endParaRPr lang="en-AU">
              <a:solidFill>
                <a:prstClr val="black"/>
              </a:solidFill>
            </a:endParaRPr>
          </a:p>
        </p:txBody>
      </p:sp>
    </p:spTree>
    <p:extLst>
      <p:ext uri="{BB962C8B-B14F-4D97-AF65-F5344CB8AC3E}">
        <p14:creationId xmlns:p14="http://schemas.microsoft.com/office/powerpoint/2010/main" val="1443056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44</a:t>
            </a:fld>
            <a:endParaRPr lang="en-AU">
              <a:solidFill>
                <a:prstClr val="black"/>
              </a:solidFill>
            </a:endParaRPr>
          </a:p>
        </p:txBody>
      </p:sp>
    </p:spTree>
    <p:extLst>
      <p:ext uri="{BB962C8B-B14F-4D97-AF65-F5344CB8AC3E}">
        <p14:creationId xmlns:p14="http://schemas.microsoft.com/office/powerpoint/2010/main" val="1443056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45</a:t>
            </a:fld>
            <a:endParaRPr lang="en-AU">
              <a:solidFill>
                <a:prstClr val="black"/>
              </a:solidFill>
            </a:endParaRPr>
          </a:p>
        </p:txBody>
      </p:sp>
    </p:spTree>
    <p:extLst>
      <p:ext uri="{BB962C8B-B14F-4D97-AF65-F5344CB8AC3E}">
        <p14:creationId xmlns:p14="http://schemas.microsoft.com/office/powerpoint/2010/main" val="14430564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46</a:t>
            </a:fld>
            <a:endParaRPr lang="en-AU">
              <a:solidFill>
                <a:prstClr val="black"/>
              </a:solidFill>
            </a:endParaRPr>
          </a:p>
        </p:txBody>
      </p:sp>
    </p:spTree>
    <p:extLst>
      <p:ext uri="{BB962C8B-B14F-4D97-AF65-F5344CB8AC3E}">
        <p14:creationId xmlns:p14="http://schemas.microsoft.com/office/powerpoint/2010/main" val="1443056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47</a:t>
            </a:fld>
            <a:endParaRPr lang="en-AU">
              <a:solidFill>
                <a:prstClr val="black"/>
              </a:solidFill>
            </a:endParaRPr>
          </a:p>
        </p:txBody>
      </p:sp>
    </p:spTree>
    <p:extLst>
      <p:ext uri="{BB962C8B-B14F-4D97-AF65-F5344CB8AC3E}">
        <p14:creationId xmlns:p14="http://schemas.microsoft.com/office/powerpoint/2010/main" val="14430564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48</a:t>
            </a:fld>
            <a:endParaRPr lang="en-AU">
              <a:solidFill>
                <a:prstClr val="black"/>
              </a:solidFill>
            </a:endParaRPr>
          </a:p>
        </p:txBody>
      </p:sp>
    </p:spTree>
    <p:extLst>
      <p:ext uri="{BB962C8B-B14F-4D97-AF65-F5344CB8AC3E}">
        <p14:creationId xmlns:p14="http://schemas.microsoft.com/office/powerpoint/2010/main" val="1443056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49</a:t>
            </a:fld>
            <a:endParaRPr lang="en-AU"/>
          </a:p>
        </p:txBody>
      </p:sp>
    </p:spTree>
    <p:extLst>
      <p:ext uri="{BB962C8B-B14F-4D97-AF65-F5344CB8AC3E}">
        <p14:creationId xmlns:p14="http://schemas.microsoft.com/office/powerpoint/2010/main" val="156398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5</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50</a:t>
            </a:fld>
            <a:endParaRPr lang="en-AU"/>
          </a:p>
        </p:txBody>
      </p:sp>
    </p:spTree>
    <p:extLst>
      <p:ext uri="{BB962C8B-B14F-4D97-AF65-F5344CB8AC3E}">
        <p14:creationId xmlns:p14="http://schemas.microsoft.com/office/powerpoint/2010/main" val="15639847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51</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52</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endParaRPr lang="en-AU" sz="1200" b="0" kern="1200" dirty="0" smtClean="0">
              <a:solidFill>
                <a:schemeClr val="tx1"/>
              </a:solidFill>
              <a:effectLst/>
              <a:latin typeface="+mn-lt"/>
              <a:ea typeface="+mn-ea"/>
              <a:cs typeface="+mn-cs"/>
            </a:endParaRPr>
          </a:p>
          <a:p>
            <a:pPr marL="228600" indent="-228600">
              <a:buFont typeface="+mj-lt"/>
              <a:buAutoNum type="arabicPeriod"/>
            </a:pPr>
            <a:endParaRPr lang="en-AU" sz="1200" kern="1200" baseline="0" dirty="0" smtClean="0">
              <a:solidFill>
                <a:schemeClr val="tx1"/>
              </a:solidFill>
              <a:effectLst/>
              <a:latin typeface="+mn-lt"/>
              <a:ea typeface="+mn-ea"/>
              <a:cs typeface="+mn-cs"/>
            </a:endParaRPr>
          </a:p>
          <a:p>
            <a:pPr marL="0" indent="0">
              <a:buFont typeface="+mj-lt"/>
              <a:buNone/>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53</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54</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55</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endParaRPr lang="en-AU" sz="1200" b="0" kern="1200" dirty="0" smtClean="0">
              <a:solidFill>
                <a:schemeClr val="tx1"/>
              </a:solidFill>
              <a:effectLst/>
              <a:latin typeface="+mn-lt"/>
              <a:ea typeface="+mn-ea"/>
              <a:cs typeface="+mn-cs"/>
            </a:endParaRPr>
          </a:p>
          <a:p>
            <a:pPr marL="228600" indent="-228600">
              <a:buFont typeface="+mj-lt"/>
              <a:buAutoNum type="arabicPeriod"/>
            </a:pPr>
            <a:endParaRPr lang="en-AU" sz="1200" kern="1200" baseline="0" dirty="0" smtClean="0">
              <a:solidFill>
                <a:schemeClr val="tx1"/>
              </a:solidFill>
              <a:effectLst/>
              <a:latin typeface="+mn-lt"/>
              <a:ea typeface="+mn-ea"/>
              <a:cs typeface="+mn-cs"/>
            </a:endParaRPr>
          </a:p>
          <a:p>
            <a:pPr marL="0" indent="0">
              <a:buFont typeface="+mj-lt"/>
              <a:buNone/>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56</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endParaRPr lang="en-AU" sz="1200" b="0" kern="1200" dirty="0" smtClean="0">
              <a:solidFill>
                <a:schemeClr val="tx1"/>
              </a:solidFill>
              <a:effectLst/>
              <a:latin typeface="+mn-lt"/>
              <a:ea typeface="+mn-ea"/>
              <a:cs typeface="+mn-cs"/>
            </a:endParaRPr>
          </a:p>
          <a:p>
            <a:pPr marL="228600" indent="-228600">
              <a:buFont typeface="+mj-lt"/>
              <a:buAutoNum type="arabicPeriod"/>
            </a:pPr>
            <a:endParaRPr lang="en-AU" sz="1200" kern="1200" baseline="0" dirty="0" smtClean="0">
              <a:solidFill>
                <a:schemeClr val="tx1"/>
              </a:solidFill>
              <a:effectLst/>
              <a:latin typeface="+mn-lt"/>
              <a:ea typeface="+mn-ea"/>
              <a:cs typeface="+mn-cs"/>
            </a:endParaRPr>
          </a:p>
          <a:p>
            <a:pPr marL="0" indent="0">
              <a:buFont typeface="+mj-lt"/>
              <a:buNone/>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solidFill>
                  <a:prstClr val="black"/>
                </a:solidFill>
              </a:rPr>
              <a:pPr/>
              <a:t>57</a:t>
            </a:fld>
            <a:endParaRPr lang="en-AU">
              <a:solidFill>
                <a:prstClr val="black"/>
              </a:solidFill>
            </a:endParaRPr>
          </a:p>
        </p:txBody>
      </p:sp>
    </p:spTree>
    <p:extLst>
      <p:ext uri="{BB962C8B-B14F-4D97-AF65-F5344CB8AC3E}">
        <p14:creationId xmlns:p14="http://schemas.microsoft.com/office/powerpoint/2010/main" val="15606942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58</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endParaRPr lang="en-AU" sz="1200" b="0" kern="1200" dirty="0" smtClean="0">
              <a:solidFill>
                <a:schemeClr val="tx1"/>
              </a:solidFill>
              <a:effectLst/>
              <a:latin typeface="+mn-lt"/>
              <a:ea typeface="+mn-ea"/>
              <a:cs typeface="+mn-cs"/>
            </a:endParaRPr>
          </a:p>
          <a:p>
            <a:pPr marL="228600" indent="-228600">
              <a:buFont typeface="+mj-lt"/>
              <a:buAutoNum type="arabicPeriod"/>
            </a:pPr>
            <a:endParaRPr lang="en-AU" sz="1200" kern="1200" baseline="0" dirty="0" smtClean="0">
              <a:solidFill>
                <a:schemeClr val="tx1"/>
              </a:solidFill>
              <a:effectLst/>
              <a:latin typeface="+mn-lt"/>
              <a:ea typeface="+mn-ea"/>
              <a:cs typeface="+mn-cs"/>
            </a:endParaRPr>
          </a:p>
          <a:p>
            <a:pPr marL="0" indent="0">
              <a:buFont typeface="+mj-lt"/>
              <a:buNone/>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59</a:t>
            </a:fld>
            <a:endParaRPr lang="en-AU" dirty="0"/>
          </a:p>
        </p:txBody>
      </p:sp>
    </p:spTree>
    <p:extLst>
      <p:ext uri="{BB962C8B-B14F-4D97-AF65-F5344CB8AC3E}">
        <p14:creationId xmlns:p14="http://schemas.microsoft.com/office/powerpoint/2010/main" val="156069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6</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60</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61</a:t>
            </a:fld>
            <a:endParaRPr lang="en-AU"/>
          </a:p>
        </p:txBody>
      </p:sp>
    </p:spTree>
    <p:extLst>
      <p:ext uri="{BB962C8B-B14F-4D97-AF65-F5344CB8AC3E}">
        <p14:creationId xmlns:p14="http://schemas.microsoft.com/office/powerpoint/2010/main" val="10916832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62</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653D7307-CCBE-47CE-8C20-649F5569D8B8}" type="slidenum">
              <a:rPr lang="en-AU" smtClean="0"/>
              <a:t>63</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7</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3D7307-CCBE-47CE-8C20-649F5569D8B8}" type="slidenum">
              <a:rPr lang="en-AU" smtClean="0"/>
              <a:t>8</a:t>
            </a:fld>
            <a:endParaRPr lang="en-AU"/>
          </a:p>
        </p:txBody>
      </p:sp>
    </p:spTree>
    <p:extLst>
      <p:ext uri="{BB962C8B-B14F-4D97-AF65-F5344CB8AC3E}">
        <p14:creationId xmlns:p14="http://schemas.microsoft.com/office/powerpoint/2010/main" val="156069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4" name="Slide Number Placeholder 3"/>
          <p:cNvSpPr>
            <a:spLocks noGrp="1"/>
          </p:cNvSpPr>
          <p:nvPr>
            <p:ph type="sldNum" sz="quarter" idx="10"/>
          </p:nvPr>
        </p:nvSpPr>
        <p:spPr/>
        <p:txBody>
          <a:bodyPr/>
          <a:lstStyle/>
          <a:p>
            <a:fld id="{653D7307-CCBE-47CE-8C20-649F5569D8B8}" type="slidenum">
              <a:rPr lang="en-AU" smtClean="0"/>
              <a:t>9</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1560694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userDrawn="1"/>
        </p:nvSpPr>
        <p:spPr bwMode="auto">
          <a:xfrm>
            <a:off x="0" y="6553200"/>
            <a:ext cx="9144000" cy="304800"/>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
        <p:nvSpPr>
          <p:cNvPr id="538629" name="Rectangle 5"/>
          <p:cNvSpPr>
            <a:spLocks noGrp="1" noChangeArrowheads="1"/>
          </p:cNvSpPr>
          <p:nvPr>
            <p:ph type="ctrTitle"/>
          </p:nvPr>
        </p:nvSpPr>
        <p:spPr>
          <a:xfrm>
            <a:off x="236973" y="1642653"/>
            <a:ext cx="8642351" cy="1470025"/>
          </a:xfrm>
        </p:spPr>
        <p:txBody>
          <a:bodyPr/>
          <a:lstStyle>
            <a:lvl1pPr algn="ctr">
              <a:defRPr sz="4000" b="1">
                <a:solidFill>
                  <a:srgbClr val="4D2C8A"/>
                </a:solidFill>
              </a:defRPr>
            </a:lvl1pPr>
          </a:lstStyle>
          <a:p>
            <a:pPr lvl="0"/>
            <a:r>
              <a:rPr lang="en-AU" noProof="0" dirty="0" smtClean="0"/>
              <a:t>Click to edit Master title style</a:t>
            </a:r>
          </a:p>
        </p:txBody>
      </p:sp>
      <p:sp>
        <p:nvSpPr>
          <p:cNvPr id="538630" name="Rectangle 6"/>
          <p:cNvSpPr>
            <a:spLocks noGrp="1" noChangeArrowheads="1"/>
          </p:cNvSpPr>
          <p:nvPr>
            <p:ph type="subTitle" idx="1"/>
          </p:nvPr>
        </p:nvSpPr>
        <p:spPr>
          <a:xfrm>
            <a:off x="360217" y="3435890"/>
            <a:ext cx="8408267" cy="914400"/>
          </a:xfrm>
        </p:spPr>
        <p:txBody>
          <a:bodyPr/>
          <a:lstStyle>
            <a:lvl1pPr marL="0" indent="0" algn="ctr">
              <a:buFontTx/>
              <a:buNone/>
              <a:defRPr lang="en-AU" sz="3200" smtClean="0">
                <a:solidFill>
                  <a:srgbClr val="4D2C8A"/>
                </a:solidFill>
                <a:effectLst/>
              </a:defRPr>
            </a:lvl1pPr>
          </a:lstStyle>
          <a:p>
            <a:pPr lvl="0"/>
            <a:r>
              <a:rPr lang="en-AU" noProof="0" dirty="0" smtClean="0"/>
              <a:t>Click to edit Master subtitle style</a:t>
            </a:r>
          </a:p>
          <a:p>
            <a:endParaRPr lang="en-AU" sz="1000" kern="1400" dirty="0" smtClean="0">
              <a:solidFill>
                <a:srgbClr val="000000"/>
              </a:solidFill>
              <a:effectLst/>
              <a:latin typeface="Calibri"/>
            </a:endParaRPr>
          </a:p>
          <a:p>
            <a:r>
              <a:rPr lang="en-AU" sz="1000" kern="1400" dirty="0" smtClean="0">
                <a:solidFill>
                  <a:srgbClr val="000000"/>
                </a:solidFill>
                <a:effectLst/>
                <a:latin typeface="Calibri"/>
              </a:rPr>
              <a:t> </a:t>
            </a:r>
          </a:p>
          <a:p>
            <a:pPr lvl="0"/>
            <a:endParaRPr lang="en-AU" noProof="0" dirty="0" smtClean="0"/>
          </a:p>
        </p:txBody>
      </p:sp>
      <p:sp>
        <p:nvSpPr>
          <p:cNvPr id="23" name="Rectangle 9"/>
          <p:cNvSpPr>
            <a:spLocks noGrp="1" noChangeArrowheads="1"/>
          </p:cNvSpPr>
          <p:nvPr>
            <p:ph type="sldNum" sz="quarter" idx="4"/>
          </p:nvPr>
        </p:nvSpPr>
        <p:spPr>
          <a:xfrm>
            <a:off x="6934200" y="6404680"/>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
            <a:ext cx="9144000" cy="819727"/>
          </a:xfrm>
          <a:prstGeom prst="rect">
            <a:avLst/>
          </a:prstGeom>
        </p:spPr>
      </p:pic>
      <p:sp>
        <p:nvSpPr>
          <p:cNvPr id="10" name="Rectangle 7"/>
          <p:cNvSpPr>
            <a:spLocks noGrp="1" noChangeArrowheads="1"/>
          </p:cNvSpPr>
          <p:nvPr>
            <p:ph type="dt" sz="half" idx="2"/>
          </p:nvPr>
        </p:nvSpPr>
        <p:spPr>
          <a:xfrm>
            <a:off x="76200" y="6579326"/>
            <a:ext cx="7696200" cy="228600"/>
          </a:xfrm>
          <a:prstGeom prst="rect">
            <a:avLst/>
          </a:prstGeom>
        </p:spPr>
        <p:txBody>
          <a:bodyPr/>
          <a:lstStyle>
            <a:lvl1pPr>
              <a:defRPr sz="1100"/>
            </a:lvl1pPr>
          </a:lstStyle>
          <a:p>
            <a:r>
              <a:rPr lang="en-AU" smtClean="0">
                <a:solidFill>
                  <a:schemeClr val="bg1"/>
                </a:solidFill>
              </a:rPr>
              <a:t>© 2014 School Curriculum and Standards Authority </a:t>
            </a:r>
            <a:endParaRPr lang="en-US" dirty="0">
              <a:solidFill>
                <a:srgbClr val="000000"/>
              </a:solidFill>
            </a:endParaRPr>
          </a:p>
        </p:txBody>
      </p:sp>
    </p:spTree>
    <p:extLst>
      <p:ext uri="{BB962C8B-B14F-4D97-AF65-F5344CB8AC3E}">
        <p14:creationId xmlns:p14="http://schemas.microsoft.com/office/powerpoint/2010/main" val="25485227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9"/>
          <p:cNvSpPr>
            <a:spLocks noGrp="1" noChangeArrowheads="1"/>
          </p:cNvSpPr>
          <p:nvPr>
            <p:ph type="sldNum" sz="quarter" idx="4"/>
          </p:nvPr>
        </p:nvSpPr>
        <p:spPr>
          <a:xfrm>
            <a:off x="6705600" y="6287114"/>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1400518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8139" y="1628777"/>
            <a:ext cx="4189412" cy="2227263"/>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quarter" idx="2"/>
          </p:nvPr>
        </p:nvSpPr>
        <p:spPr>
          <a:xfrm>
            <a:off x="4679952" y="1628777"/>
            <a:ext cx="4189413" cy="2227263"/>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4"/>
          <p:cNvSpPr>
            <a:spLocks noGrp="1"/>
          </p:cNvSpPr>
          <p:nvPr>
            <p:ph sz="quarter" idx="3"/>
          </p:nvPr>
        </p:nvSpPr>
        <p:spPr>
          <a:xfrm>
            <a:off x="338139" y="4008439"/>
            <a:ext cx="4189412" cy="2227262"/>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Content Placeholder 5"/>
          <p:cNvSpPr>
            <a:spLocks noGrp="1"/>
          </p:cNvSpPr>
          <p:nvPr>
            <p:ph sz="quarter" idx="4"/>
          </p:nvPr>
        </p:nvSpPr>
        <p:spPr>
          <a:xfrm>
            <a:off x="4679952" y="4008439"/>
            <a:ext cx="4189413" cy="2227262"/>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itle 1"/>
          <p:cNvSpPr>
            <a:spLocks noGrp="1"/>
          </p:cNvSpPr>
          <p:nvPr>
            <p:ph type="title"/>
          </p:nvPr>
        </p:nvSpPr>
        <p:spPr>
          <a:xfrm>
            <a:off x="329045" y="844552"/>
            <a:ext cx="8550275" cy="844550"/>
          </a:xfrm>
        </p:spPr>
        <p:txBody>
          <a:bodyPr/>
          <a:lstStyle/>
          <a:p>
            <a:r>
              <a:rPr lang="en-US" dirty="0" smtClean="0"/>
              <a:t>Click to edit Master title style</a:t>
            </a:r>
            <a:endParaRPr lang="en-AU" dirty="0"/>
          </a:p>
        </p:txBody>
      </p:sp>
      <p:sp>
        <p:nvSpPr>
          <p:cNvPr id="13" name="Rectangle 9"/>
          <p:cNvSpPr>
            <a:spLocks noGrp="1" noChangeArrowheads="1"/>
          </p:cNvSpPr>
          <p:nvPr>
            <p:ph type="sldNum" sz="quarter" idx="12"/>
          </p:nvPr>
        </p:nvSpPr>
        <p:spPr>
          <a:xfrm>
            <a:off x="6705600" y="6287114"/>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2731232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677" y="1828800"/>
            <a:ext cx="8588376" cy="4408488"/>
          </a:xfrm>
        </p:spPr>
        <p:txBody>
          <a:bodyPr/>
          <a:lstStyle/>
          <a:p>
            <a:endParaRPr lang="en-AU"/>
          </a:p>
        </p:txBody>
      </p:sp>
      <p:sp>
        <p:nvSpPr>
          <p:cNvPr id="8" name="Title 1"/>
          <p:cNvSpPr>
            <a:spLocks noGrp="1"/>
          </p:cNvSpPr>
          <p:nvPr>
            <p:ph type="title"/>
          </p:nvPr>
        </p:nvSpPr>
        <p:spPr>
          <a:xfrm>
            <a:off x="329045" y="844552"/>
            <a:ext cx="8550275" cy="844550"/>
          </a:xfrm>
        </p:spPr>
        <p:txBody>
          <a:bodyPr/>
          <a:lstStyle/>
          <a:p>
            <a:r>
              <a:rPr lang="en-US" dirty="0" smtClean="0"/>
              <a:t>Click to edit Master title style</a:t>
            </a:r>
            <a:endParaRPr lang="en-AU" dirty="0"/>
          </a:p>
        </p:txBody>
      </p:sp>
      <p:sp>
        <p:nvSpPr>
          <p:cNvPr id="10" name="Slide Number Placeholder 9"/>
          <p:cNvSpPr>
            <a:spLocks noGrp="1" noChangeArrowheads="1"/>
          </p:cNvSpPr>
          <p:nvPr>
            <p:ph type="sldNum" sz="quarter" idx="4"/>
          </p:nvPr>
        </p:nvSpPr>
        <p:spPr>
          <a:xfrm>
            <a:off x="6705600" y="6287114"/>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14636362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userDrawn="1"/>
        </p:nvSpPr>
        <p:spPr bwMode="auto">
          <a:xfrm>
            <a:off x="0" y="6553200"/>
            <a:ext cx="9144000" cy="304800"/>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AU" sz="3600" smtClean="0">
              <a:solidFill>
                <a:srgbClr val="0099FF"/>
              </a:solidFill>
            </a:endParaRPr>
          </a:p>
        </p:txBody>
      </p:sp>
      <p:sp>
        <p:nvSpPr>
          <p:cNvPr id="538629" name="Rectangle 5"/>
          <p:cNvSpPr>
            <a:spLocks noGrp="1" noChangeArrowheads="1"/>
          </p:cNvSpPr>
          <p:nvPr>
            <p:ph type="ctrTitle"/>
          </p:nvPr>
        </p:nvSpPr>
        <p:spPr>
          <a:xfrm>
            <a:off x="236970" y="1642651"/>
            <a:ext cx="8642351" cy="1470025"/>
          </a:xfrm>
        </p:spPr>
        <p:txBody>
          <a:bodyPr/>
          <a:lstStyle>
            <a:lvl1pPr algn="ctr">
              <a:defRPr sz="4000" b="1">
                <a:solidFill>
                  <a:srgbClr val="4D2C8A"/>
                </a:solidFill>
              </a:defRPr>
            </a:lvl1pPr>
          </a:lstStyle>
          <a:p>
            <a:pPr lvl="0"/>
            <a:r>
              <a:rPr lang="en-AU" noProof="0" dirty="0" smtClean="0"/>
              <a:t>Click to edit Master title style</a:t>
            </a:r>
          </a:p>
        </p:txBody>
      </p:sp>
      <p:sp>
        <p:nvSpPr>
          <p:cNvPr id="538630" name="Rectangle 6"/>
          <p:cNvSpPr>
            <a:spLocks noGrp="1" noChangeArrowheads="1"/>
          </p:cNvSpPr>
          <p:nvPr>
            <p:ph type="subTitle" idx="1"/>
          </p:nvPr>
        </p:nvSpPr>
        <p:spPr>
          <a:xfrm>
            <a:off x="360215" y="3435890"/>
            <a:ext cx="8408267" cy="914400"/>
          </a:xfrm>
        </p:spPr>
        <p:txBody>
          <a:bodyPr/>
          <a:lstStyle>
            <a:lvl1pPr marL="0" indent="0" algn="ctr">
              <a:buFontTx/>
              <a:buNone/>
              <a:defRPr lang="en-AU" sz="3200" smtClean="0">
                <a:solidFill>
                  <a:srgbClr val="4D2C8A"/>
                </a:solidFill>
                <a:effectLst/>
              </a:defRPr>
            </a:lvl1pPr>
          </a:lstStyle>
          <a:p>
            <a:pPr lvl="0"/>
            <a:r>
              <a:rPr lang="en-AU" noProof="0" dirty="0" smtClean="0"/>
              <a:t>Click to edit Master subtitle style</a:t>
            </a:r>
          </a:p>
          <a:p>
            <a:endParaRPr lang="en-AU" sz="1000" kern="1400" dirty="0" smtClean="0">
              <a:solidFill>
                <a:srgbClr val="000000"/>
              </a:solidFill>
              <a:effectLst/>
              <a:latin typeface="Calibri"/>
            </a:endParaRPr>
          </a:p>
          <a:p>
            <a:r>
              <a:rPr lang="en-AU" sz="1000" kern="1400" dirty="0" smtClean="0">
                <a:solidFill>
                  <a:srgbClr val="000000"/>
                </a:solidFill>
                <a:effectLst/>
                <a:latin typeface="Calibri"/>
              </a:rPr>
              <a:t> </a:t>
            </a:r>
          </a:p>
          <a:p>
            <a:pPr lvl="0"/>
            <a:endParaRPr lang="en-AU" noProof="0" dirty="0" smtClean="0"/>
          </a:p>
        </p:txBody>
      </p:sp>
      <p:sp>
        <p:nvSpPr>
          <p:cNvPr id="23" name="Rectangle 9"/>
          <p:cNvSpPr>
            <a:spLocks noGrp="1" noChangeArrowheads="1"/>
          </p:cNvSpPr>
          <p:nvPr>
            <p:ph type="sldNum" sz="quarter" idx="4"/>
          </p:nvPr>
        </p:nvSpPr>
        <p:spPr>
          <a:xfrm>
            <a:off x="6934200" y="6404678"/>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a:pPr/>
              <a:t>‹#›</a:t>
            </a:fld>
            <a:endParaRPr lang="en-AU"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19727"/>
          </a:xfrm>
          <a:prstGeom prst="rect">
            <a:avLst/>
          </a:prstGeom>
        </p:spPr>
      </p:pic>
      <p:sp>
        <p:nvSpPr>
          <p:cNvPr id="10" name="Rectangle 7"/>
          <p:cNvSpPr>
            <a:spLocks noGrp="1" noChangeArrowheads="1"/>
          </p:cNvSpPr>
          <p:nvPr>
            <p:ph type="dt" sz="half" idx="2"/>
          </p:nvPr>
        </p:nvSpPr>
        <p:spPr>
          <a:xfrm>
            <a:off x="76200" y="6579326"/>
            <a:ext cx="7696200" cy="228600"/>
          </a:xfrm>
          <a:prstGeom prst="rect">
            <a:avLst/>
          </a:prstGeom>
        </p:spPr>
        <p:txBody>
          <a:bodyPr/>
          <a:lstStyle>
            <a:lvl1pPr>
              <a:defRPr sz="1100"/>
            </a:lvl1pPr>
          </a:lstStyle>
          <a:p>
            <a:r>
              <a:rPr lang="en-AU" smtClean="0">
                <a:solidFill>
                  <a:srgbClr val="FFFFFF"/>
                </a:solidFill>
              </a:rPr>
              <a:t>© 2014 School Curriculum and Standards Authority </a:t>
            </a:r>
            <a:endParaRPr lang="en-US" dirty="0">
              <a:solidFill>
                <a:srgbClr val="000000"/>
              </a:solidFill>
            </a:endParaRPr>
          </a:p>
        </p:txBody>
      </p:sp>
    </p:spTree>
    <p:extLst>
      <p:ext uri="{BB962C8B-B14F-4D97-AF65-F5344CB8AC3E}">
        <p14:creationId xmlns:p14="http://schemas.microsoft.com/office/powerpoint/2010/main" val="27037272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Slide Number Placeholder 4"/>
          <p:cNvSpPr>
            <a:spLocks noGrp="1"/>
          </p:cNvSpPr>
          <p:nvPr>
            <p:ph type="sldNum" sz="quarter" idx="12"/>
          </p:nvPr>
        </p:nvSpPr>
        <p:spPr/>
        <p:txBody>
          <a:bodyPr/>
          <a:lstStyle/>
          <a:p>
            <a:fld id="{8C57E9BA-65BF-4135-85A9-0424360DE200}" type="slidenum">
              <a:rPr lang="en-AU"/>
              <a:pPr/>
              <a:t>‹#›</a:t>
            </a:fld>
            <a:endParaRPr lang="en-AU" dirty="0"/>
          </a:p>
        </p:txBody>
      </p:sp>
    </p:spTree>
    <p:extLst>
      <p:ext uri="{BB962C8B-B14F-4D97-AF65-F5344CB8AC3E}">
        <p14:creationId xmlns:p14="http://schemas.microsoft.com/office/powerpoint/2010/main" val="39050409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9045" y="844551"/>
            <a:ext cx="8550275" cy="844550"/>
          </a:xfrm>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Rectangle 9"/>
          <p:cNvSpPr>
            <a:spLocks noGrp="1" noChangeArrowheads="1"/>
          </p:cNvSpPr>
          <p:nvPr>
            <p:ph type="sldNum" sz="quarter" idx="4"/>
          </p:nvPr>
        </p:nvSpPr>
        <p:spPr>
          <a:xfrm>
            <a:off x="6705600" y="6287112"/>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a:pPr/>
              <a:t>‹#›</a:t>
            </a:fld>
            <a:endParaRPr lang="en-AU" dirty="0"/>
          </a:p>
        </p:txBody>
      </p:sp>
    </p:spTree>
    <p:extLst>
      <p:ext uri="{BB962C8B-B14F-4D97-AF65-F5344CB8AC3E}">
        <p14:creationId xmlns:p14="http://schemas.microsoft.com/office/powerpoint/2010/main" val="10532380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9"/>
          <p:cNvSpPr>
            <a:spLocks noGrp="1" noChangeArrowheads="1"/>
          </p:cNvSpPr>
          <p:nvPr>
            <p:ph type="sldNum" sz="quarter" idx="4"/>
          </p:nvPr>
        </p:nvSpPr>
        <p:spPr>
          <a:xfrm>
            <a:off x="6705600" y="6287112"/>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a:pPr/>
              <a:t>‹#›</a:t>
            </a:fld>
            <a:endParaRPr lang="en-AU" dirty="0"/>
          </a:p>
        </p:txBody>
      </p:sp>
    </p:spTree>
    <p:extLst>
      <p:ext uri="{BB962C8B-B14F-4D97-AF65-F5344CB8AC3E}">
        <p14:creationId xmlns:p14="http://schemas.microsoft.com/office/powerpoint/2010/main" val="40765370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8139" y="1981201"/>
            <a:ext cx="4189412" cy="42545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79951" y="1981201"/>
            <a:ext cx="4189413" cy="42545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itle 1"/>
          <p:cNvSpPr>
            <a:spLocks noGrp="1"/>
          </p:cNvSpPr>
          <p:nvPr>
            <p:ph type="title"/>
          </p:nvPr>
        </p:nvSpPr>
        <p:spPr>
          <a:xfrm>
            <a:off x="329045" y="844551"/>
            <a:ext cx="8550275" cy="844550"/>
          </a:xfrm>
        </p:spPr>
        <p:txBody>
          <a:bodyPr/>
          <a:lstStyle/>
          <a:p>
            <a:r>
              <a:rPr lang="en-US" dirty="0" smtClean="0"/>
              <a:t>Click to edit Master title style</a:t>
            </a:r>
            <a:endParaRPr lang="en-AU" dirty="0"/>
          </a:p>
        </p:txBody>
      </p:sp>
      <p:sp>
        <p:nvSpPr>
          <p:cNvPr id="11" name="Rectangle 9"/>
          <p:cNvSpPr>
            <a:spLocks noGrp="1" noChangeArrowheads="1"/>
          </p:cNvSpPr>
          <p:nvPr>
            <p:ph type="sldNum" sz="quarter" idx="4"/>
          </p:nvPr>
        </p:nvSpPr>
        <p:spPr>
          <a:xfrm>
            <a:off x="6705600" y="6287112"/>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a:pPr/>
              <a:t>‹#›</a:t>
            </a:fld>
            <a:endParaRPr lang="en-AU" dirty="0"/>
          </a:p>
        </p:txBody>
      </p:sp>
    </p:spTree>
    <p:extLst>
      <p:ext uri="{BB962C8B-B14F-4D97-AF65-F5344CB8AC3E}">
        <p14:creationId xmlns:p14="http://schemas.microsoft.com/office/powerpoint/2010/main" val="33675062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1246" y="1794442"/>
            <a:ext cx="4050127" cy="7963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7871" y="2700129"/>
            <a:ext cx="4040188" cy="3535363"/>
          </a:xfrm>
        </p:spPr>
        <p:txBody>
          <a:bodyPr/>
          <a:lstStyle>
            <a:lvl1pPr>
              <a:defRPr sz="2400"/>
            </a:lvl1pPr>
            <a:lvl2pPr>
              <a:defRPr sz="24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Content Placeholder 5"/>
          <p:cNvSpPr>
            <a:spLocks noGrp="1"/>
          </p:cNvSpPr>
          <p:nvPr>
            <p:ph sz="quarter" idx="4"/>
          </p:nvPr>
        </p:nvSpPr>
        <p:spPr>
          <a:xfrm>
            <a:off x="4575454" y="2710068"/>
            <a:ext cx="4041775" cy="3535363"/>
          </a:xfrm>
        </p:spPr>
        <p:txBody>
          <a:bodyPr/>
          <a:lstStyle>
            <a:lvl1pPr>
              <a:defRPr sz="2400"/>
            </a:lvl1pPr>
            <a:lvl2pPr>
              <a:defRPr sz="24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Title 1"/>
          <p:cNvSpPr>
            <a:spLocks noGrp="1"/>
          </p:cNvSpPr>
          <p:nvPr>
            <p:ph type="title"/>
          </p:nvPr>
        </p:nvSpPr>
        <p:spPr>
          <a:xfrm>
            <a:off x="329045" y="844551"/>
            <a:ext cx="8550275" cy="844550"/>
          </a:xfrm>
        </p:spPr>
        <p:txBody>
          <a:bodyPr/>
          <a:lstStyle/>
          <a:p>
            <a:r>
              <a:rPr lang="en-US" dirty="0" smtClean="0"/>
              <a:t>Click to edit Master title style</a:t>
            </a:r>
            <a:endParaRPr lang="en-AU" dirty="0"/>
          </a:p>
        </p:txBody>
      </p:sp>
      <p:sp>
        <p:nvSpPr>
          <p:cNvPr id="15" name="Rectangle 9"/>
          <p:cNvSpPr>
            <a:spLocks noGrp="1" noChangeArrowheads="1"/>
          </p:cNvSpPr>
          <p:nvPr>
            <p:ph type="sldNum" sz="quarter" idx="15"/>
          </p:nvPr>
        </p:nvSpPr>
        <p:spPr>
          <a:xfrm>
            <a:off x="6705600" y="6287112"/>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a:pPr/>
              <a:t>‹#›</a:t>
            </a:fld>
            <a:endParaRPr lang="en-AU" dirty="0"/>
          </a:p>
        </p:txBody>
      </p:sp>
      <p:sp>
        <p:nvSpPr>
          <p:cNvPr id="16" name="Text Placeholder 2"/>
          <p:cNvSpPr>
            <a:spLocks noGrp="1"/>
          </p:cNvSpPr>
          <p:nvPr>
            <p:ph type="body" idx="16"/>
          </p:nvPr>
        </p:nvSpPr>
        <p:spPr>
          <a:xfrm>
            <a:off x="4569302" y="1803150"/>
            <a:ext cx="4050127" cy="7963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0860786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9"/>
          <p:cNvSpPr>
            <a:spLocks noGrp="1" noChangeArrowheads="1"/>
          </p:cNvSpPr>
          <p:nvPr>
            <p:ph type="sldNum" sz="quarter" idx="4"/>
          </p:nvPr>
        </p:nvSpPr>
        <p:spPr>
          <a:xfrm>
            <a:off x="6705600" y="6287112"/>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a:pPr/>
              <a:t>‹#›</a:t>
            </a:fld>
            <a:endParaRPr lang="en-AU" dirty="0"/>
          </a:p>
        </p:txBody>
      </p:sp>
    </p:spTree>
    <p:extLst>
      <p:ext uri="{BB962C8B-B14F-4D97-AF65-F5344CB8AC3E}">
        <p14:creationId xmlns:p14="http://schemas.microsoft.com/office/powerpoint/2010/main" val="30372845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Slide Number Placeholder 4"/>
          <p:cNvSpPr>
            <a:spLocks noGrp="1"/>
          </p:cNvSpPr>
          <p:nvPr>
            <p:ph type="sldNum" sz="quarter" idx="12"/>
          </p:nvPr>
        </p:nvSpPr>
        <p:spPr/>
        <p:txBody>
          <a:body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7334350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329045" y="844551"/>
            <a:ext cx="8550275" cy="844550"/>
          </a:xfrm>
        </p:spPr>
        <p:txBody>
          <a:bodyPr/>
          <a:lstStyle/>
          <a:p>
            <a:r>
              <a:rPr lang="en-US" dirty="0" smtClean="0"/>
              <a:t>Click to edit Master title style</a:t>
            </a:r>
            <a:endParaRPr lang="en-AU" dirty="0"/>
          </a:p>
        </p:txBody>
      </p:sp>
      <p:sp>
        <p:nvSpPr>
          <p:cNvPr id="8" name="Rectangle 9"/>
          <p:cNvSpPr>
            <a:spLocks noGrp="1" noChangeArrowheads="1"/>
          </p:cNvSpPr>
          <p:nvPr>
            <p:ph type="sldNum" sz="quarter" idx="4"/>
          </p:nvPr>
        </p:nvSpPr>
        <p:spPr>
          <a:xfrm>
            <a:off x="6705600" y="6287112"/>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a:pPr/>
              <a:t>‹#›</a:t>
            </a:fld>
            <a:endParaRPr lang="en-AU" dirty="0"/>
          </a:p>
        </p:txBody>
      </p:sp>
    </p:spTree>
    <p:extLst>
      <p:ext uri="{BB962C8B-B14F-4D97-AF65-F5344CB8AC3E}">
        <p14:creationId xmlns:p14="http://schemas.microsoft.com/office/powerpoint/2010/main" val="38651171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05001"/>
            <a:ext cx="5111751" cy="422116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337931" y="1905001"/>
            <a:ext cx="3127583" cy="42211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a:spLocks noGrp="1"/>
          </p:cNvSpPr>
          <p:nvPr>
            <p:ph type="title"/>
          </p:nvPr>
        </p:nvSpPr>
        <p:spPr>
          <a:xfrm>
            <a:off x="329045" y="844551"/>
            <a:ext cx="8550275" cy="844550"/>
          </a:xfrm>
        </p:spPr>
        <p:txBody>
          <a:bodyPr/>
          <a:lstStyle/>
          <a:p>
            <a:r>
              <a:rPr lang="en-US" dirty="0" smtClean="0"/>
              <a:t>Click to edit Master title style</a:t>
            </a:r>
            <a:endParaRPr lang="en-AU" dirty="0"/>
          </a:p>
        </p:txBody>
      </p:sp>
      <p:sp>
        <p:nvSpPr>
          <p:cNvPr id="11" name="Rectangle 9"/>
          <p:cNvSpPr>
            <a:spLocks noGrp="1" noChangeArrowheads="1"/>
          </p:cNvSpPr>
          <p:nvPr>
            <p:ph type="sldNum" sz="quarter" idx="4"/>
          </p:nvPr>
        </p:nvSpPr>
        <p:spPr>
          <a:xfrm>
            <a:off x="6705600" y="6287112"/>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a:pPr/>
              <a:t>‹#›</a:t>
            </a:fld>
            <a:endParaRPr lang="en-AU" dirty="0"/>
          </a:p>
        </p:txBody>
      </p:sp>
    </p:spTree>
    <p:extLst>
      <p:ext uri="{BB962C8B-B14F-4D97-AF65-F5344CB8AC3E}">
        <p14:creationId xmlns:p14="http://schemas.microsoft.com/office/powerpoint/2010/main" val="33767915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9"/>
          <p:cNvSpPr>
            <a:spLocks noGrp="1" noChangeArrowheads="1"/>
          </p:cNvSpPr>
          <p:nvPr>
            <p:ph type="sldNum" sz="quarter" idx="4"/>
          </p:nvPr>
        </p:nvSpPr>
        <p:spPr>
          <a:xfrm>
            <a:off x="6705600" y="6287112"/>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a:pPr/>
              <a:t>‹#›</a:t>
            </a:fld>
            <a:endParaRPr lang="en-AU" dirty="0"/>
          </a:p>
        </p:txBody>
      </p:sp>
    </p:spTree>
    <p:extLst>
      <p:ext uri="{BB962C8B-B14F-4D97-AF65-F5344CB8AC3E}">
        <p14:creationId xmlns:p14="http://schemas.microsoft.com/office/powerpoint/2010/main" val="17746166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8139" y="1628776"/>
            <a:ext cx="4189412" cy="2227263"/>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quarter" idx="2"/>
          </p:nvPr>
        </p:nvSpPr>
        <p:spPr>
          <a:xfrm>
            <a:off x="4679951" y="1628776"/>
            <a:ext cx="4189413" cy="2227263"/>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4"/>
          <p:cNvSpPr>
            <a:spLocks noGrp="1"/>
          </p:cNvSpPr>
          <p:nvPr>
            <p:ph sz="quarter" idx="3"/>
          </p:nvPr>
        </p:nvSpPr>
        <p:spPr>
          <a:xfrm>
            <a:off x="338139" y="4008439"/>
            <a:ext cx="4189412" cy="2227262"/>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Content Placeholder 5"/>
          <p:cNvSpPr>
            <a:spLocks noGrp="1"/>
          </p:cNvSpPr>
          <p:nvPr>
            <p:ph sz="quarter" idx="4"/>
          </p:nvPr>
        </p:nvSpPr>
        <p:spPr>
          <a:xfrm>
            <a:off x="4679951" y="4008439"/>
            <a:ext cx="4189413" cy="2227262"/>
          </a:xfrm>
        </p:spPr>
        <p:txBody>
          <a:bodyPr/>
          <a:lstStyle>
            <a:lvl1pPr>
              <a:defRPr sz="20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itle 1"/>
          <p:cNvSpPr>
            <a:spLocks noGrp="1"/>
          </p:cNvSpPr>
          <p:nvPr>
            <p:ph type="title"/>
          </p:nvPr>
        </p:nvSpPr>
        <p:spPr>
          <a:xfrm>
            <a:off x="329045" y="844551"/>
            <a:ext cx="8550275" cy="844550"/>
          </a:xfrm>
        </p:spPr>
        <p:txBody>
          <a:bodyPr/>
          <a:lstStyle/>
          <a:p>
            <a:r>
              <a:rPr lang="en-US" dirty="0" smtClean="0"/>
              <a:t>Click to edit Master title style</a:t>
            </a:r>
            <a:endParaRPr lang="en-AU" dirty="0"/>
          </a:p>
        </p:txBody>
      </p:sp>
      <p:sp>
        <p:nvSpPr>
          <p:cNvPr id="13" name="Rectangle 9"/>
          <p:cNvSpPr>
            <a:spLocks noGrp="1" noChangeArrowheads="1"/>
          </p:cNvSpPr>
          <p:nvPr>
            <p:ph type="sldNum" sz="quarter" idx="12"/>
          </p:nvPr>
        </p:nvSpPr>
        <p:spPr>
          <a:xfrm>
            <a:off x="6705600" y="6287112"/>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a:pPr/>
              <a:t>‹#›</a:t>
            </a:fld>
            <a:endParaRPr lang="en-AU" dirty="0"/>
          </a:p>
        </p:txBody>
      </p:sp>
    </p:spTree>
    <p:extLst>
      <p:ext uri="{BB962C8B-B14F-4D97-AF65-F5344CB8AC3E}">
        <p14:creationId xmlns:p14="http://schemas.microsoft.com/office/powerpoint/2010/main" val="256650629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677" y="1828800"/>
            <a:ext cx="8588376" cy="4408488"/>
          </a:xfrm>
        </p:spPr>
        <p:txBody>
          <a:bodyPr/>
          <a:lstStyle/>
          <a:p>
            <a:endParaRPr lang="en-AU"/>
          </a:p>
        </p:txBody>
      </p:sp>
      <p:sp>
        <p:nvSpPr>
          <p:cNvPr id="8" name="Title 1"/>
          <p:cNvSpPr>
            <a:spLocks noGrp="1"/>
          </p:cNvSpPr>
          <p:nvPr>
            <p:ph type="title"/>
          </p:nvPr>
        </p:nvSpPr>
        <p:spPr>
          <a:xfrm>
            <a:off x="329045" y="844551"/>
            <a:ext cx="8550275" cy="844550"/>
          </a:xfrm>
        </p:spPr>
        <p:txBody>
          <a:bodyPr/>
          <a:lstStyle/>
          <a:p>
            <a:r>
              <a:rPr lang="en-US" dirty="0" smtClean="0"/>
              <a:t>Click to edit Master title style</a:t>
            </a:r>
            <a:endParaRPr lang="en-AU" dirty="0"/>
          </a:p>
        </p:txBody>
      </p:sp>
      <p:sp>
        <p:nvSpPr>
          <p:cNvPr id="10" name="Slide Number Placeholder 9"/>
          <p:cNvSpPr>
            <a:spLocks noGrp="1" noChangeArrowheads="1"/>
          </p:cNvSpPr>
          <p:nvPr>
            <p:ph type="sldNum" sz="quarter" idx="4"/>
          </p:nvPr>
        </p:nvSpPr>
        <p:spPr>
          <a:xfrm>
            <a:off x="6705600" y="6287112"/>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a:pPr/>
              <a:t>‹#›</a:t>
            </a:fld>
            <a:endParaRPr lang="en-AU" dirty="0"/>
          </a:p>
        </p:txBody>
      </p:sp>
    </p:spTree>
    <p:extLst>
      <p:ext uri="{BB962C8B-B14F-4D97-AF65-F5344CB8AC3E}">
        <p14:creationId xmlns:p14="http://schemas.microsoft.com/office/powerpoint/2010/main" val="7262771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9045" y="844552"/>
            <a:ext cx="8550275" cy="844550"/>
          </a:xfrm>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Rectangle 9"/>
          <p:cNvSpPr>
            <a:spLocks noGrp="1" noChangeArrowheads="1"/>
          </p:cNvSpPr>
          <p:nvPr>
            <p:ph type="sldNum" sz="quarter" idx="4"/>
          </p:nvPr>
        </p:nvSpPr>
        <p:spPr>
          <a:xfrm>
            <a:off x="6705600" y="6287114"/>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35602414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9"/>
          <p:cNvSpPr>
            <a:spLocks noGrp="1" noChangeArrowheads="1"/>
          </p:cNvSpPr>
          <p:nvPr>
            <p:ph type="sldNum" sz="quarter" idx="4"/>
          </p:nvPr>
        </p:nvSpPr>
        <p:spPr>
          <a:xfrm>
            <a:off x="6705600" y="6287114"/>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41613617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8139" y="1981201"/>
            <a:ext cx="4189412" cy="42545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79952" y="1981201"/>
            <a:ext cx="4189413" cy="42545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itle 1"/>
          <p:cNvSpPr>
            <a:spLocks noGrp="1"/>
          </p:cNvSpPr>
          <p:nvPr>
            <p:ph type="title"/>
          </p:nvPr>
        </p:nvSpPr>
        <p:spPr>
          <a:xfrm>
            <a:off x="329045" y="844552"/>
            <a:ext cx="8550275" cy="844550"/>
          </a:xfrm>
        </p:spPr>
        <p:txBody>
          <a:bodyPr/>
          <a:lstStyle/>
          <a:p>
            <a:r>
              <a:rPr lang="en-US" dirty="0" smtClean="0"/>
              <a:t>Click to edit Master title style</a:t>
            </a:r>
            <a:endParaRPr lang="en-AU" dirty="0"/>
          </a:p>
        </p:txBody>
      </p:sp>
      <p:sp>
        <p:nvSpPr>
          <p:cNvPr id="11" name="Rectangle 9"/>
          <p:cNvSpPr>
            <a:spLocks noGrp="1" noChangeArrowheads="1"/>
          </p:cNvSpPr>
          <p:nvPr>
            <p:ph type="sldNum" sz="quarter" idx="4"/>
          </p:nvPr>
        </p:nvSpPr>
        <p:spPr>
          <a:xfrm>
            <a:off x="6705600" y="6287114"/>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9029413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1249" y="1794442"/>
            <a:ext cx="4050127" cy="7963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7871" y="2700131"/>
            <a:ext cx="4040188" cy="3535363"/>
          </a:xfrm>
        </p:spPr>
        <p:txBody>
          <a:bodyPr/>
          <a:lstStyle>
            <a:lvl1pPr>
              <a:defRPr sz="2400"/>
            </a:lvl1pPr>
            <a:lvl2pPr>
              <a:defRPr sz="24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Content Placeholder 5"/>
          <p:cNvSpPr>
            <a:spLocks noGrp="1"/>
          </p:cNvSpPr>
          <p:nvPr>
            <p:ph sz="quarter" idx="4"/>
          </p:nvPr>
        </p:nvSpPr>
        <p:spPr>
          <a:xfrm>
            <a:off x="4575457" y="2710070"/>
            <a:ext cx="4041775" cy="3535363"/>
          </a:xfrm>
        </p:spPr>
        <p:txBody>
          <a:bodyPr/>
          <a:lstStyle>
            <a:lvl1pPr>
              <a:defRPr sz="2400"/>
            </a:lvl1pPr>
            <a:lvl2pPr>
              <a:defRPr sz="24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Title 1"/>
          <p:cNvSpPr>
            <a:spLocks noGrp="1"/>
          </p:cNvSpPr>
          <p:nvPr>
            <p:ph type="title"/>
          </p:nvPr>
        </p:nvSpPr>
        <p:spPr>
          <a:xfrm>
            <a:off x="329045" y="844552"/>
            <a:ext cx="8550275" cy="844550"/>
          </a:xfrm>
        </p:spPr>
        <p:txBody>
          <a:bodyPr/>
          <a:lstStyle/>
          <a:p>
            <a:r>
              <a:rPr lang="en-US" dirty="0" smtClean="0"/>
              <a:t>Click to edit Master title style</a:t>
            </a:r>
            <a:endParaRPr lang="en-AU" dirty="0"/>
          </a:p>
        </p:txBody>
      </p:sp>
      <p:sp>
        <p:nvSpPr>
          <p:cNvPr id="15" name="Rectangle 9"/>
          <p:cNvSpPr>
            <a:spLocks noGrp="1" noChangeArrowheads="1"/>
          </p:cNvSpPr>
          <p:nvPr>
            <p:ph type="sldNum" sz="quarter" idx="15"/>
          </p:nvPr>
        </p:nvSpPr>
        <p:spPr>
          <a:xfrm>
            <a:off x="6705600" y="6287114"/>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
        <p:nvSpPr>
          <p:cNvPr id="16" name="Text Placeholder 2"/>
          <p:cNvSpPr>
            <a:spLocks noGrp="1"/>
          </p:cNvSpPr>
          <p:nvPr>
            <p:ph type="body" idx="16"/>
          </p:nvPr>
        </p:nvSpPr>
        <p:spPr>
          <a:xfrm>
            <a:off x="4569305" y="1803151"/>
            <a:ext cx="4050127" cy="7963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5932526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9"/>
          <p:cNvSpPr>
            <a:spLocks noGrp="1" noChangeArrowheads="1"/>
          </p:cNvSpPr>
          <p:nvPr>
            <p:ph type="sldNum" sz="quarter" idx="4"/>
          </p:nvPr>
        </p:nvSpPr>
        <p:spPr>
          <a:xfrm>
            <a:off x="6705600" y="6287114"/>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22452840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329045" y="844552"/>
            <a:ext cx="8550275" cy="844550"/>
          </a:xfrm>
        </p:spPr>
        <p:txBody>
          <a:bodyPr/>
          <a:lstStyle/>
          <a:p>
            <a:r>
              <a:rPr lang="en-US" dirty="0" smtClean="0"/>
              <a:t>Click to edit Master title style</a:t>
            </a:r>
            <a:endParaRPr lang="en-AU" dirty="0"/>
          </a:p>
        </p:txBody>
      </p:sp>
      <p:sp>
        <p:nvSpPr>
          <p:cNvPr id="8" name="Rectangle 9"/>
          <p:cNvSpPr>
            <a:spLocks noGrp="1" noChangeArrowheads="1"/>
          </p:cNvSpPr>
          <p:nvPr>
            <p:ph type="sldNum" sz="quarter" idx="4"/>
          </p:nvPr>
        </p:nvSpPr>
        <p:spPr>
          <a:xfrm>
            <a:off x="6705600" y="6287114"/>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24568827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905003"/>
            <a:ext cx="5111751" cy="4221163"/>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337934" y="1905003"/>
            <a:ext cx="3127583" cy="42211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a:spLocks noGrp="1"/>
          </p:cNvSpPr>
          <p:nvPr>
            <p:ph type="title"/>
          </p:nvPr>
        </p:nvSpPr>
        <p:spPr>
          <a:xfrm>
            <a:off x="329045" y="844552"/>
            <a:ext cx="8550275" cy="844550"/>
          </a:xfrm>
        </p:spPr>
        <p:txBody>
          <a:bodyPr/>
          <a:lstStyle/>
          <a:p>
            <a:r>
              <a:rPr lang="en-US" dirty="0" smtClean="0"/>
              <a:t>Click to edit Master title style</a:t>
            </a:r>
            <a:endParaRPr lang="en-AU" dirty="0"/>
          </a:p>
        </p:txBody>
      </p:sp>
      <p:sp>
        <p:nvSpPr>
          <p:cNvPr id="11" name="Rectangle 9"/>
          <p:cNvSpPr>
            <a:spLocks noGrp="1" noChangeArrowheads="1"/>
          </p:cNvSpPr>
          <p:nvPr>
            <p:ph type="sldNum" sz="quarter" idx="4"/>
          </p:nvPr>
        </p:nvSpPr>
        <p:spPr>
          <a:xfrm>
            <a:off x="6705600" y="6287114"/>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spTree>
    <p:extLst>
      <p:ext uri="{BB962C8B-B14F-4D97-AF65-F5344CB8AC3E}">
        <p14:creationId xmlns:p14="http://schemas.microsoft.com/office/powerpoint/2010/main" val="26936501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7605" name="Rectangle 5"/>
          <p:cNvSpPr>
            <a:spLocks noGrp="1" noChangeArrowheads="1"/>
          </p:cNvSpPr>
          <p:nvPr>
            <p:ph type="title"/>
          </p:nvPr>
        </p:nvSpPr>
        <p:spPr bwMode="auto">
          <a:xfrm>
            <a:off x="342901" y="844552"/>
            <a:ext cx="8550275"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37606" name="Rectangle 6"/>
          <p:cNvSpPr>
            <a:spLocks noGrp="1" noChangeArrowheads="1"/>
          </p:cNvSpPr>
          <p:nvPr>
            <p:ph type="body" idx="1"/>
          </p:nvPr>
        </p:nvSpPr>
        <p:spPr bwMode="auto">
          <a:xfrm>
            <a:off x="338142" y="1628778"/>
            <a:ext cx="853122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9"/>
          <p:cNvSpPr>
            <a:spLocks noGrp="1" noChangeArrowheads="1"/>
          </p:cNvSpPr>
          <p:nvPr>
            <p:ph type="sldNum" sz="quarter" idx="4"/>
          </p:nvPr>
        </p:nvSpPr>
        <p:spPr>
          <a:xfrm>
            <a:off x="6705600" y="6287114"/>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smtClean="0"/>
              <a:pPr/>
              <a:t>‹#›</a:t>
            </a:fld>
            <a:endParaRPr lang="en-AU" dirty="0"/>
          </a:p>
        </p:txBody>
      </p:sp>
      <p:pic>
        <p:nvPicPr>
          <p:cNvPr id="4" name="Picture 3"/>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3"/>
            <a:ext cx="9144000" cy="819727"/>
          </a:xfrm>
          <a:prstGeom prst="rect">
            <a:avLst/>
          </a:prstGeom>
        </p:spPr>
      </p:pic>
      <p:sp>
        <p:nvSpPr>
          <p:cNvPr id="5" name="Rectangle 4"/>
          <p:cNvSpPr/>
          <p:nvPr userDrawn="1"/>
        </p:nvSpPr>
        <p:spPr bwMode="auto">
          <a:xfrm>
            <a:off x="0" y="6553200"/>
            <a:ext cx="9144000" cy="304800"/>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277743805"/>
      </p:ext>
    </p:extLst>
  </p:cSld>
  <p:clrMap bg1="lt1" tx1="dk1" bg2="lt2" tx2="dk2" accent1="accent1" accent2="accent2" accent3="accent3" accent4="accent4" accent5="accent5" accent6="accent6" hlink="hlink" folHlink="folHlink"/>
  <p:sldLayoutIdLst>
    <p:sldLayoutId id="2147483664" r:id="rId1"/>
    <p:sldLayoutId id="2147483677"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5" r:id="rId11"/>
    <p:sldLayoutId id="2147483676" r:id="rId12"/>
  </p:sldLayoutIdLst>
  <p:timing>
    <p:tnLst>
      <p:par>
        <p:cTn id="1" dur="indefinite" restart="never" nodeType="tmRoot"/>
      </p:par>
    </p:tnLst>
  </p:timing>
  <p:hf hdr="0" ftr="0" dt="0"/>
  <p:txStyles>
    <p:titleStyle>
      <a:lvl1pPr algn="l" rtl="0" fontAlgn="base">
        <a:spcBef>
          <a:spcPct val="0"/>
        </a:spcBef>
        <a:spcAft>
          <a:spcPct val="0"/>
        </a:spcAft>
        <a:defRPr sz="3600">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7605" name="Rectangle 5"/>
          <p:cNvSpPr>
            <a:spLocks noGrp="1" noChangeArrowheads="1"/>
          </p:cNvSpPr>
          <p:nvPr>
            <p:ph type="title"/>
          </p:nvPr>
        </p:nvSpPr>
        <p:spPr bwMode="auto">
          <a:xfrm>
            <a:off x="342901" y="844551"/>
            <a:ext cx="8550275"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37606" name="Rectangle 6"/>
          <p:cNvSpPr>
            <a:spLocks noGrp="1" noChangeArrowheads="1"/>
          </p:cNvSpPr>
          <p:nvPr>
            <p:ph type="body" idx="1"/>
          </p:nvPr>
        </p:nvSpPr>
        <p:spPr bwMode="auto">
          <a:xfrm>
            <a:off x="338140" y="1628776"/>
            <a:ext cx="853122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9"/>
          <p:cNvSpPr>
            <a:spLocks noGrp="1" noChangeArrowheads="1"/>
          </p:cNvSpPr>
          <p:nvPr>
            <p:ph type="sldNum" sz="quarter" idx="4"/>
          </p:nvPr>
        </p:nvSpPr>
        <p:spPr>
          <a:xfrm>
            <a:off x="6705600" y="6287112"/>
            <a:ext cx="2133600" cy="418489"/>
          </a:xfrm>
          <a:prstGeom prst="rect">
            <a:avLst/>
          </a:prstGeom>
        </p:spPr>
        <p:txBody>
          <a:bodyPr/>
          <a:lstStyle>
            <a:lvl1pPr marL="0" algn="r" defTabSz="914400" rtl="0" eaLnBrk="1" latinLnBrk="0" hangingPunct="1">
              <a:defRPr lang="en-US" sz="1200" kern="1200" smtClean="0">
                <a:solidFill>
                  <a:srgbClr val="FFFFFF"/>
                </a:solidFill>
                <a:latin typeface="Arial Unicode MS" pitchFamily="34" charset="-128"/>
                <a:ea typeface="+mn-ea"/>
                <a:cs typeface="Arial" charset="0"/>
              </a:defRPr>
            </a:lvl1pPr>
          </a:lstStyle>
          <a:p>
            <a:fld id="{8C57E9BA-65BF-4135-85A9-0424360DE200}" type="slidenum">
              <a:rPr lang="en-AU"/>
              <a:pPr/>
              <a:t>‹#›</a:t>
            </a:fld>
            <a:endParaRPr lang="en-AU" dirty="0"/>
          </a:p>
        </p:txBody>
      </p:sp>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44000" cy="819727"/>
          </a:xfrm>
          <a:prstGeom prst="rect">
            <a:avLst/>
          </a:prstGeom>
        </p:spPr>
      </p:pic>
      <p:sp>
        <p:nvSpPr>
          <p:cNvPr id="5" name="Rectangle 4"/>
          <p:cNvSpPr/>
          <p:nvPr userDrawn="1"/>
        </p:nvSpPr>
        <p:spPr bwMode="auto">
          <a:xfrm>
            <a:off x="0" y="6553200"/>
            <a:ext cx="9144000" cy="304800"/>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AU" sz="3600" smtClean="0">
              <a:solidFill>
                <a:srgbClr val="0099FF"/>
              </a:solidFill>
            </a:endParaRPr>
          </a:p>
        </p:txBody>
      </p:sp>
    </p:spTree>
    <p:extLst>
      <p:ext uri="{BB962C8B-B14F-4D97-AF65-F5344CB8AC3E}">
        <p14:creationId xmlns:p14="http://schemas.microsoft.com/office/powerpoint/2010/main" val="23314173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iming>
    <p:tnLst>
      <p:par>
        <p:cTn id="1" dur="indefinite" restart="never" nodeType="tmRoot"/>
      </p:par>
    </p:tnLst>
  </p:timing>
  <p:hf hdr="0" ftr="0" dt="0"/>
  <p:txStyles>
    <p:titleStyle>
      <a:lvl1pPr algn="l" rtl="0" fontAlgn="base">
        <a:spcBef>
          <a:spcPct val="0"/>
        </a:spcBef>
        <a:spcAft>
          <a:spcPct val="0"/>
        </a:spcAft>
        <a:defRPr sz="3600">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scsa.wa.edu.a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ace1516.scsa.wa.edu.a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wace1516.scsa.wa.edu.au/english/" TargetMode="External"/><Relationship Id="rId4" Type="http://schemas.openxmlformats.org/officeDocument/2006/relationships/hyperlink" Target="http://www.scsa.wa.edu.au/internet/_Documents/Policy/WACE%202016%20FAQs_pdf.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mailto:john.watson@scsa.wa.edu.au"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8872" y="973344"/>
            <a:ext cx="7026261" cy="531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75095" y="2286000"/>
            <a:ext cx="8462508" cy="2971800"/>
          </a:xfrm>
        </p:spPr>
        <p:txBody>
          <a:bodyPr/>
          <a:lstStyle/>
          <a:p>
            <a:r>
              <a:rPr lang="en-AU" dirty="0" smtClean="0"/>
              <a:t/>
            </a:r>
            <a:br>
              <a:rPr lang="en-AU" dirty="0" smtClean="0"/>
            </a:br>
            <a:r>
              <a:rPr lang="en-AU" dirty="0" smtClean="0"/>
              <a:t> </a:t>
            </a:r>
            <a:r>
              <a:rPr lang="en-AU" dirty="0"/>
              <a:t/>
            </a:r>
            <a:br>
              <a:rPr lang="en-AU" dirty="0"/>
            </a:br>
            <a:r>
              <a:rPr lang="en-AU" dirty="0"/>
              <a:t/>
            </a:r>
            <a:br>
              <a:rPr lang="en-AU" dirty="0"/>
            </a:br>
            <a:r>
              <a:rPr lang="en-AU" dirty="0"/>
              <a:t>ATAR </a:t>
            </a:r>
            <a:r>
              <a:rPr lang="en-AU" dirty="0" smtClean="0"/>
              <a:t> and General English</a:t>
            </a:r>
            <a:r>
              <a:rPr lang="en-AU" b="0" dirty="0"/>
              <a:t/>
            </a:r>
            <a:br>
              <a:rPr lang="en-AU" b="0" dirty="0"/>
            </a:br>
            <a:r>
              <a:rPr lang="en-AU" dirty="0" smtClean="0"/>
              <a:t/>
            </a:r>
            <a:br>
              <a:rPr lang="en-AU" dirty="0" smtClean="0"/>
            </a:br>
            <a:r>
              <a:rPr lang="en-AU" dirty="0" smtClean="0"/>
              <a:t/>
            </a:r>
            <a:br>
              <a:rPr lang="en-AU" dirty="0" smtClean="0"/>
            </a:br>
            <a:r>
              <a:rPr lang="en-AU" dirty="0"/>
              <a:t/>
            </a:r>
            <a:br>
              <a:rPr lang="en-AU" dirty="0"/>
            </a:br>
            <a:r>
              <a:rPr lang="en-AU" dirty="0" smtClean="0"/>
              <a:t/>
            </a:r>
            <a:br>
              <a:rPr lang="en-AU" dirty="0" smtClean="0"/>
            </a:br>
            <a:endParaRPr lang="en-AU" dirty="0"/>
          </a:p>
        </p:txBody>
      </p:sp>
      <p:sp>
        <p:nvSpPr>
          <p:cNvPr id="8" name="Title 1"/>
          <p:cNvSpPr txBox="1">
            <a:spLocks/>
          </p:cNvSpPr>
          <p:nvPr/>
        </p:nvSpPr>
        <p:spPr bwMode="auto">
          <a:xfrm>
            <a:off x="505961" y="5251450"/>
            <a:ext cx="8550275"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endParaRPr lang="en-AU" dirty="0"/>
          </a:p>
        </p:txBody>
      </p:sp>
      <p:sp>
        <p:nvSpPr>
          <p:cNvPr id="3" name="Slide Number Placeholder 2"/>
          <p:cNvSpPr>
            <a:spLocks noGrp="1"/>
          </p:cNvSpPr>
          <p:nvPr>
            <p:ph type="sldNum" sz="quarter" idx="4"/>
          </p:nvPr>
        </p:nvSpPr>
        <p:spPr>
          <a:xfrm>
            <a:off x="7018331" y="6096002"/>
            <a:ext cx="2133600" cy="418489"/>
          </a:xfrm>
        </p:spPr>
        <p:txBody>
          <a:bodyPr/>
          <a:lstStyle/>
          <a:p>
            <a:pPr algn="ctr"/>
            <a:fld id="{8C57E9BA-65BF-4135-85A9-0424360DE200}" type="slidenum">
              <a:rPr lang="en-AU" smtClean="0"/>
              <a:pPr algn="ctr"/>
              <a:t>1</a:t>
            </a:fld>
            <a:r>
              <a:rPr lang="en-AU" dirty="0" smtClean="0"/>
              <a:t>w1</a:t>
            </a:r>
            <a:endParaRPr lang="en-AU" dirty="0"/>
          </a:p>
        </p:txBody>
      </p:sp>
      <p:sp>
        <p:nvSpPr>
          <p:cNvPr id="5" name="Title 1"/>
          <p:cNvSpPr txBox="1">
            <a:spLocks/>
          </p:cNvSpPr>
          <p:nvPr/>
        </p:nvSpPr>
        <p:spPr bwMode="auto">
          <a:xfrm>
            <a:off x="505961" y="6229351"/>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endParaRPr lang="en-AU" sz="1600" dirty="0">
              <a:latin typeface="Cambria" pitchFamily="18" charset="0"/>
            </a:endParaRPr>
          </a:p>
        </p:txBody>
      </p:sp>
      <p:sp>
        <p:nvSpPr>
          <p:cNvPr id="9"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1</a:t>
            </a:fld>
            <a:endParaRPr lang="en-AU" sz="1800" dirty="0">
              <a:latin typeface="Cambria" pitchFamily="18" charset="0"/>
            </a:endParaRPr>
          </a:p>
        </p:txBody>
      </p:sp>
      <p:sp>
        <p:nvSpPr>
          <p:cNvPr id="10" name="TextBox 9"/>
          <p:cNvSpPr txBox="1"/>
          <p:nvPr/>
        </p:nvSpPr>
        <p:spPr>
          <a:xfrm>
            <a:off x="275093" y="6096003"/>
            <a:ext cx="3208331" cy="276999"/>
          </a:xfrm>
          <a:prstGeom prst="rect">
            <a:avLst/>
          </a:prstGeom>
          <a:noFill/>
        </p:spPr>
        <p:txBody>
          <a:bodyPr wrap="square" rtlCol="0">
            <a:spAutoFit/>
          </a:bodyPr>
          <a:lstStyle/>
          <a:p>
            <a:r>
              <a:rPr lang="en-AU" sz="1200" dirty="0" smtClean="0"/>
              <a:t>Trim: 2014/24089v2</a:t>
            </a:r>
            <a:endParaRPr lang="en-AU" sz="1200" dirty="0"/>
          </a:p>
        </p:txBody>
      </p:sp>
      <p:sp>
        <p:nvSpPr>
          <p:cNvPr id="4" name="Rectangle 3"/>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532844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14300" y="1143000"/>
            <a:ext cx="8915400" cy="5353050"/>
          </a:xfrm>
        </p:spPr>
      </p:pic>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smtClean="0"/>
              <a:t>11 ATAR English - differences</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10</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pPr algn="r"/>
            <a:fld id="{A9EE92D3-B871-204C-851A-3746AB280938}" type="slidenum">
              <a:rPr lang="en-AU" sz="1800" smtClean="0">
                <a:latin typeface="Cambria" pitchFamily="18" charset="0"/>
              </a:rPr>
              <a:pPr algn="r"/>
              <a:t>10</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494273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28800"/>
            <a:ext cx="7162800" cy="3886200"/>
          </a:xfrm>
        </p:spPr>
        <p:txBody>
          <a:bodyPr/>
          <a:lstStyle/>
          <a:p>
            <a:pPr>
              <a:spcAft>
                <a:spcPts val="600"/>
              </a:spcAft>
            </a:pPr>
            <a:r>
              <a:rPr lang="en-AU" dirty="0" smtClean="0"/>
              <a:t>Apart </a:t>
            </a:r>
            <a:r>
              <a:rPr lang="en-AU" dirty="0"/>
              <a:t>from </a:t>
            </a:r>
            <a:r>
              <a:rPr lang="en-AU" dirty="0" smtClean="0"/>
              <a:t>the clear texts/language difference in the word clouds (covered in later slides) </a:t>
            </a:r>
            <a:r>
              <a:rPr lang="en-AU" dirty="0"/>
              <a:t>there </a:t>
            </a:r>
            <a:r>
              <a:rPr lang="en-AU" dirty="0" smtClean="0"/>
              <a:t>are many </a:t>
            </a:r>
            <a:r>
              <a:rPr lang="en-AU" dirty="0"/>
              <a:t>clear connections between the two courses.</a:t>
            </a:r>
          </a:p>
          <a:p>
            <a:r>
              <a:rPr lang="en-AU" dirty="0"/>
              <a:t>The </a:t>
            </a:r>
            <a:r>
              <a:rPr lang="en-AU" dirty="0" smtClean="0"/>
              <a:t>terminology differences from </a:t>
            </a:r>
            <a:r>
              <a:rPr lang="en-AU" dirty="0"/>
              <a:t>the word cloud </a:t>
            </a:r>
            <a:r>
              <a:rPr lang="en-AU" dirty="0" smtClean="0"/>
              <a:t>model are</a:t>
            </a:r>
            <a:r>
              <a:rPr lang="en-AU" dirty="0"/>
              <a:t>:</a:t>
            </a:r>
          </a:p>
          <a:p>
            <a:pPr lvl="2"/>
            <a:r>
              <a:rPr lang="en-AU" sz="2400" dirty="0"/>
              <a:t>perspectives, voice, multimodal, metalanguage, medium</a:t>
            </a:r>
            <a:r>
              <a:rPr lang="en-AU" sz="2400" dirty="0" smtClean="0"/>
              <a:t>, and media</a:t>
            </a:r>
            <a:r>
              <a:rPr lang="en-AU" sz="2800" dirty="0" smtClean="0"/>
              <a:t>.</a:t>
            </a:r>
          </a:p>
        </p:txBody>
      </p:sp>
      <p:sp>
        <p:nvSpPr>
          <p:cNvPr id="6" name="Title 1"/>
          <p:cNvSpPr>
            <a:spLocks noGrp="1"/>
          </p:cNvSpPr>
          <p:nvPr>
            <p:ph type="title"/>
          </p:nvPr>
        </p:nvSpPr>
        <p:spPr>
          <a:xfrm>
            <a:off x="304801" y="1051560"/>
            <a:ext cx="8550275" cy="762000"/>
          </a:xfrm>
        </p:spPr>
        <p:txBody>
          <a:bodyPr/>
          <a:lstStyle/>
          <a:p>
            <a:pPr marL="571500" indent="-571500">
              <a:buFont typeface="Arial" pitchFamily="34" charset="0"/>
              <a:buChar char="•"/>
            </a:pPr>
            <a:r>
              <a:rPr lang="en-AU" dirty="0" smtClean="0"/>
              <a:t/>
            </a:r>
            <a:br>
              <a:rPr lang="en-AU" dirty="0" smtClean="0"/>
            </a:br>
            <a:r>
              <a:rPr lang="en-AU" dirty="0" smtClean="0"/>
              <a:t/>
            </a:r>
            <a:br>
              <a:rPr lang="en-AU" dirty="0" smtClean="0"/>
            </a:br>
            <a:r>
              <a:rPr lang="en-AU" sz="2800" b="1" dirty="0" smtClean="0"/>
              <a:t>11 </a:t>
            </a:r>
            <a:r>
              <a:rPr lang="en-AU" sz="2800" b="1" dirty="0"/>
              <a:t>A</a:t>
            </a:r>
            <a:r>
              <a:rPr lang="en-AU" sz="2800" b="1" dirty="0" smtClean="0"/>
              <a:t>TAR English  – differences </a:t>
            </a:r>
            <a:br>
              <a:rPr lang="en-AU" sz="2800" b="1" dirty="0" smtClean="0"/>
            </a:br>
            <a:r>
              <a:rPr lang="en-AU" dirty="0" smtClean="0">
                <a:solidFill>
                  <a:srgbClr val="0099FF"/>
                </a:solidFill>
                <a:latin typeface="Arial" charset="0"/>
              </a:rPr>
              <a:t/>
            </a:r>
            <a:br>
              <a:rPr lang="en-AU" dirty="0" smtClean="0">
                <a:solidFill>
                  <a:srgbClr val="0099FF"/>
                </a:solidFill>
                <a:latin typeface="Arial" charset="0"/>
              </a:rPr>
            </a:br>
            <a:endParaRPr lang="en-AU" dirty="0"/>
          </a:p>
        </p:txBody>
      </p:sp>
      <p:sp>
        <p:nvSpPr>
          <p:cNvPr id="2" name="Slide Number Placeholder 1"/>
          <p:cNvSpPr>
            <a:spLocks noGrp="1"/>
          </p:cNvSpPr>
          <p:nvPr>
            <p:ph type="sldNum" sz="quarter" idx="4"/>
          </p:nvPr>
        </p:nvSpPr>
        <p:spPr/>
        <p:txBody>
          <a:bodyPr/>
          <a:lstStyle/>
          <a:p>
            <a:fld id="{8C57E9BA-65BF-4135-85A9-0424360DE200}" type="slidenum">
              <a:rPr lang="en-AU" smtClean="0"/>
              <a:pPr/>
              <a:t>11</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11</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541687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smtClean="0"/>
              <a:t>1 1 ATAR English -  similarities</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12</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12</a:t>
            </a:fld>
            <a:endParaRPr lang="en-AU" sz="1800" dirty="0">
              <a:latin typeface="Cambria" pitchFamily="18" charset="0"/>
            </a:endParaRPr>
          </a:p>
        </p:txBody>
      </p:sp>
      <p:sp>
        <p:nvSpPr>
          <p:cNvPr id="4" name="Content Placeholder 3"/>
          <p:cNvSpPr>
            <a:spLocks noGrp="1"/>
          </p:cNvSpPr>
          <p:nvPr>
            <p:ph idx="1"/>
          </p:nvPr>
        </p:nvSpPr>
        <p:spPr>
          <a:xfrm>
            <a:off x="1066801" y="1628778"/>
            <a:ext cx="6553200" cy="4606925"/>
          </a:xfrm>
        </p:spPr>
        <p:txBody>
          <a:bodyPr/>
          <a:lstStyle/>
          <a:p>
            <a:endParaRPr lang="en-AU" dirty="0" smtClean="0"/>
          </a:p>
          <a:p>
            <a:pPr marL="0" indent="0">
              <a:buNone/>
            </a:pPr>
            <a:endParaRPr lang="en-AU" sz="2800" dirty="0" smtClean="0"/>
          </a:p>
          <a:p>
            <a:pPr marL="0" indent="0">
              <a:buNone/>
            </a:pPr>
            <a:r>
              <a:rPr lang="en-AU" sz="2800" dirty="0" smtClean="0"/>
              <a:t>Comparing the WACE Stage 2 and ATAR 11 word clouds, the courses have significantly more in common than they have differences. </a:t>
            </a:r>
          </a:p>
          <a:p>
            <a:pPr marL="0" indent="0">
              <a:buNone/>
            </a:pPr>
            <a:endParaRPr lang="en-AU" sz="2800" dirty="0"/>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124334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9716" y="1508847"/>
            <a:ext cx="8610600" cy="4724400"/>
          </a:xfrm>
          <a:prstGeom prst="rect">
            <a:avLst/>
          </a:prstGeom>
        </p:spPr>
      </p:pic>
      <p:sp>
        <p:nvSpPr>
          <p:cNvPr id="6" name="Title 1"/>
          <p:cNvSpPr>
            <a:spLocks noGrp="1"/>
          </p:cNvSpPr>
          <p:nvPr>
            <p:ph type="title"/>
          </p:nvPr>
        </p:nvSpPr>
        <p:spPr>
          <a:xfrm>
            <a:off x="304801" y="762000"/>
            <a:ext cx="8550275" cy="762000"/>
          </a:xfrm>
        </p:spPr>
        <p:txBody>
          <a:bodyPr/>
          <a:lstStyle/>
          <a:p>
            <a:pPr algn="r"/>
            <a:r>
              <a:rPr lang="en-AU" dirty="0" smtClean="0"/>
              <a:t/>
            </a:r>
            <a:br>
              <a:rPr lang="en-AU" dirty="0" smtClean="0"/>
            </a:br>
            <a:r>
              <a:rPr lang="en-AU" dirty="0" smtClean="0"/>
              <a:t/>
            </a:r>
            <a:br>
              <a:rPr lang="en-AU" dirty="0" smtClean="0"/>
            </a:br>
            <a:r>
              <a:rPr lang="en-AU" sz="2800" b="1" dirty="0" smtClean="0"/>
              <a:t>WACE Stage 3 (English 3AB)</a:t>
            </a:r>
            <a:r>
              <a:rPr lang="en-AU" dirty="0" smtClean="0">
                <a:solidFill>
                  <a:srgbClr val="0099FF"/>
                </a:solidFill>
                <a:latin typeface="Arial" charset="0"/>
              </a:rPr>
              <a:t/>
            </a:r>
            <a:br>
              <a:rPr lang="en-AU" dirty="0" smtClean="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13</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13</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984887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519" y="1331773"/>
            <a:ext cx="8610600" cy="4916714"/>
          </a:xfrm>
          <a:prstGeom prst="rect">
            <a:avLst/>
          </a:prstGeom>
        </p:spPr>
      </p:pic>
      <p:sp>
        <p:nvSpPr>
          <p:cNvPr id="6" name="Title 1"/>
          <p:cNvSpPr>
            <a:spLocks noGrp="1"/>
          </p:cNvSpPr>
          <p:nvPr>
            <p:ph type="title"/>
          </p:nvPr>
        </p:nvSpPr>
        <p:spPr>
          <a:xfrm>
            <a:off x="304801" y="762000"/>
            <a:ext cx="8550275" cy="762000"/>
          </a:xfrm>
        </p:spPr>
        <p:txBody>
          <a:bodyPr/>
          <a:lstStyle/>
          <a:p>
            <a:pPr algn="r"/>
            <a:r>
              <a:rPr lang="en-AU" dirty="0" smtClean="0"/>
              <a:t/>
            </a:r>
            <a:br>
              <a:rPr lang="en-AU" dirty="0" smtClean="0"/>
            </a:br>
            <a:r>
              <a:rPr lang="en-AU" dirty="0" smtClean="0"/>
              <a:t/>
            </a:r>
            <a:br>
              <a:rPr lang="en-AU" dirty="0" smtClean="0"/>
            </a:br>
            <a:r>
              <a:rPr lang="en-AU" sz="2800" b="1" dirty="0" smtClean="0"/>
              <a:t>12 ATAR English</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14</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14</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788688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6080" y="1316533"/>
            <a:ext cx="8604249" cy="4916714"/>
          </a:xfrm>
          <a:prstGeom prst="rect">
            <a:avLst/>
          </a:prstGeom>
        </p:spPr>
      </p:pic>
      <p:sp>
        <p:nvSpPr>
          <p:cNvPr id="6" name="Title 1"/>
          <p:cNvSpPr>
            <a:spLocks noGrp="1"/>
          </p:cNvSpPr>
          <p:nvPr>
            <p:ph type="title"/>
          </p:nvPr>
        </p:nvSpPr>
        <p:spPr>
          <a:xfrm>
            <a:off x="304801" y="762000"/>
            <a:ext cx="8550275" cy="762000"/>
          </a:xfrm>
        </p:spPr>
        <p:txBody>
          <a:bodyPr/>
          <a:lstStyle/>
          <a:p>
            <a:pPr algn="r"/>
            <a:r>
              <a:rPr lang="en-AU" dirty="0" smtClean="0"/>
              <a:t/>
            </a:r>
            <a:br>
              <a:rPr lang="en-AU" dirty="0" smtClean="0"/>
            </a:br>
            <a:r>
              <a:rPr lang="en-AU" dirty="0" smtClean="0"/>
              <a:t/>
            </a:r>
            <a:br>
              <a:rPr lang="en-AU" dirty="0" smtClean="0"/>
            </a:br>
            <a:r>
              <a:rPr lang="en-AU" sz="2800" b="1" dirty="0" smtClean="0"/>
              <a:t>12 ATAR English - differences</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15</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15</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2024444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0817" y="1950808"/>
            <a:ext cx="7162800" cy="4282440"/>
          </a:xfrm>
        </p:spPr>
        <p:txBody>
          <a:bodyPr/>
          <a:lstStyle/>
          <a:p>
            <a:pPr>
              <a:spcAft>
                <a:spcPts val="600"/>
              </a:spcAft>
            </a:pPr>
            <a:r>
              <a:rPr lang="en-AU" sz="2800" dirty="0" smtClean="0"/>
              <a:t>Apart </a:t>
            </a:r>
            <a:r>
              <a:rPr lang="en-AU" sz="2800" dirty="0"/>
              <a:t>from </a:t>
            </a:r>
            <a:r>
              <a:rPr lang="en-AU" sz="2800" dirty="0" smtClean="0"/>
              <a:t>the term </a:t>
            </a:r>
            <a:r>
              <a:rPr lang="en-AU" sz="2800" dirty="0"/>
              <a:t>“identity</a:t>
            </a:r>
            <a:r>
              <a:rPr lang="en-AU" sz="2800" dirty="0" smtClean="0"/>
              <a:t>” (3A), </a:t>
            </a:r>
            <a:r>
              <a:rPr lang="en-AU" sz="2800" dirty="0"/>
              <a:t>there </a:t>
            </a:r>
            <a:r>
              <a:rPr lang="en-AU" sz="2800" dirty="0" smtClean="0"/>
              <a:t>are many </a:t>
            </a:r>
            <a:r>
              <a:rPr lang="en-AU" sz="2800" dirty="0"/>
              <a:t>clear connections between the two courses.</a:t>
            </a:r>
          </a:p>
          <a:p>
            <a:r>
              <a:rPr lang="en-AU" sz="2800" dirty="0"/>
              <a:t>The terminology </a:t>
            </a:r>
            <a:r>
              <a:rPr lang="en-AU" sz="2800" dirty="0" smtClean="0"/>
              <a:t>differences </a:t>
            </a:r>
            <a:r>
              <a:rPr lang="en-AU" sz="2800" dirty="0"/>
              <a:t>from the word cloud </a:t>
            </a:r>
            <a:r>
              <a:rPr lang="en-AU" sz="2800" dirty="0" smtClean="0"/>
              <a:t>model are</a:t>
            </a:r>
            <a:r>
              <a:rPr lang="en-AU" sz="2800" dirty="0"/>
              <a:t>:</a:t>
            </a:r>
          </a:p>
          <a:p>
            <a:pPr lvl="2"/>
            <a:r>
              <a:rPr lang="en-AU" sz="2800" dirty="0"/>
              <a:t>perspectives, voice, multimodal, metalanguage, medium, media and </a:t>
            </a:r>
            <a:r>
              <a:rPr lang="en-AU" sz="2800" dirty="0" smtClean="0"/>
              <a:t>modes.</a:t>
            </a:r>
          </a:p>
        </p:txBody>
      </p:sp>
      <p:sp>
        <p:nvSpPr>
          <p:cNvPr id="6" name="Title 1"/>
          <p:cNvSpPr>
            <a:spLocks noGrp="1"/>
          </p:cNvSpPr>
          <p:nvPr>
            <p:ph type="title"/>
          </p:nvPr>
        </p:nvSpPr>
        <p:spPr>
          <a:xfrm>
            <a:off x="270799" y="1569808"/>
            <a:ext cx="8550275" cy="762000"/>
          </a:xfrm>
        </p:spPr>
        <p:txBody>
          <a:bodyPr/>
          <a:lstStyle/>
          <a:p>
            <a:pPr marL="571500" indent="-571500">
              <a:buFont typeface="Arial" pitchFamily="34" charset="0"/>
              <a:buChar char="•"/>
            </a:pPr>
            <a:r>
              <a:rPr lang="en-AU" dirty="0" smtClean="0"/>
              <a:t/>
            </a:r>
            <a:br>
              <a:rPr lang="en-AU" dirty="0" smtClean="0"/>
            </a:br>
            <a:r>
              <a:rPr lang="en-AU" dirty="0" smtClean="0"/>
              <a:t/>
            </a:r>
            <a:br>
              <a:rPr lang="en-AU" dirty="0" smtClean="0"/>
            </a:br>
            <a:r>
              <a:rPr lang="en-AU" sz="2800" b="1" dirty="0" smtClean="0"/>
              <a:t>12 ATAR English : how </a:t>
            </a:r>
            <a:r>
              <a:rPr lang="en-AU" sz="2800" b="1" dirty="0"/>
              <a:t>has the content </a:t>
            </a:r>
            <a:r>
              <a:rPr lang="en-AU" sz="2800" b="1" dirty="0" smtClean="0"/>
              <a:t>changed?</a:t>
            </a:r>
            <a:br>
              <a:rPr lang="en-AU" sz="2800" b="1" dirty="0" smtClean="0"/>
            </a:br>
            <a:r>
              <a:rPr lang="en-AU" dirty="0" smtClean="0">
                <a:solidFill>
                  <a:srgbClr val="0099FF"/>
                </a:solidFill>
                <a:latin typeface="Arial" charset="0"/>
              </a:rPr>
              <a:t/>
            </a:r>
            <a:br>
              <a:rPr lang="en-AU" dirty="0" smtClean="0">
                <a:solidFill>
                  <a:srgbClr val="0099FF"/>
                </a:solidFill>
                <a:latin typeface="Arial" charset="0"/>
              </a:rPr>
            </a:br>
            <a:r>
              <a:rPr lang="en-AU" dirty="0" smtClean="0">
                <a:solidFill>
                  <a:srgbClr val="0099FF"/>
                </a:solidFill>
                <a:latin typeface="Arial" charset="0"/>
              </a:rPr>
              <a:t/>
            </a:r>
            <a:br>
              <a:rPr lang="en-AU" dirty="0" smtClean="0">
                <a:solidFill>
                  <a:srgbClr val="0099FF"/>
                </a:solidFill>
                <a:latin typeface="Arial" charset="0"/>
              </a:rPr>
            </a:br>
            <a:r>
              <a:rPr lang="en-AU" dirty="0">
                <a:solidFill>
                  <a:srgbClr val="0099FF"/>
                </a:solidFill>
                <a:latin typeface="Arial" charset="0"/>
              </a:rPr>
              <a:t/>
            </a:r>
            <a:br>
              <a:rPr lang="en-AU" dirty="0">
                <a:solidFill>
                  <a:srgbClr val="0099FF"/>
                </a:solidFill>
                <a:latin typeface="Arial" charset="0"/>
              </a:rPr>
            </a:br>
            <a:endParaRPr lang="en-AU" dirty="0"/>
          </a:p>
        </p:txBody>
      </p:sp>
      <p:sp>
        <p:nvSpPr>
          <p:cNvPr id="2" name="Slide Number Placeholder 1"/>
          <p:cNvSpPr>
            <a:spLocks noGrp="1"/>
          </p:cNvSpPr>
          <p:nvPr>
            <p:ph type="sldNum" sz="quarter" idx="4"/>
          </p:nvPr>
        </p:nvSpPr>
        <p:spPr/>
        <p:txBody>
          <a:bodyPr/>
          <a:lstStyle/>
          <a:p>
            <a:fld id="{8C57E9BA-65BF-4135-85A9-0424360DE200}" type="slidenum">
              <a:rPr lang="en-AU" smtClean="0"/>
              <a:pPr/>
              <a:t>16</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16</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2041834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828800"/>
            <a:ext cx="7467600" cy="2667000"/>
          </a:xfrm>
        </p:spPr>
        <p:txBody>
          <a:bodyPr/>
          <a:lstStyle/>
          <a:p>
            <a:endParaRPr lang="en-AU" sz="2800" dirty="0"/>
          </a:p>
          <a:p>
            <a:r>
              <a:rPr lang="en-AU" sz="2800" dirty="0"/>
              <a:t>Although these </a:t>
            </a:r>
            <a:r>
              <a:rPr lang="en-AU" sz="2800" dirty="0" smtClean="0"/>
              <a:t>terms are </a:t>
            </a:r>
            <a:r>
              <a:rPr lang="en-AU" sz="2800" dirty="0"/>
              <a:t>not used </a:t>
            </a:r>
            <a:r>
              <a:rPr lang="en-AU" sz="2800" dirty="0" smtClean="0"/>
              <a:t>extensively in </a:t>
            </a:r>
            <a:r>
              <a:rPr lang="en-AU" sz="2800" dirty="0"/>
              <a:t>current WACE courses, </a:t>
            </a:r>
            <a:r>
              <a:rPr lang="en-AU" sz="2800" dirty="0" smtClean="0"/>
              <a:t>they should </a:t>
            </a:r>
            <a:r>
              <a:rPr lang="en-AU" sz="2800" dirty="0"/>
              <a:t>be familiar to teachers. </a:t>
            </a:r>
            <a:endParaRPr lang="en-AU" sz="2800" dirty="0" smtClean="0"/>
          </a:p>
          <a:p>
            <a:endParaRPr lang="en-AU" sz="2800" dirty="0" smtClean="0"/>
          </a:p>
          <a:p>
            <a:r>
              <a:rPr lang="en-AU" sz="2800" dirty="0" smtClean="0"/>
              <a:t>The </a:t>
            </a:r>
            <a:r>
              <a:rPr lang="en-AU" sz="2800" dirty="0"/>
              <a:t>terms metalanguage and </a:t>
            </a:r>
            <a:r>
              <a:rPr lang="en-AU" sz="2800" dirty="0" smtClean="0"/>
              <a:t>mode/s </a:t>
            </a:r>
            <a:r>
              <a:rPr lang="en-AU" sz="2800" dirty="0"/>
              <a:t>are </a:t>
            </a:r>
            <a:r>
              <a:rPr lang="en-AU" sz="2800" dirty="0" smtClean="0"/>
              <a:t>used throughout </a:t>
            </a:r>
            <a:r>
              <a:rPr lang="en-AU" sz="2800" dirty="0"/>
              <a:t>the </a:t>
            </a:r>
            <a:r>
              <a:rPr lang="en-AU" sz="2800" dirty="0" smtClean="0"/>
              <a:t>Australian Curriculum </a:t>
            </a:r>
            <a:r>
              <a:rPr lang="en-AU" sz="2800" dirty="0"/>
              <a:t>F-10 syllabus.</a:t>
            </a:r>
          </a:p>
        </p:txBody>
      </p:sp>
      <p:sp>
        <p:nvSpPr>
          <p:cNvPr id="6" name="Title 1"/>
          <p:cNvSpPr>
            <a:spLocks noGrp="1"/>
          </p:cNvSpPr>
          <p:nvPr>
            <p:ph type="title"/>
          </p:nvPr>
        </p:nvSpPr>
        <p:spPr>
          <a:xfrm>
            <a:off x="304801" y="1051560"/>
            <a:ext cx="8550275" cy="762000"/>
          </a:xfrm>
        </p:spPr>
        <p:txBody>
          <a:bodyPr/>
          <a:lstStyle/>
          <a:p>
            <a:pPr marL="571500" indent="-571500">
              <a:buFont typeface="Arial" pitchFamily="34" charset="0"/>
              <a:buChar char="•"/>
            </a:pPr>
            <a:r>
              <a:rPr lang="en-AU" dirty="0" smtClean="0"/>
              <a:t/>
            </a:r>
            <a:br>
              <a:rPr lang="en-AU" dirty="0" smtClean="0"/>
            </a:br>
            <a:r>
              <a:rPr lang="en-AU" dirty="0" smtClean="0"/>
              <a:t/>
            </a:r>
            <a:br>
              <a:rPr lang="en-AU" dirty="0" smtClean="0"/>
            </a:br>
            <a:r>
              <a:rPr lang="en-AU" sz="2800" b="1" dirty="0" smtClean="0"/>
              <a:t>12 ATAR English : how </a:t>
            </a:r>
            <a:r>
              <a:rPr lang="en-AU" sz="2800" b="1" dirty="0"/>
              <a:t>has the content </a:t>
            </a:r>
            <a:r>
              <a:rPr lang="en-AU" sz="2800" b="1" dirty="0" smtClean="0"/>
              <a:t>changed?</a:t>
            </a:r>
            <a:br>
              <a:rPr lang="en-AU" sz="2800" b="1" dirty="0" smtClean="0"/>
            </a:br>
            <a:r>
              <a:rPr lang="en-AU" dirty="0" smtClean="0">
                <a:solidFill>
                  <a:srgbClr val="0099FF"/>
                </a:solidFill>
                <a:latin typeface="Arial" charset="0"/>
              </a:rPr>
              <a:t/>
            </a:r>
            <a:br>
              <a:rPr lang="en-AU" dirty="0" smtClean="0">
                <a:solidFill>
                  <a:srgbClr val="0099FF"/>
                </a:solidFill>
                <a:latin typeface="Arial" charset="0"/>
              </a:rPr>
            </a:br>
            <a:endParaRPr lang="en-AU" dirty="0"/>
          </a:p>
        </p:txBody>
      </p:sp>
      <p:sp>
        <p:nvSpPr>
          <p:cNvPr id="2" name="Slide Number Placeholder 1"/>
          <p:cNvSpPr>
            <a:spLocks noGrp="1"/>
          </p:cNvSpPr>
          <p:nvPr>
            <p:ph type="sldNum" sz="quarter" idx="4"/>
          </p:nvPr>
        </p:nvSpPr>
        <p:spPr/>
        <p:txBody>
          <a:bodyPr/>
          <a:lstStyle/>
          <a:p>
            <a:fld id="{8C57E9BA-65BF-4135-85A9-0424360DE200}" type="slidenum">
              <a:rPr lang="en-AU" smtClean="0"/>
              <a:pPr/>
              <a:t>17</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17</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167459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65" y="914401"/>
            <a:ext cx="8550275" cy="844550"/>
          </a:xfrm>
        </p:spPr>
        <p:txBody>
          <a:bodyPr/>
          <a:lstStyle/>
          <a:p>
            <a:r>
              <a:rPr lang="en-AU" sz="2800" b="1" dirty="0" smtClean="0"/>
              <a:t>General English: </a:t>
            </a:r>
            <a:r>
              <a:rPr lang="en-AU" sz="2800" b="1" dirty="0"/>
              <a:t>how has the content changed?</a:t>
            </a:r>
            <a:endParaRPr lang="en-AU" b="1" dirty="0"/>
          </a:p>
        </p:txBody>
      </p:sp>
      <p:sp>
        <p:nvSpPr>
          <p:cNvPr id="5" name="Content Placeholder 2"/>
          <p:cNvSpPr txBox="1">
            <a:spLocks/>
          </p:cNvSpPr>
          <p:nvPr/>
        </p:nvSpPr>
        <p:spPr>
          <a:xfrm>
            <a:off x="838200" y="2133600"/>
            <a:ext cx="7696200" cy="30480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50000"/>
              </a:lnSpc>
              <a:spcAft>
                <a:spcPts val="600"/>
              </a:spcAft>
              <a:buFontTx/>
              <a:buNone/>
            </a:pPr>
            <a:r>
              <a:rPr lang="en-AU" dirty="0" smtClean="0"/>
              <a:t>As with the ATAR / WACE English courses,  WACE English Stage 1CD and Stage 2AB/2CD and the AC </a:t>
            </a:r>
            <a:r>
              <a:rPr lang="en-AU" dirty="0"/>
              <a:t>General English </a:t>
            </a:r>
            <a:r>
              <a:rPr lang="en-AU" dirty="0" smtClean="0"/>
              <a:t>course share common knowledge, skills and understandings and a similar focus on the language modes of listening, speaking, reading, viewing and writing</a:t>
            </a:r>
            <a:r>
              <a:rPr lang="en-AU" sz="2800" dirty="0" smtClean="0"/>
              <a:t>.</a:t>
            </a:r>
          </a:p>
          <a:p>
            <a:pPr marL="0" indent="0">
              <a:spcAft>
                <a:spcPts val="600"/>
              </a:spcAft>
              <a:buFontTx/>
              <a:buNone/>
            </a:pPr>
            <a:endParaRPr lang="en-AU" dirty="0"/>
          </a:p>
        </p:txBody>
      </p:sp>
      <p:sp>
        <p:nvSpPr>
          <p:cNvPr id="3" name="Slide Number Placeholder 2"/>
          <p:cNvSpPr>
            <a:spLocks noGrp="1"/>
          </p:cNvSpPr>
          <p:nvPr>
            <p:ph type="sldNum" sz="quarter" idx="12"/>
          </p:nvPr>
        </p:nvSpPr>
        <p:spPr/>
        <p:txBody>
          <a:bodyPr/>
          <a:lstStyle/>
          <a:p>
            <a:fld id="{8C57E9BA-65BF-4135-85A9-0424360DE200}" type="slidenum">
              <a:rPr lang="en-AU" smtClean="0"/>
              <a:pPr/>
              <a:t>18</a:t>
            </a:fld>
            <a:endParaRPr lang="en-AU" dirty="0"/>
          </a:p>
        </p:txBody>
      </p:sp>
      <p:sp>
        <p:nvSpPr>
          <p:cNvPr id="6" name="Title 1"/>
          <p:cNvSpPr txBox="1">
            <a:spLocks/>
          </p:cNvSpPr>
          <p:nvPr/>
        </p:nvSpPr>
        <p:spPr bwMode="auto">
          <a:xfrm>
            <a:off x="474665" y="6229351"/>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18</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550786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65" y="914401"/>
            <a:ext cx="8550275" cy="844550"/>
          </a:xfrm>
        </p:spPr>
        <p:txBody>
          <a:bodyPr/>
          <a:lstStyle/>
          <a:p>
            <a:r>
              <a:rPr lang="en-AU" sz="2800" b="1" dirty="0" smtClean="0"/>
              <a:t>General English: </a:t>
            </a:r>
            <a:r>
              <a:rPr lang="en-AU" sz="2800" b="1" dirty="0"/>
              <a:t>how has the content changed?</a:t>
            </a:r>
            <a:endParaRPr lang="en-AU" b="1" dirty="0"/>
          </a:p>
        </p:txBody>
      </p:sp>
      <p:sp>
        <p:nvSpPr>
          <p:cNvPr id="5" name="TextBox 4"/>
          <p:cNvSpPr txBox="1"/>
          <p:nvPr/>
        </p:nvSpPr>
        <p:spPr>
          <a:xfrm>
            <a:off x="509016" y="2057401"/>
            <a:ext cx="8101584" cy="3724096"/>
          </a:xfrm>
          <a:prstGeom prst="rect">
            <a:avLst/>
          </a:prstGeom>
          <a:noFill/>
        </p:spPr>
        <p:txBody>
          <a:bodyPr wrap="square" rtlCol="0">
            <a:spAutoFit/>
          </a:bodyPr>
          <a:lstStyle/>
          <a:p>
            <a:pPr>
              <a:lnSpc>
                <a:spcPct val="150000"/>
              </a:lnSpc>
            </a:pPr>
            <a:r>
              <a:rPr lang="en-AU" sz="2400" dirty="0" smtClean="0"/>
              <a:t>Collated WA feedback voiced a concern that the needs of the lower 10%-20% of the English cohort were not being met in the original AC Essential English course. This has been addressed with the writing of Preliminary and Foundation courses to address these needs.  </a:t>
            </a:r>
          </a:p>
          <a:p>
            <a:endParaRPr lang="en-AU" sz="2800" dirty="0"/>
          </a:p>
          <a:p>
            <a:endParaRPr lang="en-AU" sz="2800" dirty="0"/>
          </a:p>
        </p:txBody>
      </p:sp>
      <p:sp>
        <p:nvSpPr>
          <p:cNvPr id="3" name="Slide Number Placeholder 2"/>
          <p:cNvSpPr>
            <a:spLocks noGrp="1"/>
          </p:cNvSpPr>
          <p:nvPr>
            <p:ph type="sldNum" sz="quarter" idx="12"/>
          </p:nvPr>
        </p:nvSpPr>
        <p:spPr/>
        <p:txBody>
          <a:bodyPr/>
          <a:lstStyle/>
          <a:p>
            <a:fld id="{8C57E9BA-65BF-4135-85A9-0424360DE200}" type="slidenum">
              <a:rPr lang="en-AU" smtClean="0"/>
              <a:pPr/>
              <a:t>19</a:t>
            </a:fld>
            <a:endParaRPr lang="en-AU" dirty="0"/>
          </a:p>
        </p:txBody>
      </p:sp>
      <p:sp>
        <p:nvSpPr>
          <p:cNvPr id="6"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19</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2443281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8925" y="457200"/>
            <a:ext cx="8550275" cy="762000"/>
          </a:xfrm>
        </p:spPr>
        <p:txBody>
          <a:bodyPr/>
          <a:lstStyle/>
          <a:p>
            <a:r>
              <a:rPr lang="en-AU" dirty="0" smtClean="0"/>
              <a:t/>
            </a:r>
            <a:br>
              <a:rPr lang="en-AU" dirty="0" smtClean="0"/>
            </a:br>
            <a:r>
              <a:rPr lang="en-AU" dirty="0" smtClean="0"/>
              <a:t/>
            </a:r>
            <a:br>
              <a:rPr lang="en-AU" dirty="0" smtClean="0"/>
            </a:br>
            <a:r>
              <a:rPr lang="en-AU" sz="2800" b="1" dirty="0" smtClean="0"/>
              <a:t>Webinar process </a:t>
            </a:r>
            <a:endParaRPr lang="en-AU" dirty="0"/>
          </a:p>
        </p:txBody>
      </p:sp>
      <p:sp>
        <p:nvSpPr>
          <p:cNvPr id="3" name="Content Placeholder 2"/>
          <p:cNvSpPr>
            <a:spLocks noGrp="1"/>
          </p:cNvSpPr>
          <p:nvPr>
            <p:ph idx="1"/>
          </p:nvPr>
        </p:nvSpPr>
        <p:spPr>
          <a:xfrm>
            <a:off x="609602" y="1676400"/>
            <a:ext cx="7467601" cy="3067050"/>
          </a:xfrm>
        </p:spPr>
        <p:txBody>
          <a:bodyPr/>
          <a:lstStyle/>
          <a:p>
            <a:r>
              <a:rPr lang="en-US" dirty="0" smtClean="0"/>
              <a:t>The </a:t>
            </a:r>
            <a:r>
              <a:rPr lang="en-US" dirty="0"/>
              <a:t>webinar is </a:t>
            </a:r>
            <a:r>
              <a:rPr lang="en-US" dirty="0" smtClean="0"/>
              <a:t>divided into three sections:</a:t>
            </a:r>
          </a:p>
          <a:p>
            <a:pPr lvl="1"/>
            <a:r>
              <a:rPr lang="en-US" dirty="0" smtClean="0"/>
              <a:t>Content </a:t>
            </a:r>
          </a:p>
          <a:p>
            <a:pPr lvl="1"/>
            <a:r>
              <a:rPr lang="en-US" dirty="0" smtClean="0"/>
              <a:t>Assessment</a:t>
            </a:r>
          </a:p>
          <a:p>
            <a:pPr lvl="1"/>
            <a:r>
              <a:rPr lang="en-US" dirty="0" smtClean="0"/>
              <a:t>Examinations</a:t>
            </a:r>
            <a:br>
              <a:rPr lang="en-US" dirty="0" smtClean="0"/>
            </a:br>
            <a:r>
              <a:rPr lang="en-US" dirty="0" smtClean="0"/>
              <a:t/>
            </a:r>
            <a:br>
              <a:rPr lang="en-US" dirty="0" smtClean="0"/>
            </a:br>
            <a:endParaRPr lang="en-US" dirty="0" smtClean="0"/>
          </a:p>
          <a:p>
            <a:r>
              <a:rPr lang="en-US" dirty="0"/>
              <a:t>Questions related to other matters are best addressed to </a:t>
            </a:r>
            <a:r>
              <a:rPr lang="en-US" u="sng" dirty="0">
                <a:hlinkClick r:id="rId3"/>
              </a:rPr>
              <a:t>info@</a:t>
            </a:r>
            <a:r>
              <a:rPr lang="en-US" u="sng" dirty="0" smtClean="0">
                <a:hlinkClick r:id="rId3"/>
              </a:rPr>
              <a:t>scsa.wa.edu.au</a:t>
            </a:r>
            <a:endParaRPr lang="en-AU" dirty="0" smtClean="0"/>
          </a:p>
        </p:txBody>
      </p:sp>
      <p:sp>
        <p:nvSpPr>
          <p:cNvPr id="2" name="Slide Number Placeholder 1"/>
          <p:cNvSpPr>
            <a:spLocks noGrp="1"/>
          </p:cNvSpPr>
          <p:nvPr>
            <p:ph type="sldNum" sz="quarter" idx="4"/>
          </p:nvPr>
        </p:nvSpPr>
        <p:spPr/>
        <p:txBody>
          <a:bodyPr/>
          <a:lstStyle/>
          <a:p>
            <a:fld id="{8C57E9BA-65BF-4135-85A9-0424360DE200}" type="slidenum">
              <a:rPr lang="en-AU" smtClean="0"/>
              <a:pPr/>
              <a:t>2</a:t>
            </a:fld>
            <a:endParaRPr lang="en-AU" dirty="0"/>
          </a:p>
        </p:txBody>
      </p:sp>
      <p:sp>
        <p:nvSpPr>
          <p:cNvPr id="7"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2</a:t>
            </a:fld>
            <a:endParaRPr lang="en-AU" sz="1800" dirty="0">
              <a:latin typeface="Cambria" pitchFamily="18" charset="0"/>
            </a:endParaRPr>
          </a:p>
        </p:txBody>
      </p:sp>
      <p:sp>
        <p:nvSpPr>
          <p:cNvPr id="8" name="Rectangle 7"/>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4095055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65" y="914401"/>
            <a:ext cx="8550275" cy="844550"/>
          </a:xfrm>
        </p:spPr>
        <p:txBody>
          <a:bodyPr/>
          <a:lstStyle/>
          <a:p>
            <a:r>
              <a:rPr lang="en-AU" sz="2800" b="1" dirty="0" smtClean="0"/>
              <a:t>General English: </a:t>
            </a:r>
            <a:r>
              <a:rPr lang="en-AU" sz="2800" b="1" dirty="0"/>
              <a:t>how has the content changed?</a:t>
            </a:r>
            <a:endParaRPr lang="en-AU" b="1" dirty="0"/>
          </a:p>
        </p:txBody>
      </p:sp>
      <p:sp>
        <p:nvSpPr>
          <p:cNvPr id="5" name="TextBox 4"/>
          <p:cNvSpPr txBox="1"/>
          <p:nvPr/>
        </p:nvSpPr>
        <p:spPr>
          <a:xfrm>
            <a:off x="304804" y="1758953"/>
            <a:ext cx="8542337" cy="5632311"/>
          </a:xfrm>
          <a:prstGeom prst="rect">
            <a:avLst/>
          </a:prstGeom>
          <a:noFill/>
        </p:spPr>
        <p:txBody>
          <a:bodyPr wrap="square" rtlCol="0">
            <a:spAutoFit/>
          </a:bodyPr>
          <a:lstStyle/>
          <a:p>
            <a:pPr marL="342900" indent="-342900">
              <a:buFont typeface="Arial"/>
              <a:buChar char="•"/>
            </a:pPr>
            <a:r>
              <a:rPr lang="en-US" sz="2400" dirty="0" smtClean="0"/>
              <a:t>As with ATAR English, the General </a:t>
            </a:r>
            <a:r>
              <a:rPr lang="en-US" sz="2400" dirty="0"/>
              <a:t>English course focuses on a wide range of text forms, </a:t>
            </a:r>
            <a:r>
              <a:rPr lang="en-US" sz="2400" dirty="0" smtClean="0"/>
              <a:t>with </a:t>
            </a:r>
            <a:r>
              <a:rPr lang="en-US" sz="2400" dirty="0"/>
              <a:t>greater </a:t>
            </a:r>
            <a:r>
              <a:rPr lang="en-US" sz="2400" dirty="0" smtClean="0"/>
              <a:t>emphasis </a:t>
            </a:r>
            <a:r>
              <a:rPr lang="en-US" sz="2400" dirty="0"/>
              <a:t>on multimodal and digital/online texts compared to current WACE </a:t>
            </a:r>
            <a:r>
              <a:rPr lang="en-US" sz="2400" dirty="0" smtClean="0"/>
              <a:t>English.</a:t>
            </a:r>
          </a:p>
          <a:p>
            <a:pPr marL="342900" indent="-342900">
              <a:buFont typeface="Arial"/>
              <a:buChar char="•"/>
            </a:pPr>
            <a:r>
              <a:rPr lang="en-US" sz="2400" dirty="0" smtClean="0"/>
              <a:t>The content </a:t>
            </a:r>
            <a:r>
              <a:rPr lang="en-US" sz="2400" dirty="0" err="1" smtClean="0"/>
              <a:t>organiser</a:t>
            </a:r>
            <a:r>
              <a:rPr lang="en-US" sz="2400" dirty="0" smtClean="0"/>
              <a:t> </a:t>
            </a:r>
            <a:r>
              <a:rPr lang="en-US" sz="2400" i="1" dirty="0"/>
              <a:t>Communicating and interacting with </a:t>
            </a:r>
            <a:r>
              <a:rPr lang="en-US" sz="2400" i="1" dirty="0" smtClean="0"/>
              <a:t>others </a:t>
            </a:r>
            <a:r>
              <a:rPr lang="en-US" sz="2400" dirty="0" smtClean="0"/>
              <a:t>has been added to </a:t>
            </a:r>
            <a:r>
              <a:rPr lang="en-US" sz="2400" dirty="0" smtClean="0"/>
              <a:t>the General </a:t>
            </a:r>
            <a:r>
              <a:rPr lang="en-US" sz="2400" dirty="0" smtClean="0"/>
              <a:t>English course to ensure students develop the ability to work collaboratively and interact confidently, as stated in the </a:t>
            </a:r>
            <a:r>
              <a:rPr lang="en-US" sz="2400" dirty="0" smtClean="0"/>
              <a:t>course Aims</a:t>
            </a:r>
            <a:r>
              <a:rPr lang="en-US" sz="2400" dirty="0" smtClean="0"/>
              <a:t>.</a:t>
            </a:r>
          </a:p>
          <a:p>
            <a:pPr marL="342900" indent="-342900">
              <a:buFont typeface="Arial"/>
              <a:buChar char="•"/>
            </a:pPr>
            <a:r>
              <a:rPr lang="en-US" sz="2400" dirty="0" smtClean="0"/>
              <a:t>There is </a:t>
            </a:r>
            <a:r>
              <a:rPr lang="en-US" sz="2400" dirty="0" smtClean="0"/>
              <a:t>a unit </a:t>
            </a:r>
            <a:r>
              <a:rPr lang="en-US" sz="2400" dirty="0" smtClean="0"/>
              <a:t>content dot </a:t>
            </a:r>
            <a:r>
              <a:rPr lang="en-US" sz="2400" dirty="0"/>
              <a:t>point </a:t>
            </a:r>
            <a:r>
              <a:rPr lang="en-US" sz="2400" dirty="0" smtClean="0"/>
              <a:t>elaboration under this heading for </a:t>
            </a:r>
            <a:r>
              <a:rPr lang="en-US" sz="2400" dirty="0"/>
              <a:t>each unit. </a:t>
            </a:r>
            <a:endParaRPr lang="en-US" sz="2400" dirty="0" smtClean="0"/>
          </a:p>
          <a:p>
            <a:pPr marL="342900" indent="-342900">
              <a:buFont typeface="Arial"/>
              <a:buChar char="•"/>
            </a:pPr>
            <a:r>
              <a:rPr lang="en-US" sz="2400" dirty="0" smtClean="0"/>
              <a:t>Oral </a:t>
            </a:r>
            <a:r>
              <a:rPr lang="en-US" sz="2400" dirty="0"/>
              <a:t>language and listening skills are also profiled.</a:t>
            </a:r>
          </a:p>
          <a:p>
            <a:pPr marL="342900" indent="-342900">
              <a:buFont typeface="Arial"/>
              <a:buChar char="•"/>
            </a:pPr>
            <a:endParaRPr lang="en-US" sz="2400" dirty="0" smtClean="0"/>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a:p>
        </p:txBody>
      </p:sp>
      <p:sp>
        <p:nvSpPr>
          <p:cNvPr id="4" name="Slide Number Placeholder 3"/>
          <p:cNvSpPr>
            <a:spLocks noGrp="1"/>
          </p:cNvSpPr>
          <p:nvPr>
            <p:ph type="sldNum" sz="quarter" idx="12"/>
          </p:nvPr>
        </p:nvSpPr>
        <p:spPr/>
        <p:txBody>
          <a:bodyPr/>
          <a:lstStyle/>
          <a:p>
            <a:fld id="{8C57E9BA-65BF-4135-85A9-0424360DE200}" type="slidenum">
              <a:rPr lang="en-AU" smtClean="0"/>
              <a:pPr/>
              <a:t>20</a:t>
            </a:fld>
            <a:endParaRPr lang="en-AU" dirty="0"/>
          </a:p>
        </p:txBody>
      </p:sp>
      <p:sp>
        <p:nvSpPr>
          <p:cNvPr id="6"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20</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515384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65" y="914401"/>
            <a:ext cx="8550275" cy="844550"/>
          </a:xfrm>
        </p:spPr>
        <p:txBody>
          <a:bodyPr/>
          <a:lstStyle/>
          <a:p>
            <a:r>
              <a:rPr lang="en-AU" sz="2800" b="1" dirty="0" smtClean="0"/>
              <a:t>General English: </a:t>
            </a:r>
            <a:r>
              <a:rPr lang="en-AU" sz="2800" b="1" dirty="0"/>
              <a:t>how has the content changed?</a:t>
            </a:r>
            <a:endParaRPr lang="en-AU" b="1" dirty="0"/>
          </a:p>
        </p:txBody>
      </p:sp>
      <p:sp>
        <p:nvSpPr>
          <p:cNvPr id="5" name="TextBox 4"/>
          <p:cNvSpPr txBox="1"/>
          <p:nvPr/>
        </p:nvSpPr>
        <p:spPr>
          <a:xfrm>
            <a:off x="304804" y="2009016"/>
            <a:ext cx="8542337" cy="3693319"/>
          </a:xfrm>
          <a:prstGeom prst="rect">
            <a:avLst/>
          </a:prstGeom>
          <a:noFill/>
        </p:spPr>
        <p:txBody>
          <a:bodyPr wrap="square" rtlCol="0">
            <a:spAutoFit/>
          </a:bodyPr>
          <a:lstStyle/>
          <a:p>
            <a:endParaRPr lang="en-US" dirty="0"/>
          </a:p>
          <a:p>
            <a:pPr marL="342900" indent="-342900">
              <a:buFont typeface="Arial"/>
              <a:buChar char="•"/>
            </a:pPr>
            <a:r>
              <a:rPr lang="en-US" sz="2400" dirty="0" smtClean="0"/>
              <a:t>There is contextual </a:t>
            </a:r>
            <a:r>
              <a:rPr lang="en-US" sz="2400" dirty="0"/>
              <a:t>emphasis in the General </a:t>
            </a:r>
            <a:r>
              <a:rPr lang="en-US" sz="2400" dirty="0" smtClean="0"/>
              <a:t>English course to </a:t>
            </a:r>
            <a:r>
              <a:rPr lang="en-US" sz="2400" i="1" dirty="0" smtClean="0"/>
              <a:t>“focus and consolidate skills and knowledge .. for everyday, community, social, further education, training and workplace contexts</a:t>
            </a:r>
            <a:r>
              <a:rPr lang="en-US" sz="2400" dirty="0" smtClean="0"/>
              <a:t>”. </a:t>
            </a:r>
          </a:p>
          <a:p>
            <a:pPr marL="342900" indent="-342900">
              <a:buFont typeface="Arial"/>
              <a:buChar char="•"/>
            </a:pPr>
            <a:endParaRPr lang="en-US" sz="2400" dirty="0"/>
          </a:p>
          <a:p>
            <a:pPr marL="342900" indent="-342900">
              <a:buFont typeface="Arial"/>
              <a:buChar char="•"/>
            </a:pPr>
            <a:r>
              <a:rPr lang="en-US" sz="2400" dirty="0" smtClean="0"/>
              <a:t>See </a:t>
            </a:r>
            <a:r>
              <a:rPr lang="en-US" sz="2400" dirty="0"/>
              <a:t>the additional reference under Texts page 4 of the General syllabus to workplace </a:t>
            </a:r>
            <a:r>
              <a:rPr lang="en-US" sz="2400" dirty="0" smtClean="0"/>
              <a:t>texts, with examples provided. Note that this list is not exclusive.</a:t>
            </a:r>
            <a:endParaRPr lang="en-US" sz="2400" dirty="0"/>
          </a:p>
          <a:p>
            <a:pPr marL="342900" indent="-342900">
              <a:buFont typeface="Arial"/>
              <a:buChar char="•"/>
            </a:pPr>
            <a:endParaRPr lang="en-US" sz="2400" dirty="0"/>
          </a:p>
        </p:txBody>
      </p:sp>
      <p:sp>
        <p:nvSpPr>
          <p:cNvPr id="4" name="Slide Number Placeholder 3"/>
          <p:cNvSpPr>
            <a:spLocks noGrp="1"/>
          </p:cNvSpPr>
          <p:nvPr>
            <p:ph type="sldNum" sz="quarter" idx="12"/>
          </p:nvPr>
        </p:nvSpPr>
        <p:spPr/>
        <p:txBody>
          <a:bodyPr/>
          <a:lstStyle/>
          <a:p>
            <a:fld id="{8C57E9BA-65BF-4135-85A9-0424360DE200}" type="slidenum">
              <a:rPr lang="en-AU" smtClean="0"/>
              <a:pPr/>
              <a:t>21</a:t>
            </a:fld>
            <a:endParaRPr lang="en-AU" dirty="0"/>
          </a:p>
        </p:txBody>
      </p:sp>
      <p:sp>
        <p:nvSpPr>
          <p:cNvPr id="6"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21</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691537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smtClean="0"/>
              <a:t>WACE Stage 1 (ENG 1CD)</a:t>
            </a:r>
            <a:r>
              <a:rPr lang="en-AU" dirty="0" smtClean="0">
                <a:solidFill>
                  <a:srgbClr val="0099FF"/>
                </a:solidFill>
                <a:latin typeface="Arial" charset="0"/>
              </a:rPr>
              <a:t/>
            </a:r>
            <a:br>
              <a:rPr lang="en-AU" dirty="0" smtClean="0">
                <a:solidFill>
                  <a:srgbClr val="0099FF"/>
                </a:solidFill>
                <a:latin typeface="Arial" charset="0"/>
              </a:rPr>
            </a:br>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4957" y="1676400"/>
            <a:ext cx="8634091" cy="4572000"/>
          </a:xfrm>
          <a:prstGeom prst="rect">
            <a:avLst/>
          </a:prstGeom>
        </p:spPr>
      </p:pic>
      <p:sp>
        <p:nvSpPr>
          <p:cNvPr id="3" name="Slide Number Placeholder 2"/>
          <p:cNvSpPr>
            <a:spLocks noGrp="1"/>
          </p:cNvSpPr>
          <p:nvPr>
            <p:ph type="sldNum" sz="quarter" idx="4"/>
          </p:nvPr>
        </p:nvSpPr>
        <p:spPr/>
        <p:txBody>
          <a:bodyPr/>
          <a:lstStyle/>
          <a:p>
            <a:fld id="{8C57E9BA-65BF-4135-85A9-0424360DE200}" type="slidenum">
              <a:rPr lang="en-AU" smtClean="0"/>
              <a:pPr/>
              <a:t>22</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22</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520563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smtClean="0"/>
              <a:t>11 General English</a:t>
            </a:r>
            <a:r>
              <a:rPr lang="en-AU" dirty="0" smtClean="0">
                <a:solidFill>
                  <a:srgbClr val="0099FF"/>
                </a:solidFill>
                <a:latin typeface="Arial" charset="0"/>
              </a:rPr>
              <a:t/>
            </a:r>
            <a:br>
              <a:rPr lang="en-AU" dirty="0" smtClean="0">
                <a:solidFill>
                  <a:srgbClr val="0099FF"/>
                </a:solidFill>
                <a:latin typeface="Arial" charset="0"/>
              </a:rPr>
            </a:br>
            <a:endParaRPr lang="en-AU" dirty="0"/>
          </a:p>
        </p:txBody>
      </p:sp>
      <p:pic>
        <p:nvPicPr>
          <p:cNvPr id="2" name="Content Placeholder 1" descr="General 11.jpg"/>
          <p:cNvPicPr>
            <a:picLocks noGrp="1" noChangeAspect="1"/>
          </p:cNvPicPr>
          <p:nvPr>
            <p:ph idx="1"/>
          </p:nvPr>
        </p:nvPicPr>
        <p:blipFill>
          <a:blip r:embed="rId3" cstate="screen">
            <a:extLst>
              <a:ext uri="{28A0092B-C50C-407E-A947-70E740481C1C}">
                <a14:useLocalDpi xmlns:a14="http://schemas.microsoft.com/office/drawing/2010/main"/>
              </a:ext>
            </a:extLst>
          </a:blip>
          <a:srcRect t="-10146" b="-10146"/>
          <a:stretch>
            <a:fillRect/>
          </a:stretch>
        </p:blipFill>
        <p:spPr>
          <a:xfrm>
            <a:off x="186892" y="1496147"/>
            <a:ext cx="8933477" cy="4953000"/>
          </a:xfrm>
        </p:spPr>
      </p:pic>
      <p:sp>
        <p:nvSpPr>
          <p:cNvPr id="3" name="Slide Number Placeholder 2"/>
          <p:cNvSpPr>
            <a:spLocks noGrp="1"/>
          </p:cNvSpPr>
          <p:nvPr>
            <p:ph type="sldNum" sz="quarter" idx="4"/>
          </p:nvPr>
        </p:nvSpPr>
        <p:spPr/>
        <p:txBody>
          <a:bodyPr/>
          <a:lstStyle/>
          <a:p>
            <a:fld id="{8C57E9BA-65BF-4135-85A9-0424360DE200}" type="slidenum">
              <a:rPr lang="en-AU" smtClean="0"/>
              <a:pPr/>
              <a:t>23</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23</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2597599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a:t>11 General English - </a:t>
            </a:r>
            <a:r>
              <a:rPr lang="en-AU" sz="2800" b="1" dirty="0" smtClean="0"/>
              <a:t>differences</a:t>
            </a:r>
            <a:r>
              <a:rPr lang="en-AU" dirty="0">
                <a:solidFill>
                  <a:srgbClr val="0099FF"/>
                </a:solidFill>
                <a:latin typeface="Arial" charset="0"/>
              </a:rPr>
              <a:t/>
            </a:r>
            <a:br>
              <a:rPr lang="en-AU" dirty="0">
                <a:solidFill>
                  <a:srgbClr val="0099FF"/>
                </a:solidFill>
                <a:latin typeface="Arial" charset="0"/>
              </a:rPr>
            </a:br>
            <a:endParaRPr lang="en-AU"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28603" y="1780418"/>
            <a:ext cx="8902700" cy="4239381"/>
          </a:xfrm>
        </p:spPr>
      </p:pic>
      <p:sp>
        <p:nvSpPr>
          <p:cNvPr id="3" name="Slide Number Placeholder 2"/>
          <p:cNvSpPr>
            <a:spLocks noGrp="1"/>
          </p:cNvSpPr>
          <p:nvPr>
            <p:ph type="sldNum" sz="quarter" idx="4"/>
          </p:nvPr>
        </p:nvSpPr>
        <p:spPr/>
        <p:txBody>
          <a:bodyPr/>
          <a:lstStyle/>
          <a:p>
            <a:fld id="{8C57E9BA-65BF-4135-85A9-0424360DE200}" type="slidenum">
              <a:rPr lang="en-AU" smtClean="0"/>
              <a:pPr/>
              <a:t>24</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24</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2680595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a:t>11 General English - </a:t>
            </a:r>
            <a:r>
              <a:rPr lang="en-AU" sz="2800" b="1" dirty="0" smtClean="0"/>
              <a:t>differences</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25</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25</a:t>
            </a:fld>
            <a:endParaRPr lang="en-AU" sz="1800" dirty="0">
              <a:latin typeface="Cambria" pitchFamily="18" charset="0"/>
            </a:endParaRPr>
          </a:p>
        </p:txBody>
      </p:sp>
      <p:sp>
        <p:nvSpPr>
          <p:cNvPr id="4" name="Content Placeholder 3"/>
          <p:cNvSpPr>
            <a:spLocks noGrp="1"/>
          </p:cNvSpPr>
          <p:nvPr>
            <p:ph idx="1"/>
          </p:nvPr>
        </p:nvSpPr>
        <p:spPr>
          <a:xfrm>
            <a:off x="571500" y="1853110"/>
            <a:ext cx="7543800" cy="4606925"/>
          </a:xfrm>
        </p:spPr>
        <p:txBody>
          <a:bodyPr/>
          <a:lstStyle/>
          <a:p>
            <a:r>
              <a:rPr lang="en-AU" dirty="0" smtClean="0"/>
              <a:t>As with the ATAR courses there are more similarities than differences.</a:t>
            </a:r>
          </a:p>
          <a:p>
            <a:r>
              <a:rPr lang="en-AU" dirty="0" smtClean="0"/>
              <a:t>It is worth noting the increased emphasis in the General 11 course on the contexts of community, workplace, education, training, as well as the interpersonal elements of  interacting, social and others.</a:t>
            </a:r>
          </a:p>
          <a:p>
            <a:r>
              <a:rPr lang="en-AU" kern="1200" dirty="0" smtClean="0"/>
              <a:t>Other differences include </a:t>
            </a:r>
            <a:r>
              <a:rPr lang="en-AU" kern="1200" dirty="0"/>
              <a:t>the terms modes, media, multimodal and </a:t>
            </a:r>
            <a:r>
              <a:rPr lang="en-AU" kern="1200" dirty="0" smtClean="0"/>
              <a:t>visual. </a:t>
            </a:r>
            <a:endParaRPr lang="en-AU" dirty="0"/>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2834188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smtClean="0"/>
              <a:t>WACE Stage 2 (ENG 2A/2D)</a:t>
            </a:r>
            <a:r>
              <a:rPr lang="en-AU" dirty="0" smtClean="0">
                <a:solidFill>
                  <a:srgbClr val="0099FF"/>
                </a:solidFill>
                <a:latin typeface="Arial" charset="0"/>
              </a:rPr>
              <a:t/>
            </a:r>
            <a:br>
              <a:rPr lang="en-AU" dirty="0" smtClean="0">
                <a:solidFill>
                  <a:srgbClr val="0099FF"/>
                </a:solidFill>
                <a:latin typeface="Arial" charset="0"/>
              </a:rPr>
            </a:b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1676400"/>
            <a:ext cx="8534400" cy="4724400"/>
          </a:xfrm>
          <a:prstGeom prst="rect">
            <a:avLst/>
          </a:prstGeom>
        </p:spPr>
      </p:pic>
      <p:sp>
        <p:nvSpPr>
          <p:cNvPr id="2" name="Slide Number Placeholder 1"/>
          <p:cNvSpPr>
            <a:spLocks noGrp="1"/>
          </p:cNvSpPr>
          <p:nvPr>
            <p:ph type="sldNum" sz="quarter" idx="4"/>
          </p:nvPr>
        </p:nvSpPr>
        <p:spPr/>
        <p:txBody>
          <a:bodyPr/>
          <a:lstStyle/>
          <a:p>
            <a:fld id="{8C57E9BA-65BF-4135-85A9-0424360DE200}" type="slidenum">
              <a:rPr lang="en-AU" smtClean="0"/>
              <a:pPr/>
              <a:t>26</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26</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267088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smtClean="0"/>
              <a:t>12 General English</a:t>
            </a:r>
            <a:r>
              <a:rPr lang="en-AU" dirty="0">
                <a:solidFill>
                  <a:srgbClr val="0099FF"/>
                </a:solidFill>
                <a:latin typeface="Arial" charset="0"/>
              </a:rPr>
              <a:t/>
            </a:r>
            <a:br>
              <a:rPr lang="en-AU" dirty="0">
                <a:solidFill>
                  <a:srgbClr val="0099FF"/>
                </a:solidFill>
                <a:latin typeface="Arial" charset="0"/>
              </a:rPr>
            </a:br>
            <a:endParaRPr lang="en-AU" dirty="0"/>
          </a:p>
        </p:txBody>
      </p:sp>
      <p:pic>
        <p:nvPicPr>
          <p:cNvPr id="2" name="Content Placeholder 1" descr="General 12.jpg"/>
          <p:cNvPicPr>
            <a:picLocks noGrp="1" noChangeAspect="1"/>
          </p:cNvPicPr>
          <p:nvPr>
            <p:ph idx="1"/>
          </p:nvPr>
        </p:nvPicPr>
        <p:blipFill>
          <a:blip r:embed="rId3" cstate="screen">
            <a:extLst>
              <a:ext uri="{28A0092B-C50C-407E-A947-70E740481C1C}">
                <a14:useLocalDpi xmlns:a14="http://schemas.microsoft.com/office/drawing/2010/main"/>
              </a:ext>
            </a:extLst>
          </a:blip>
          <a:srcRect t="-2715" b="-2715"/>
          <a:stretch>
            <a:fillRect/>
          </a:stretch>
        </p:blipFill>
        <p:spPr>
          <a:xfrm>
            <a:off x="76203" y="1524000"/>
            <a:ext cx="8793164" cy="5178922"/>
          </a:xfrm>
        </p:spPr>
      </p:pic>
      <p:sp>
        <p:nvSpPr>
          <p:cNvPr id="3" name="Slide Number Placeholder 2"/>
          <p:cNvSpPr>
            <a:spLocks noGrp="1"/>
          </p:cNvSpPr>
          <p:nvPr>
            <p:ph type="sldNum" sz="quarter" idx="4"/>
          </p:nvPr>
        </p:nvSpPr>
        <p:spPr/>
        <p:txBody>
          <a:bodyPr/>
          <a:lstStyle/>
          <a:p>
            <a:fld id="{8C57E9BA-65BF-4135-85A9-0424360DE200}" type="slidenum">
              <a:rPr lang="en-AU" smtClean="0"/>
              <a:pPr/>
              <a:t>27</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27</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2891598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a:t>12 General English - </a:t>
            </a:r>
            <a:r>
              <a:rPr lang="en-AU" sz="2800" b="1" dirty="0" smtClean="0"/>
              <a:t>differences</a:t>
            </a:r>
            <a:r>
              <a:rPr lang="en-AU" dirty="0">
                <a:solidFill>
                  <a:srgbClr val="0099FF"/>
                </a:solidFill>
                <a:latin typeface="Arial" charset="0"/>
              </a:rPr>
              <a:t/>
            </a:r>
            <a:br>
              <a:rPr lang="en-AU" dirty="0">
                <a:solidFill>
                  <a:srgbClr val="0099FF"/>
                </a:solidFill>
                <a:latin typeface="Arial" charset="0"/>
              </a:rPr>
            </a:br>
            <a:endParaRPr lang="en-AU"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1553" y="1752600"/>
            <a:ext cx="8870539" cy="4876800"/>
          </a:xfrm>
        </p:spPr>
      </p:pic>
      <p:sp>
        <p:nvSpPr>
          <p:cNvPr id="3" name="Slide Number Placeholder 2"/>
          <p:cNvSpPr>
            <a:spLocks noGrp="1"/>
          </p:cNvSpPr>
          <p:nvPr>
            <p:ph type="sldNum" sz="quarter" idx="4"/>
          </p:nvPr>
        </p:nvSpPr>
        <p:spPr/>
        <p:txBody>
          <a:bodyPr/>
          <a:lstStyle/>
          <a:p>
            <a:fld id="{8C57E9BA-65BF-4135-85A9-0424360DE200}" type="slidenum">
              <a:rPr lang="en-AU" smtClean="0"/>
              <a:pPr/>
              <a:t>28</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28</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2078994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a:t>12 General English - </a:t>
            </a:r>
            <a:r>
              <a:rPr lang="en-AU" sz="2800" b="1" dirty="0" smtClean="0"/>
              <a:t>differences</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29</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29</a:t>
            </a:fld>
            <a:endParaRPr lang="en-AU" sz="1800" dirty="0">
              <a:latin typeface="Cambria" pitchFamily="18" charset="0"/>
            </a:endParaRPr>
          </a:p>
        </p:txBody>
      </p:sp>
      <p:sp>
        <p:nvSpPr>
          <p:cNvPr id="4" name="Content Placeholder 3"/>
          <p:cNvSpPr>
            <a:spLocks noGrp="1"/>
          </p:cNvSpPr>
          <p:nvPr>
            <p:ph idx="1"/>
          </p:nvPr>
        </p:nvSpPr>
        <p:spPr>
          <a:xfrm>
            <a:off x="838201" y="1628778"/>
            <a:ext cx="7086600" cy="4606925"/>
          </a:xfrm>
        </p:spPr>
        <p:txBody>
          <a:bodyPr/>
          <a:lstStyle/>
          <a:p>
            <a:endParaRPr lang="en-AU" kern="1200" dirty="0" smtClean="0"/>
          </a:p>
          <a:p>
            <a:r>
              <a:rPr lang="en-AU" kern="1200" dirty="0" smtClean="0"/>
              <a:t>As with General 11 there is </a:t>
            </a:r>
            <a:r>
              <a:rPr lang="en-AU" kern="1200" dirty="0" smtClean="0"/>
              <a:t>a change </a:t>
            </a:r>
            <a:r>
              <a:rPr lang="en-AU" kern="1200" dirty="0" smtClean="0"/>
              <a:t>in context focus </a:t>
            </a:r>
            <a:r>
              <a:rPr lang="en-AU" kern="1200" dirty="0"/>
              <a:t>– the notions of workplace, interviews, communicating, oral, cooperation, everyday </a:t>
            </a:r>
            <a:r>
              <a:rPr lang="en-AU" kern="1200" dirty="0" smtClean="0"/>
              <a:t>texts</a:t>
            </a:r>
            <a:r>
              <a:rPr lang="en-AU" kern="1200" dirty="0"/>
              <a:t>.</a:t>
            </a:r>
            <a:endParaRPr lang="en-AU" kern="1200" dirty="0" smtClean="0"/>
          </a:p>
          <a:p>
            <a:r>
              <a:rPr lang="en-AU" kern="1200" dirty="0" smtClean="0"/>
              <a:t>Terminology differences: </a:t>
            </a:r>
            <a:r>
              <a:rPr lang="en-AU" kern="1200" dirty="0"/>
              <a:t>perspectives </a:t>
            </a:r>
            <a:r>
              <a:rPr lang="en-AU" kern="1200" dirty="0" smtClean="0"/>
              <a:t>(significant), voice </a:t>
            </a:r>
            <a:r>
              <a:rPr lang="en-AU" kern="1200" dirty="0"/>
              <a:t>and </a:t>
            </a:r>
            <a:r>
              <a:rPr lang="en-AU" kern="1200" dirty="0" smtClean="0"/>
              <a:t>the greater </a:t>
            </a:r>
            <a:r>
              <a:rPr lang="en-AU" kern="1200" dirty="0"/>
              <a:t>focus already identified on multimodal, </a:t>
            </a:r>
            <a:r>
              <a:rPr lang="en-AU" kern="1200" dirty="0" smtClean="0"/>
              <a:t>visual and media elements.</a:t>
            </a:r>
          </a:p>
          <a:p>
            <a:r>
              <a:rPr lang="en-AU" dirty="0" smtClean="0"/>
              <a:t>Greater emphasis on communicating and the modes ‘oral’, ‘visual’ and ‘listening’ (it’s there).</a:t>
            </a:r>
            <a:endParaRPr lang="en-AU" dirty="0"/>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720214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88454" y="6179164"/>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3</a:t>
            </a:fld>
            <a:endParaRPr lang="en-AU" sz="1800" dirty="0">
              <a:latin typeface="Cambria" pitchFamily="18" charset="0"/>
            </a:endParaRPr>
          </a:p>
        </p:txBody>
      </p:sp>
      <p:sp>
        <p:nvSpPr>
          <p:cNvPr id="6" name="Title 1"/>
          <p:cNvSpPr>
            <a:spLocks noGrp="1"/>
          </p:cNvSpPr>
          <p:nvPr>
            <p:ph type="title"/>
          </p:nvPr>
        </p:nvSpPr>
        <p:spPr>
          <a:xfrm>
            <a:off x="459469" y="304800"/>
            <a:ext cx="8550275" cy="762000"/>
          </a:xfrm>
        </p:spPr>
        <p:txBody>
          <a:bodyPr/>
          <a:lstStyle/>
          <a:p>
            <a:r>
              <a:rPr lang="en-AU" dirty="0" smtClean="0"/>
              <a:t/>
            </a:r>
            <a:br>
              <a:rPr lang="en-AU" dirty="0" smtClean="0"/>
            </a:br>
            <a:r>
              <a:rPr lang="en-AU" dirty="0" smtClean="0"/>
              <a:t/>
            </a:r>
            <a:br>
              <a:rPr lang="en-AU" dirty="0" smtClean="0"/>
            </a:br>
            <a:r>
              <a:rPr lang="en-AU" sz="2800" b="1" dirty="0" smtClean="0"/>
              <a:t>Webinar process </a:t>
            </a:r>
            <a:endParaRPr lang="en-AU" dirty="0"/>
          </a:p>
        </p:txBody>
      </p:sp>
      <p:sp>
        <p:nvSpPr>
          <p:cNvPr id="3" name="Content Placeholder 2"/>
          <p:cNvSpPr>
            <a:spLocks noGrp="1"/>
          </p:cNvSpPr>
          <p:nvPr>
            <p:ph idx="1"/>
          </p:nvPr>
        </p:nvSpPr>
        <p:spPr>
          <a:xfrm>
            <a:off x="892630" y="1676400"/>
            <a:ext cx="7391401" cy="2686050"/>
          </a:xfrm>
        </p:spPr>
        <p:txBody>
          <a:bodyPr/>
          <a:lstStyle/>
          <a:p>
            <a:pPr marL="0" indent="0">
              <a:buNone/>
            </a:pPr>
            <a:r>
              <a:rPr lang="en-US" sz="1900" dirty="0" smtClean="0"/>
              <a:t>In </a:t>
            </a:r>
            <a:r>
              <a:rPr lang="en-US" sz="1900" dirty="0"/>
              <a:t>preparation for the webinar it is expected that participants will </a:t>
            </a:r>
            <a:r>
              <a:rPr lang="en-US" sz="1900" dirty="0" smtClean="0"/>
              <a:t>have:</a:t>
            </a:r>
            <a:endParaRPr lang="en-US" sz="1900" dirty="0"/>
          </a:p>
          <a:p>
            <a:r>
              <a:rPr lang="en-US" sz="1900" dirty="0"/>
              <a:t>r</a:t>
            </a:r>
            <a:r>
              <a:rPr lang="en-US" sz="1900" dirty="0" smtClean="0"/>
              <a:t>eviewed </a:t>
            </a:r>
            <a:r>
              <a:rPr lang="en-US" sz="1900" dirty="0"/>
              <a:t>the </a:t>
            </a:r>
            <a:r>
              <a:rPr lang="en-US" sz="1900" u="sng" dirty="0">
                <a:hlinkClick r:id="rId3"/>
              </a:rPr>
              <a:t>relevant course/s</a:t>
            </a:r>
          </a:p>
          <a:p>
            <a:r>
              <a:rPr lang="en-US" sz="1900" dirty="0"/>
              <a:t>w</a:t>
            </a:r>
            <a:r>
              <a:rPr lang="en-US" sz="1900" dirty="0" smtClean="0"/>
              <a:t>atched </a:t>
            </a:r>
            <a:r>
              <a:rPr lang="en-US" sz="1900" dirty="0"/>
              <a:t>the </a:t>
            </a:r>
            <a:r>
              <a:rPr lang="en-US" sz="1900" u="sng" dirty="0">
                <a:hlinkClick r:id="rId3"/>
              </a:rPr>
              <a:t>WACE 2015-16 overview video and relevant learning area video</a:t>
            </a:r>
          </a:p>
          <a:p>
            <a:r>
              <a:rPr lang="en-US" sz="1900" dirty="0"/>
              <a:t>r</a:t>
            </a:r>
            <a:r>
              <a:rPr lang="en-US" sz="1900" dirty="0" smtClean="0"/>
              <a:t>ead </a:t>
            </a:r>
            <a:r>
              <a:rPr lang="en-US" sz="1900" dirty="0"/>
              <a:t>the ‘What changes’ document for the relevant course</a:t>
            </a:r>
          </a:p>
          <a:p>
            <a:r>
              <a:rPr lang="en-US" sz="1900" dirty="0"/>
              <a:t>r</a:t>
            </a:r>
            <a:r>
              <a:rPr lang="en-US" sz="1900" dirty="0" smtClean="0"/>
              <a:t>ead </a:t>
            </a:r>
            <a:r>
              <a:rPr lang="en-US" sz="1900" dirty="0"/>
              <a:t>the </a:t>
            </a:r>
            <a:r>
              <a:rPr lang="en-US" sz="1900" u="sng" dirty="0">
                <a:hlinkClick r:id="rId4"/>
              </a:rPr>
              <a:t>FAQ document about changes to the WACE for 2015-16.</a:t>
            </a:r>
            <a:endParaRPr lang="en-AU" sz="1900" dirty="0" smtClean="0"/>
          </a:p>
          <a:p>
            <a:pPr>
              <a:spcAft>
                <a:spcPts val="600"/>
              </a:spcAft>
            </a:pPr>
            <a:r>
              <a:rPr lang="en-AU" sz="1900" dirty="0"/>
              <a:t>r</a:t>
            </a:r>
            <a:r>
              <a:rPr lang="en-AU" sz="1900" dirty="0" smtClean="0"/>
              <a:t>ead the English </a:t>
            </a:r>
            <a:r>
              <a:rPr lang="en-AU" sz="1900" dirty="0"/>
              <a:t>specific </a:t>
            </a:r>
            <a:r>
              <a:rPr lang="en-AU" sz="1900" dirty="0" smtClean="0"/>
              <a:t>information at:  </a:t>
            </a:r>
            <a:r>
              <a:rPr lang="en-AU" sz="1900" dirty="0">
                <a:hlinkClick r:id="rId5"/>
              </a:rPr>
              <a:t>http://wace1516.scsa.wa.edu.au/english</a:t>
            </a:r>
            <a:r>
              <a:rPr lang="en-AU" sz="1900" dirty="0" smtClean="0">
                <a:hlinkClick r:id="rId5"/>
              </a:rPr>
              <a:t>/</a:t>
            </a:r>
            <a:endParaRPr lang="en-AU" sz="1900" dirty="0"/>
          </a:p>
          <a:p>
            <a:pPr marL="0" indent="0">
              <a:spcAft>
                <a:spcPts val="600"/>
              </a:spcAft>
              <a:buNone/>
            </a:pPr>
            <a:endParaRPr lang="en-AU" dirty="0" smtClean="0"/>
          </a:p>
        </p:txBody>
      </p:sp>
      <p:sp>
        <p:nvSpPr>
          <p:cNvPr id="2" name="Slide Number Placeholder 1"/>
          <p:cNvSpPr>
            <a:spLocks noGrp="1"/>
          </p:cNvSpPr>
          <p:nvPr>
            <p:ph type="sldNum" sz="quarter" idx="4"/>
          </p:nvPr>
        </p:nvSpPr>
        <p:spPr/>
        <p:txBody>
          <a:bodyPr/>
          <a:lstStyle/>
          <a:p>
            <a:fld id="{8C57E9BA-65BF-4135-85A9-0424360DE200}" type="slidenum">
              <a:rPr lang="en-AU" smtClean="0"/>
              <a:pPr/>
              <a:t>3</a:t>
            </a:fld>
            <a:endParaRPr lang="en-AU" dirty="0"/>
          </a:p>
        </p:txBody>
      </p:sp>
      <p:sp>
        <p:nvSpPr>
          <p:cNvPr id="9" name="Rectangle 8"/>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236223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65" y="914401"/>
            <a:ext cx="8550275" cy="844550"/>
          </a:xfrm>
        </p:spPr>
        <p:txBody>
          <a:bodyPr/>
          <a:lstStyle/>
          <a:p>
            <a:r>
              <a:rPr lang="en-AU" sz="2800" b="1" dirty="0" smtClean="0"/>
              <a:t>General English: </a:t>
            </a:r>
            <a:r>
              <a:rPr lang="en-AU" sz="2800" b="1" dirty="0"/>
              <a:t>how has the content changed?</a:t>
            </a:r>
            <a:endParaRPr lang="en-AU" b="1" dirty="0"/>
          </a:p>
        </p:txBody>
      </p:sp>
      <p:sp>
        <p:nvSpPr>
          <p:cNvPr id="5" name="TextBox 4"/>
          <p:cNvSpPr txBox="1"/>
          <p:nvPr/>
        </p:nvSpPr>
        <p:spPr>
          <a:xfrm>
            <a:off x="304804" y="2009014"/>
            <a:ext cx="8542337" cy="4647426"/>
          </a:xfrm>
          <a:prstGeom prst="rect">
            <a:avLst/>
          </a:prstGeom>
          <a:noFill/>
        </p:spPr>
        <p:txBody>
          <a:bodyPr wrap="square" rtlCol="0">
            <a:spAutoFit/>
          </a:bodyPr>
          <a:lstStyle/>
          <a:p>
            <a:r>
              <a:rPr lang="en-US" sz="2400" dirty="0" smtClean="0"/>
              <a:t>Overall the common changes to the General course are :</a:t>
            </a:r>
          </a:p>
          <a:p>
            <a:pPr marL="800100" lvl="1" indent="-342900">
              <a:buFont typeface="Arial"/>
              <a:buChar char="•"/>
            </a:pPr>
            <a:r>
              <a:rPr lang="en-US" sz="2400" dirty="0"/>
              <a:t>a</a:t>
            </a:r>
            <a:r>
              <a:rPr lang="en-US" sz="2400" dirty="0" smtClean="0"/>
              <a:t>pparent text/language focus difference</a:t>
            </a:r>
          </a:p>
          <a:p>
            <a:pPr marL="800100" lvl="1" indent="-342900">
              <a:buFont typeface="Arial"/>
              <a:buChar char="•"/>
            </a:pPr>
            <a:r>
              <a:rPr lang="en-US" sz="2400" dirty="0" smtClean="0"/>
              <a:t>greater emphasis on digital technologies</a:t>
            </a:r>
          </a:p>
          <a:p>
            <a:pPr marL="800100" lvl="1" indent="-342900">
              <a:buFont typeface="Arial"/>
              <a:buChar char="•"/>
            </a:pPr>
            <a:r>
              <a:rPr lang="en-US" sz="2400" dirty="0" smtClean="0"/>
              <a:t>some new or less familiar key terminology</a:t>
            </a:r>
          </a:p>
          <a:p>
            <a:pPr marL="800100" lvl="1" indent="-342900">
              <a:buFont typeface="Arial"/>
              <a:buChar char="•"/>
            </a:pPr>
            <a:r>
              <a:rPr lang="en-US" sz="2400" dirty="0" smtClean="0"/>
              <a:t>context focus shift – everyday, social, workplace, further education </a:t>
            </a:r>
            <a:r>
              <a:rPr lang="en-US" sz="2400" dirty="0" err="1" smtClean="0"/>
              <a:t>etc</a:t>
            </a:r>
            <a:endParaRPr lang="en-US" sz="2400" dirty="0" smtClean="0"/>
          </a:p>
          <a:p>
            <a:pPr marL="800100" lvl="1" indent="-342900">
              <a:buFont typeface="Arial"/>
              <a:buChar char="•"/>
            </a:pPr>
            <a:r>
              <a:rPr lang="en-US" sz="2400" dirty="0" smtClean="0"/>
              <a:t>students collaborating, interacting.</a:t>
            </a:r>
          </a:p>
          <a:p>
            <a:pPr marL="800100" lvl="1" indent="-342900">
              <a:buFont typeface="Arial"/>
              <a:buChar char="•"/>
            </a:pPr>
            <a:endParaRPr lang="en-US" sz="2800" dirty="0" smtClean="0"/>
          </a:p>
          <a:p>
            <a:pPr marL="800100" lvl="1" indent="-342900">
              <a:buFont typeface="Arial"/>
              <a:buChar char="•"/>
            </a:pPr>
            <a:endParaRPr lang="en-US" sz="2800" dirty="0" smtClean="0"/>
          </a:p>
          <a:p>
            <a:pPr marL="342900" indent="-342900">
              <a:buFont typeface="Arial"/>
              <a:buChar char="•"/>
            </a:pPr>
            <a:endParaRPr lang="en-US" sz="2400" dirty="0" smtClean="0"/>
          </a:p>
          <a:p>
            <a:endParaRPr lang="en-US" sz="2400" dirty="0"/>
          </a:p>
          <a:p>
            <a:pPr marL="342900" indent="-342900">
              <a:buFont typeface="Arial"/>
              <a:buChar char="•"/>
            </a:pPr>
            <a:endParaRPr lang="en-US" sz="2400" dirty="0"/>
          </a:p>
        </p:txBody>
      </p:sp>
      <p:sp>
        <p:nvSpPr>
          <p:cNvPr id="4" name="Slide Number Placeholder 3"/>
          <p:cNvSpPr>
            <a:spLocks noGrp="1"/>
          </p:cNvSpPr>
          <p:nvPr>
            <p:ph type="sldNum" sz="quarter" idx="12"/>
          </p:nvPr>
        </p:nvSpPr>
        <p:spPr/>
        <p:txBody>
          <a:bodyPr/>
          <a:lstStyle/>
          <a:p>
            <a:fld id="{8C57E9BA-65BF-4135-85A9-0424360DE200}" type="slidenum">
              <a:rPr lang="en-AU" smtClean="0"/>
              <a:pPr/>
              <a:t>30</a:t>
            </a:fld>
            <a:endParaRPr lang="en-AU" dirty="0"/>
          </a:p>
        </p:txBody>
      </p:sp>
      <p:sp>
        <p:nvSpPr>
          <p:cNvPr id="6"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30</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497960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
        <p:nvSpPr>
          <p:cNvPr id="6" name="Title 1"/>
          <p:cNvSpPr>
            <a:spLocks noGrp="1"/>
          </p:cNvSpPr>
          <p:nvPr>
            <p:ph type="title"/>
          </p:nvPr>
        </p:nvSpPr>
        <p:spPr>
          <a:xfrm>
            <a:off x="914402" y="838200"/>
            <a:ext cx="7940676" cy="1066800"/>
          </a:xfrm>
        </p:spPr>
        <p:txBody>
          <a:bodyPr/>
          <a:lstStyle/>
          <a:p>
            <a:r>
              <a:rPr lang="en-AU" dirty="0" smtClean="0"/>
              <a:t/>
            </a:r>
            <a:br>
              <a:rPr lang="en-AU" dirty="0" smtClean="0"/>
            </a:br>
            <a:r>
              <a:rPr lang="en-AU" sz="2800" b="1" dirty="0" smtClean="0"/>
              <a:t>ATAR and </a:t>
            </a:r>
            <a:r>
              <a:rPr lang="en-AU" sz="2800" b="1" dirty="0"/>
              <a:t>General English </a:t>
            </a:r>
            <a:r>
              <a:rPr lang="en-AU" sz="2800" b="1" dirty="0" smtClean="0"/>
              <a:t>overview - how has the content changed?</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Content Placeholder 2"/>
          <p:cNvSpPr>
            <a:spLocks noGrp="1"/>
          </p:cNvSpPr>
          <p:nvPr>
            <p:ph idx="1"/>
          </p:nvPr>
        </p:nvSpPr>
        <p:spPr>
          <a:xfrm>
            <a:off x="155334" y="2133600"/>
            <a:ext cx="8229599" cy="3657600"/>
          </a:xfrm>
        </p:spPr>
        <p:txBody>
          <a:bodyPr/>
          <a:lstStyle/>
          <a:p>
            <a:pPr marL="914400" lvl="1" indent="-457200">
              <a:buFont typeface="+mj-lt"/>
              <a:buAutoNum type="arabicPeriod"/>
            </a:pPr>
            <a:r>
              <a:rPr lang="en-US" dirty="0"/>
              <a:t>A</a:t>
            </a:r>
            <a:r>
              <a:rPr lang="en-US" dirty="0" smtClean="0"/>
              <a:t>n </a:t>
            </a:r>
            <a:r>
              <a:rPr lang="en-US" i="1" dirty="0"/>
              <a:t>apparent</a:t>
            </a:r>
            <a:r>
              <a:rPr lang="en-US" dirty="0"/>
              <a:t> focus shift from “language” to “texts</a:t>
            </a:r>
            <a:r>
              <a:rPr lang="en-US" dirty="0" smtClean="0"/>
              <a:t>”.</a:t>
            </a:r>
            <a:endParaRPr lang="en-US" dirty="0"/>
          </a:p>
          <a:p>
            <a:pPr marL="914400" lvl="1" indent="-457200">
              <a:buFont typeface="+mj-lt"/>
              <a:buAutoNum type="arabicPeriod"/>
            </a:pPr>
            <a:r>
              <a:rPr lang="en-AU" dirty="0"/>
              <a:t>G</a:t>
            </a:r>
            <a:r>
              <a:rPr lang="en-AU" dirty="0" smtClean="0"/>
              <a:t>reater  emphasis on m</a:t>
            </a:r>
            <a:r>
              <a:rPr lang="en-US" dirty="0" err="1" smtClean="0"/>
              <a:t>ultimodal</a:t>
            </a:r>
            <a:r>
              <a:rPr lang="en-US" dirty="0" smtClean="0"/>
              <a:t> </a:t>
            </a:r>
            <a:r>
              <a:rPr lang="en-US" dirty="0"/>
              <a:t>digital/online and hybrid </a:t>
            </a:r>
            <a:r>
              <a:rPr lang="en-US" dirty="0" smtClean="0"/>
              <a:t>texts in both AC courses.</a:t>
            </a:r>
          </a:p>
          <a:p>
            <a:pPr marL="914400" lvl="1" indent="-457200">
              <a:buFont typeface="+mj-lt"/>
              <a:buAutoNum type="arabicPeriod"/>
            </a:pPr>
            <a:r>
              <a:rPr lang="en-US" dirty="0"/>
              <a:t>S</a:t>
            </a:r>
            <a:r>
              <a:rPr lang="en-US" dirty="0" smtClean="0"/>
              <a:t>ome key </a:t>
            </a:r>
            <a:r>
              <a:rPr lang="en-US" dirty="0"/>
              <a:t>terminology in ATAR English </a:t>
            </a:r>
            <a:r>
              <a:rPr lang="en-US" dirty="0" smtClean="0"/>
              <a:t>that does not occur in WACE courses.</a:t>
            </a:r>
          </a:p>
          <a:p>
            <a:pPr marL="914400" lvl="1" indent="-457200">
              <a:buFont typeface="+mj-lt"/>
              <a:buAutoNum type="arabicPeriod"/>
            </a:pPr>
            <a:r>
              <a:rPr lang="en-AU" dirty="0"/>
              <a:t>I</a:t>
            </a:r>
            <a:r>
              <a:rPr lang="en-AU" dirty="0" smtClean="0"/>
              <a:t>ncreased </a:t>
            </a:r>
            <a:r>
              <a:rPr lang="en-AU" dirty="0"/>
              <a:t>focus on the creation of analytical, imaginative, interpretive and persuasive </a:t>
            </a:r>
            <a:r>
              <a:rPr lang="en-AU" dirty="0" smtClean="0"/>
              <a:t>responses in ATAR English</a:t>
            </a:r>
            <a:r>
              <a:rPr lang="en-AU" sz="2800" dirty="0" smtClean="0"/>
              <a:t>.</a:t>
            </a:r>
            <a:endParaRPr lang="en-US" sz="2800" dirty="0"/>
          </a:p>
          <a:p>
            <a:pPr marL="914400" lvl="1" indent="-457200">
              <a:buFont typeface="+mj-lt"/>
              <a:buAutoNum type="arabicPeriod"/>
            </a:pPr>
            <a:endParaRPr lang="en-US" dirty="0"/>
          </a:p>
          <a:p>
            <a:pPr>
              <a:spcAft>
                <a:spcPts val="600"/>
              </a:spcAft>
            </a:pPr>
            <a:endParaRPr lang="en-AU" dirty="0" smtClean="0"/>
          </a:p>
          <a:p>
            <a:pPr marL="0" lvl="0" indent="0">
              <a:spcAft>
                <a:spcPts val="600"/>
              </a:spcAft>
              <a:buNone/>
            </a:pPr>
            <a:endParaRPr lang="en-AU" dirty="0"/>
          </a:p>
        </p:txBody>
      </p:sp>
      <p:sp>
        <p:nvSpPr>
          <p:cNvPr id="2" name="Slide Number Placeholder 1"/>
          <p:cNvSpPr>
            <a:spLocks noGrp="1"/>
          </p:cNvSpPr>
          <p:nvPr>
            <p:ph type="sldNum" sz="quarter" idx="4"/>
          </p:nvPr>
        </p:nvSpPr>
        <p:spPr/>
        <p:txBody>
          <a:bodyPr/>
          <a:lstStyle/>
          <a:p>
            <a:fld id="{8C57E9BA-65BF-4135-85A9-0424360DE200}" type="slidenum">
              <a:rPr lang="en-AU" smtClean="0"/>
              <a:pPr/>
              <a:t>31</a:t>
            </a:fld>
            <a:endParaRPr lang="en-AU" dirty="0"/>
          </a:p>
        </p:txBody>
      </p:sp>
      <p:sp>
        <p:nvSpPr>
          <p:cNvPr id="5" name="Title 1"/>
          <p:cNvSpPr txBox="1">
            <a:spLocks/>
          </p:cNvSpPr>
          <p:nvPr/>
        </p:nvSpPr>
        <p:spPr bwMode="auto">
          <a:xfrm>
            <a:off x="304803" y="6597653"/>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pPr/>
              <a:t>31</a:t>
            </a:fld>
            <a:endParaRPr lang="en-AU" sz="1800" dirty="0">
              <a:latin typeface="Cambria" pitchFamily="18" charset="0"/>
            </a:endParaRPr>
          </a:p>
        </p:txBody>
      </p:sp>
    </p:spTree>
    <p:extLst>
      <p:ext uri="{BB962C8B-B14F-4D97-AF65-F5344CB8AC3E}">
        <p14:creationId xmlns:p14="http://schemas.microsoft.com/office/powerpoint/2010/main" val="4001515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smtClean="0"/>
              <a:t>Overview – how has content changed? </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32</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32</a:t>
            </a:fld>
            <a:endParaRPr lang="en-AU" sz="1800" dirty="0">
              <a:latin typeface="Cambria" pitchFamily="18" charset="0"/>
            </a:endParaRPr>
          </a:p>
        </p:txBody>
      </p:sp>
      <p:sp>
        <p:nvSpPr>
          <p:cNvPr id="4" name="Content Placeholder 3"/>
          <p:cNvSpPr>
            <a:spLocks noGrp="1"/>
          </p:cNvSpPr>
          <p:nvPr>
            <p:ph idx="1"/>
          </p:nvPr>
        </p:nvSpPr>
        <p:spPr>
          <a:xfrm>
            <a:off x="685802" y="1842224"/>
            <a:ext cx="8000998" cy="4606925"/>
          </a:xfrm>
        </p:spPr>
        <p:txBody>
          <a:bodyPr/>
          <a:lstStyle/>
          <a:p>
            <a:pPr marL="57150" indent="0">
              <a:buNone/>
            </a:pPr>
            <a:r>
              <a:rPr lang="en-US" sz="2200" b="1" dirty="0" smtClean="0"/>
              <a:t>1</a:t>
            </a:r>
            <a:r>
              <a:rPr lang="en-US" sz="2200" b="1" i="1" dirty="0" smtClean="0"/>
              <a:t>. Apparent</a:t>
            </a:r>
            <a:r>
              <a:rPr lang="en-US" sz="2200" b="1" dirty="0" smtClean="0"/>
              <a:t> shift of focus from ‘language’ to ‘texts’</a:t>
            </a:r>
            <a:endParaRPr lang="en-US" sz="2200" b="1" dirty="0"/>
          </a:p>
          <a:p>
            <a:pPr lvl="1"/>
            <a:r>
              <a:rPr lang="en-US" sz="2200" dirty="0" smtClean="0"/>
              <a:t>Where WACE courses tend to refer to </a:t>
            </a:r>
            <a:r>
              <a:rPr lang="en-US" sz="2200" i="1" dirty="0" smtClean="0"/>
              <a:t>language</a:t>
            </a:r>
            <a:r>
              <a:rPr lang="en-US" sz="2200" dirty="0" smtClean="0"/>
              <a:t> (note that the word ‘texts’ is still quite large in the ATAR word cloud), the AC use of </a:t>
            </a:r>
            <a:r>
              <a:rPr lang="en-US" sz="2200" i="1" dirty="0" smtClean="0"/>
              <a:t>text</a:t>
            </a:r>
            <a:r>
              <a:rPr lang="en-US" sz="2200" dirty="0" smtClean="0"/>
              <a:t> in both ATAR and General English courses is referencing the language of a wide range of text forms and types. The course is still about language. (Slides 39-43 expand on this).</a:t>
            </a:r>
          </a:p>
          <a:p>
            <a:pPr lvl="1"/>
            <a:endParaRPr lang="en-US" sz="2200" dirty="0" smtClean="0"/>
          </a:p>
          <a:p>
            <a:pPr lvl="1"/>
            <a:r>
              <a:rPr lang="en-US" sz="2200" dirty="0" smtClean="0"/>
              <a:t> </a:t>
            </a:r>
            <a:r>
              <a:rPr lang="en-US" sz="2200" dirty="0" smtClean="0">
                <a:solidFill>
                  <a:srgbClr val="000000"/>
                </a:solidFill>
              </a:rPr>
              <a:t>AC English courses do not distinguish between visual and written texts, nor between written language or visual language</a:t>
            </a:r>
            <a:r>
              <a:rPr lang="en-US" sz="2200" dirty="0" smtClean="0"/>
              <a:t>. All texts have particular text </a:t>
            </a:r>
            <a:r>
              <a:rPr lang="en-AU" sz="2200" i="1" dirty="0" smtClean="0"/>
              <a:t>language </a:t>
            </a:r>
            <a:r>
              <a:rPr lang="en-AU" sz="2200" dirty="0"/>
              <a:t>features, </a:t>
            </a:r>
            <a:r>
              <a:rPr lang="en-AU" sz="2200" dirty="0" smtClean="0"/>
              <a:t>structures, stylistic </a:t>
            </a:r>
            <a:r>
              <a:rPr lang="en-AU" sz="2200" dirty="0"/>
              <a:t>choices </a:t>
            </a:r>
            <a:r>
              <a:rPr lang="en-AU" sz="2200" dirty="0" smtClean="0"/>
              <a:t>and </a:t>
            </a:r>
            <a:r>
              <a:rPr lang="en-US" sz="2200" dirty="0" smtClean="0"/>
              <a:t>conventions</a:t>
            </a:r>
            <a:r>
              <a:rPr lang="en-US" dirty="0" smtClean="0"/>
              <a:t>. </a:t>
            </a:r>
            <a:endParaRPr lang="en-US" dirty="0"/>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771664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a:t>Overview – how has </a:t>
            </a:r>
            <a:r>
              <a:rPr lang="en-AU" sz="2800" b="1" dirty="0" smtClean="0"/>
              <a:t>the content </a:t>
            </a:r>
            <a:r>
              <a:rPr lang="en-AU" sz="2800" b="1" dirty="0"/>
              <a:t>changed?</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33</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33</a:t>
            </a:fld>
            <a:endParaRPr lang="en-AU" sz="1800" dirty="0">
              <a:latin typeface="Cambria" pitchFamily="18" charset="0"/>
            </a:endParaRPr>
          </a:p>
        </p:txBody>
      </p:sp>
      <p:sp>
        <p:nvSpPr>
          <p:cNvPr id="4" name="Content Placeholder 3"/>
          <p:cNvSpPr>
            <a:spLocks noGrp="1"/>
          </p:cNvSpPr>
          <p:nvPr>
            <p:ph idx="1"/>
          </p:nvPr>
        </p:nvSpPr>
        <p:spPr>
          <a:xfrm>
            <a:off x="838200" y="1734274"/>
            <a:ext cx="7467600" cy="4606925"/>
          </a:xfrm>
        </p:spPr>
        <p:txBody>
          <a:bodyPr/>
          <a:lstStyle/>
          <a:p>
            <a:pPr marL="57150" indent="0">
              <a:buNone/>
            </a:pPr>
            <a:r>
              <a:rPr lang="en-US" b="1" dirty="0" smtClean="0"/>
              <a:t>2. Use of key terminology not found in WACE courses</a:t>
            </a:r>
            <a:endParaRPr lang="en-US" dirty="0" smtClean="0"/>
          </a:p>
          <a:p>
            <a:pPr marL="0" indent="0">
              <a:buNone/>
            </a:pPr>
            <a:r>
              <a:rPr lang="en-US" dirty="0" smtClean="0"/>
              <a:t>The terms ‘perspective/s’ and ‘voice/s’ are used comprehensively in both AC courses. Potential ambiguity with other terms:</a:t>
            </a:r>
          </a:p>
          <a:p>
            <a:pPr lvl="1"/>
            <a:r>
              <a:rPr lang="en-US" dirty="0" smtClean="0"/>
              <a:t>perspective/s</a:t>
            </a:r>
          </a:p>
          <a:p>
            <a:pPr lvl="1"/>
            <a:r>
              <a:rPr lang="en-US" dirty="0" smtClean="0"/>
              <a:t>voice/s</a:t>
            </a:r>
          </a:p>
          <a:p>
            <a:pPr lvl="1"/>
            <a:r>
              <a:rPr lang="en-US" dirty="0"/>
              <a:t>p</a:t>
            </a:r>
            <a:r>
              <a:rPr lang="en-US" dirty="0" smtClean="0"/>
              <a:t>oint of view </a:t>
            </a:r>
          </a:p>
          <a:p>
            <a:pPr lvl="1"/>
            <a:r>
              <a:rPr lang="en-US" dirty="0"/>
              <a:t>o</a:t>
            </a:r>
            <a:r>
              <a:rPr lang="en-US" dirty="0" smtClean="0"/>
              <a:t>pinion</a:t>
            </a:r>
          </a:p>
          <a:p>
            <a:pPr lvl="1"/>
            <a:r>
              <a:rPr lang="en-US" dirty="0"/>
              <a:t>v</a:t>
            </a:r>
            <a:r>
              <a:rPr lang="en-US" dirty="0" smtClean="0"/>
              <a:t>iewpoint </a:t>
            </a: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529356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457200"/>
            <a:ext cx="8550275" cy="762000"/>
          </a:xfrm>
        </p:spPr>
        <p:txBody>
          <a:bodyPr/>
          <a:lstStyle/>
          <a:p>
            <a:r>
              <a:rPr lang="en-AU" dirty="0" smtClean="0"/>
              <a:t/>
            </a:r>
            <a:br>
              <a:rPr lang="en-AU" dirty="0" smtClean="0"/>
            </a:br>
            <a:r>
              <a:rPr lang="en-AU" dirty="0" smtClean="0"/>
              <a:t/>
            </a:r>
            <a:br>
              <a:rPr lang="en-AU" dirty="0" smtClean="0"/>
            </a:br>
            <a:r>
              <a:rPr lang="en-AU" sz="2800" b="1" dirty="0"/>
              <a:t>Overview – how has content changed?</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34</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34</a:t>
            </a:fld>
            <a:endParaRPr lang="en-AU" sz="1800" dirty="0">
              <a:latin typeface="Cambria" pitchFamily="18" charset="0"/>
            </a:endParaRPr>
          </a:p>
        </p:txBody>
      </p:sp>
      <p:sp>
        <p:nvSpPr>
          <p:cNvPr id="4" name="Content Placeholder 3"/>
          <p:cNvSpPr>
            <a:spLocks noGrp="1"/>
          </p:cNvSpPr>
          <p:nvPr>
            <p:ph idx="1"/>
          </p:nvPr>
        </p:nvSpPr>
        <p:spPr>
          <a:xfrm>
            <a:off x="762000" y="1626324"/>
            <a:ext cx="7239000" cy="4606925"/>
          </a:xfrm>
        </p:spPr>
        <p:txBody>
          <a:bodyPr/>
          <a:lstStyle/>
          <a:p>
            <a:pPr marL="57150" indent="0">
              <a:buNone/>
            </a:pPr>
            <a:r>
              <a:rPr lang="en-US" b="1" dirty="0" smtClean="0"/>
              <a:t>2. (cont’d) Use of key terminology not found in current WACE courses</a:t>
            </a:r>
          </a:p>
          <a:p>
            <a:pPr marL="57150" indent="0">
              <a:buNone/>
            </a:pPr>
            <a:endParaRPr lang="en-US" sz="1600" b="1" dirty="0" smtClean="0"/>
          </a:p>
          <a:p>
            <a:pPr marL="0" lvl="0" indent="0" fontAlgn="auto">
              <a:spcBef>
                <a:spcPts val="0"/>
              </a:spcBef>
              <a:spcAft>
                <a:spcPts val="0"/>
              </a:spcAft>
              <a:buNone/>
              <a:defRPr/>
            </a:pPr>
            <a:r>
              <a:rPr lang="en-US" kern="1200" dirty="0" smtClean="0"/>
              <a:t>While </a:t>
            </a:r>
            <a:r>
              <a:rPr lang="en-US" kern="1200" dirty="0"/>
              <a:t>the term ‘perspective/s’ doesn’t  occur in any of the </a:t>
            </a:r>
            <a:r>
              <a:rPr lang="en-US" kern="1200" dirty="0" smtClean="0"/>
              <a:t>current WACE </a:t>
            </a:r>
            <a:r>
              <a:rPr lang="en-US" kern="1200" dirty="0"/>
              <a:t>syllabuses, it is used comprehensively throughout the Australian Curriculum: English F-10 </a:t>
            </a:r>
            <a:r>
              <a:rPr lang="en-US" kern="1200" dirty="0" smtClean="0"/>
              <a:t>curriculum as </a:t>
            </a:r>
            <a:r>
              <a:rPr lang="en-US" kern="1200" dirty="0"/>
              <a:t>well as the General and ATAR English courses. </a:t>
            </a:r>
          </a:p>
          <a:p>
            <a:pPr marL="57150" indent="0">
              <a:buNone/>
            </a:pPr>
            <a:endParaRPr lang="en-US" sz="1800" dirty="0" smtClean="0"/>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354913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457200"/>
            <a:ext cx="8550275" cy="762000"/>
          </a:xfrm>
        </p:spPr>
        <p:txBody>
          <a:bodyPr/>
          <a:lstStyle/>
          <a:p>
            <a:r>
              <a:rPr lang="en-AU" dirty="0" smtClean="0"/>
              <a:t/>
            </a:r>
            <a:br>
              <a:rPr lang="en-AU" dirty="0" smtClean="0"/>
            </a:br>
            <a:r>
              <a:rPr lang="en-AU" dirty="0" smtClean="0"/>
              <a:t/>
            </a:r>
            <a:br>
              <a:rPr lang="en-AU" dirty="0" smtClean="0"/>
            </a:br>
            <a:r>
              <a:rPr lang="en-AU" sz="2800" b="1" dirty="0"/>
              <a:t>Overview – how has content changed?</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35</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35</a:t>
            </a:fld>
            <a:endParaRPr lang="en-AU" sz="1800" dirty="0">
              <a:latin typeface="Cambria" pitchFamily="18" charset="0"/>
            </a:endParaRPr>
          </a:p>
        </p:txBody>
      </p:sp>
      <p:sp>
        <p:nvSpPr>
          <p:cNvPr id="4" name="Content Placeholder 3"/>
          <p:cNvSpPr>
            <a:spLocks noGrp="1"/>
          </p:cNvSpPr>
          <p:nvPr>
            <p:ph idx="1"/>
          </p:nvPr>
        </p:nvSpPr>
        <p:spPr>
          <a:xfrm>
            <a:off x="609600" y="1371602"/>
            <a:ext cx="7620000" cy="4606925"/>
          </a:xfrm>
        </p:spPr>
        <p:txBody>
          <a:bodyPr/>
          <a:lstStyle/>
          <a:p>
            <a:pPr marL="57150" indent="0">
              <a:buNone/>
            </a:pPr>
            <a:r>
              <a:rPr lang="en-US" b="1" dirty="0" smtClean="0"/>
              <a:t>2. (cont’d) Use of key terminology not found in current WACE courses</a:t>
            </a:r>
          </a:p>
          <a:p>
            <a:pPr marL="57150" indent="0">
              <a:buNone/>
            </a:pPr>
            <a:endParaRPr lang="en-US" sz="900" dirty="0"/>
          </a:p>
          <a:p>
            <a:pPr marL="0" lvl="0" indent="0" fontAlgn="auto">
              <a:spcBef>
                <a:spcPts val="0"/>
              </a:spcBef>
              <a:spcAft>
                <a:spcPts val="0"/>
              </a:spcAft>
              <a:buNone/>
              <a:defRPr/>
            </a:pPr>
            <a:r>
              <a:rPr lang="en-US" sz="2200" kern="1200" dirty="0"/>
              <a:t>Although defined in the glossary, it is important that teachers clearly distinguish, where appropriate, between these terms.  For example “</a:t>
            </a:r>
            <a:r>
              <a:rPr lang="en-AU" sz="2200" kern="1200" dirty="0"/>
              <a:t>students explore relationships </a:t>
            </a:r>
            <a:r>
              <a:rPr lang="en-AU" sz="2200" kern="1200" dirty="0">
                <a:solidFill>
                  <a:srgbClr val="000000"/>
                </a:solidFill>
              </a:rPr>
              <a:t>between </a:t>
            </a:r>
            <a:r>
              <a:rPr lang="en-AU" sz="2200" b="1" kern="1200" dirty="0">
                <a:solidFill>
                  <a:srgbClr val="000000"/>
                </a:solidFill>
              </a:rPr>
              <a:t>voice and perspectives</a:t>
            </a:r>
            <a:r>
              <a:rPr lang="en-AU" sz="2200" kern="1200" dirty="0">
                <a:solidFill>
                  <a:srgbClr val="000000"/>
                </a:solidFill>
              </a:rPr>
              <a:t>”, and another,  “using </a:t>
            </a:r>
            <a:r>
              <a:rPr lang="en-AU" sz="2200" b="1" dirty="0">
                <a:solidFill>
                  <a:srgbClr val="000000"/>
                </a:solidFill>
              </a:rPr>
              <a:t>personal voice </a:t>
            </a:r>
            <a:r>
              <a:rPr lang="en-AU" sz="2200" kern="1200" dirty="0">
                <a:solidFill>
                  <a:srgbClr val="000000"/>
                </a:solidFill>
              </a:rPr>
              <a:t>and adopting different </a:t>
            </a:r>
            <a:r>
              <a:rPr lang="en-AU" sz="2200" b="1" dirty="0">
                <a:solidFill>
                  <a:srgbClr val="000000"/>
                </a:solidFill>
              </a:rPr>
              <a:t>points of view </a:t>
            </a:r>
            <a:r>
              <a:rPr lang="en-AU" sz="2200" kern="1200" dirty="0">
                <a:solidFill>
                  <a:srgbClr val="000000"/>
                </a:solidFill>
              </a:rPr>
              <a:t>and/or </a:t>
            </a:r>
            <a:r>
              <a:rPr lang="en-AU" sz="2200" b="1" dirty="0">
                <a:solidFill>
                  <a:srgbClr val="000000"/>
                </a:solidFill>
              </a:rPr>
              <a:t>perspectives</a:t>
            </a:r>
            <a:r>
              <a:rPr lang="en-AU" sz="2200" kern="1200" dirty="0">
                <a:solidFill>
                  <a:srgbClr val="000000"/>
                </a:solidFill>
              </a:rPr>
              <a:t> to influence audiences in a range of media”. </a:t>
            </a:r>
            <a:endParaRPr lang="en-AU" sz="2200" kern="1200" dirty="0" smtClean="0">
              <a:solidFill>
                <a:srgbClr val="000000"/>
              </a:solidFill>
            </a:endParaRPr>
          </a:p>
          <a:p>
            <a:pPr marL="0" lvl="0" indent="0" fontAlgn="auto">
              <a:spcBef>
                <a:spcPts val="0"/>
              </a:spcBef>
              <a:spcAft>
                <a:spcPts val="0"/>
              </a:spcAft>
              <a:buNone/>
              <a:defRPr/>
            </a:pPr>
            <a:endParaRPr lang="en-AU" sz="2200" kern="1200" dirty="0"/>
          </a:p>
          <a:p>
            <a:pPr marL="0" lvl="0" indent="0" fontAlgn="auto">
              <a:spcBef>
                <a:spcPts val="0"/>
              </a:spcBef>
              <a:spcAft>
                <a:spcPts val="0"/>
              </a:spcAft>
              <a:buNone/>
              <a:defRPr/>
            </a:pPr>
            <a:r>
              <a:rPr lang="en-AU" sz="2200" kern="1200" dirty="0" smtClean="0"/>
              <a:t>It </a:t>
            </a:r>
            <a:r>
              <a:rPr lang="en-AU" sz="2200" kern="1200" dirty="0"/>
              <a:t>is also important for teachers to clarify for their students the distinction between ‘point of view’ and </a:t>
            </a:r>
            <a:r>
              <a:rPr lang="en-AU" sz="2200" dirty="0"/>
              <a:t>‘</a:t>
            </a:r>
            <a:r>
              <a:rPr lang="en-AU" sz="2200" kern="1200" dirty="0"/>
              <a:t>narrative point of view’. This is sometimes a contextual matter (where and how the term is used).</a:t>
            </a:r>
            <a:endParaRPr lang="en-US" sz="2200" kern="1200" dirty="0"/>
          </a:p>
          <a:p>
            <a:pPr marL="57150" indent="0">
              <a:buNone/>
            </a:pPr>
            <a:endParaRPr lang="en-US" sz="1800" dirty="0" smtClean="0"/>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596486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74664" y="533400"/>
            <a:ext cx="8550275" cy="762000"/>
          </a:xfrm>
        </p:spPr>
        <p:txBody>
          <a:bodyPr/>
          <a:lstStyle/>
          <a:p>
            <a:r>
              <a:rPr lang="en-AU" dirty="0" smtClean="0"/>
              <a:t/>
            </a:r>
            <a:br>
              <a:rPr lang="en-AU" dirty="0" smtClean="0"/>
            </a:br>
            <a:r>
              <a:rPr lang="en-AU" dirty="0" smtClean="0"/>
              <a:t/>
            </a:r>
            <a:br>
              <a:rPr lang="en-AU" dirty="0" smtClean="0"/>
            </a:br>
            <a:r>
              <a:rPr lang="en-AU" sz="2800" b="1" dirty="0"/>
              <a:t>Overview – how has content changed?</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36</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36</a:t>
            </a:fld>
            <a:endParaRPr lang="en-AU" sz="1800" dirty="0">
              <a:latin typeface="Cambria" pitchFamily="18" charset="0"/>
            </a:endParaRPr>
          </a:p>
        </p:txBody>
      </p:sp>
      <p:sp>
        <p:nvSpPr>
          <p:cNvPr id="4" name="Content Placeholder 3"/>
          <p:cNvSpPr>
            <a:spLocks noGrp="1"/>
          </p:cNvSpPr>
          <p:nvPr>
            <p:ph idx="1"/>
          </p:nvPr>
        </p:nvSpPr>
        <p:spPr>
          <a:xfrm>
            <a:off x="762001" y="1447802"/>
            <a:ext cx="7848599" cy="4606925"/>
          </a:xfrm>
        </p:spPr>
        <p:txBody>
          <a:bodyPr/>
          <a:lstStyle/>
          <a:p>
            <a:pPr marL="0" indent="0">
              <a:buNone/>
            </a:pPr>
            <a:r>
              <a:rPr lang="en-US" b="1" dirty="0"/>
              <a:t>3</a:t>
            </a:r>
            <a:r>
              <a:rPr lang="en-US" b="1" dirty="0" smtClean="0"/>
              <a:t>. </a:t>
            </a:r>
            <a:r>
              <a:rPr lang="en-US" sz="2800" b="1" dirty="0" smtClean="0"/>
              <a:t>Multimodal, digital/online and hybrid texts.</a:t>
            </a:r>
          </a:p>
          <a:p>
            <a:pPr marL="0" indent="0">
              <a:buNone/>
            </a:pPr>
            <a:endParaRPr lang="en-US" sz="1100" b="1" dirty="0" smtClean="0"/>
          </a:p>
          <a:p>
            <a:r>
              <a:rPr lang="en-US" dirty="0">
                <a:latin typeface="Calibri"/>
                <a:cs typeface="Calibri"/>
              </a:rPr>
              <a:t>T</a:t>
            </a:r>
            <a:r>
              <a:rPr lang="en-AU" dirty="0">
                <a:cs typeface="Calibri"/>
              </a:rPr>
              <a:t>he new </a:t>
            </a:r>
            <a:r>
              <a:rPr lang="en-AU" dirty="0" smtClean="0">
                <a:cs typeface="Calibri"/>
              </a:rPr>
              <a:t>ATAR and General </a:t>
            </a:r>
            <a:r>
              <a:rPr lang="en-AU" dirty="0">
                <a:cs typeface="Calibri"/>
              </a:rPr>
              <a:t>English courses </a:t>
            </a:r>
            <a:r>
              <a:rPr lang="en-AU" dirty="0" smtClean="0">
                <a:cs typeface="Calibri"/>
              </a:rPr>
              <a:t>require </a:t>
            </a:r>
            <a:r>
              <a:rPr lang="en-AU" dirty="0">
                <a:cs typeface="Calibri"/>
              </a:rPr>
              <a:t>teachers to have particular </a:t>
            </a:r>
            <a:r>
              <a:rPr lang="en-AU" dirty="0" smtClean="0">
                <a:cs typeface="Calibri"/>
              </a:rPr>
              <a:t>knowledge, skills </a:t>
            </a:r>
            <a:r>
              <a:rPr lang="en-AU" dirty="0">
                <a:cs typeface="Calibri"/>
              </a:rPr>
              <a:t>and understandings in digital technologies, and their schools, the hardware and software to deliver the required curriculum content. </a:t>
            </a:r>
          </a:p>
          <a:p>
            <a:r>
              <a:rPr lang="en-US" dirty="0" smtClean="0"/>
              <a:t>Students are required to respond to and/or create multimodal, digital/online texts and hybrid texts and ‘experiment with </a:t>
            </a:r>
            <a:r>
              <a:rPr lang="en-AU" dirty="0" smtClean="0"/>
              <a:t>multimodal devices’ – elements embedded in AC English F-10 syllabus.</a:t>
            </a:r>
          </a:p>
          <a:p>
            <a:endParaRPr lang="en-AU" sz="1800" dirty="0" smtClean="0">
              <a:latin typeface="Calibri"/>
              <a:cs typeface="Calibri"/>
            </a:endParaRPr>
          </a:p>
          <a:p>
            <a:endParaRPr lang="en-AU" dirty="0">
              <a:latin typeface="Calibri"/>
              <a:cs typeface="Calibri"/>
            </a:endParaRPr>
          </a:p>
          <a:p>
            <a:endParaRPr lang="en-US" dirty="0"/>
          </a:p>
          <a:p>
            <a:pPr marL="457200" lvl="1" indent="0">
              <a:buNone/>
            </a:pPr>
            <a:endParaRPr lang="en-US" dirty="0"/>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28417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C57E9BA-65BF-4135-85A9-0424360DE200}" type="slidenum">
              <a:rPr lang="en-AU" smtClean="0"/>
              <a:pPr/>
              <a:t>37</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37</a:t>
            </a:fld>
            <a:endParaRPr lang="en-AU" sz="1800" dirty="0">
              <a:latin typeface="Cambria" pitchFamily="18" charset="0"/>
            </a:endParaRPr>
          </a:p>
        </p:txBody>
      </p:sp>
      <p:sp>
        <p:nvSpPr>
          <p:cNvPr id="4" name="Content Placeholder 3"/>
          <p:cNvSpPr>
            <a:spLocks noGrp="1"/>
          </p:cNvSpPr>
          <p:nvPr>
            <p:ph idx="1"/>
          </p:nvPr>
        </p:nvSpPr>
        <p:spPr>
          <a:xfrm>
            <a:off x="228600" y="903514"/>
            <a:ext cx="8550277" cy="5329734"/>
          </a:xfrm>
        </p:spPr>
        <p:txBody>
          <a:bodyPr/>
          <a:lstStyle/>
          <a:p>
            <a:pPr marL="0" indent="0">
              <a:buNone/>
            </a:pPr>
            <a:r>
              <a:rPr lang="en-US" sz="2800" b="1" dirty="0" smtClean="0">
                <a:solidFill>
                  <a:srgbClr val="4D2C8A"/>
                </a:solidFill>
                <a:latin typeface="+mj-lt"/>
                <a:ea typeface="+mj-ea"/>
                <a:cs typeface="+mj-cs"/>
              </a:rPr>
              <a:t>Texts </a:t>
            </a:r>
            <a:r>
              <a:rPr lang="en-US" sz="2800" b="1" dirty="0">
                <a:latin typeface="Calibri"/>
                <a:cs typeface="Calibri"/>
              </a:rPr>
              <a:t>– See </a:t>
            </a:r>
            <a:r>
              <a:rPr lang="en-US" sz="2800" b="1" dirty="0" smtClean="0">
                <a:latin typeface="Calibri"/>
                <a:cs typeface="Calibri"/>
              </a:rPr>
              <a:t>page 4 of all ATAR and General syllabuses:</a:t>
            </a:r>
            <a:endParaRPr lang="en-AU" sz="1200" b="1" dirty="0" smtClean="0"/>
          </a:p>
          <a:p>
            <a:pPr marL="0" indent="0">
              <a:buNone/>
            </a:pPr>
            <a:r>
              <a:rPr lang="en-AU" b="1" dirty="0" smtClean="0"/>
              <a:t>Texts </a:t>
            </a:r>
            <a:endParaRPr lang="en-AU" dirty="0"/>
          </a:p>
          <a:p>
            <a:pPr marL="0" indent="0">
              <a:buNone/>
            </a:pPr>
            <a:r>
              <a:rPr lang="en-AU" sz="2000" dirty="0"/>
              <a:t>Texts for the English ATAR course include literary texts (see glossary definition) and non-literary texts:</a:t>
            </a:r>
          </a:p>
          <a:p>
            <a:r>
              <a:rPr lang="en-AU" sz="2000" b="1" dirty="0">
                <a:effectLst>
                  <a:outerShdw blurRad="38100" dist="38100" dir="2700000" algn="tl">
                    <a:srgbClr val="000000">
                      <a:alpha val="43137"/>
                    </a:srgbClr>
                  </a:outerShdw>
                </a:effectLst>
              </a:rPr>
              <a:t>fiction</a:t>
            </a:r>
            <a:r>
              <a:rPr lang="en-AU" sz="2000" dirty="0"/>
              <a:t> – novels, short stories, fables, fairy tales, plays, poems, song lyrics, films, television programs, comic books, computer games</a:t>
            </a:r>
          </a:p>
          <a:p>
            <a:r>
              <a:rPr lang="en-AU" sz="2000" b="1" dirty="0">
                <a:effectLst>
                  <a:outerShdw blurRad="38100" dist="38100" dir="2700000" algn="tl">
                    <a:srgbClr val="000000">
                      <a:alpha val="43137"/>
                    </a:srgbClr>
                  </a:outerShdw>
                </a:effectLst>
              </a:rPr>
              <a:t>non-fiction</a:t>
            </a:r>
            <a:r>
              <a:rPr lang="en-AU" sz="2000" dirty="0"/>
              <a:t> – biographies, </a:t>
            </a:r>
            <a:r>
              <a:rPr lang="en-AU" sz="2000" dirty="0" smtClean="0"/>
              <a:t>journals</a:t>
            </a:r>
            <a:r>
              <a:rPr lang="en-AU" sz="2000" dirty="0"/>
              <a:t>, essays, speeches, reference books, news reports, documentaries, photographs, diagrams</a:t>
            </a:r>
          </a:p>
          <a:p>
            <a:r>
              <a:rPr lang="en-AU" sz="2000" b="1" dirty="0">
                <a:effectLst>
                  <a:outerShdw blurRad="38100" dist="38100" dir="2700000" algn="tl">
                    <a:srgbClr val="000000">
                      <a:alpha val="43137"/>
                    </a:srgbClr>
                  </a:outerShdw>
                </a:effectLst>
              </a:rPr>
              <a:t>media texts </a:t>
            </a:r>
            <a:r>
              <a:rPr lang="en-AU" sz="2000" dirty="0"/>
              <a:t>– newspaper articles, magazine articles, editorials, web sites, CD-ROMs, advertisements, documentaries, photographs, television programs, radio programs</a:t>
            </a:r>
          </a:p>
          <a:p>
            <a:r>
              <a:rPr lang="en-AU" sz="2000" b="1" dirty="0">
                <a:effectLst>
                  <a:outerShdw blurRad="38100" dist="38100" dir="2700000" algn="tl">
                    <a:srgbClr val="000000">
                      <a:alpha val="43137"/>
                    </a:srgbClr>
                  </a:outerShdw>
                </a:effectLst>
              </a:rPr>
              <a:t>everyday texts </a:t>
            </a:r>
            <a:r>
              <a:rPr lang="en-AU" sz="2000" dirty="0"/>
              <a:t>– blogs, films, television programs, comic books, computer games, </a:t>
            </a:r>
            <a:r>
              <a:rPr lang="en-AU" sz="2000" dirty="0" smtClean="0"/>
              <a:t>manuals</a:t>
            </a:r>
          </a:p>
          <a:p>
            <a:pPr lvl="0"/>
            <a:r>
              <a:rPr lang="en-AU" sz="2000" b="1" dirty="0">
                <a:effectLst>
                  <a:outerShdw blurRad="38100" dist="38100" dir="2700000" algn="tl">
                    <a:srgbClr val="000000">
                      <a:alpha val="43137"/>
                    </a:srgbClr>
                  </a:outerShdw>
                </a:effectLst>
              </a:rPr>
              <a:t>workplace texts </a:t>
            </a:r>
            <a:r>
              <a:rPr lang="en-AU" sz="2000" dirty="0"/>
              <a:t>– reports, minutes, application forms, safety regulations, technical manuals, pamphlets, memos, letters and on-line digital texts.</a:t>
            </a:r>
          </a:p>
          <a:p>
            <a:pPr marL="0" indent="0">
              <a:buNone/>
            </a:pPr>
            <a:endParaRPr lang="en-US" sz="1300" dirty="0"/>
          </a:p>
        </p:txBody>
      </p:sp>
      <p:sp>
        <p:nvSpPr>
          <p:cNvPr id="6" name="Rectangle 5"/>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528448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C57E9BA-65BF-4135-85A9-0424360DE200}" type="slidenum">
              <a:rPr lang="en-AU" smtClean="0"/>
              <a:pPr/>
              <a:t>38</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38</a:t>
            </a:fld>
            <a:endParaRPr lang="en-AU" sz="1800" dirty="0">
              <a:latin typeface="Cambria" pitchFamily="18" charset="0"/>
            </a:endParaRPr>
          </a:p>
        </p:txBody>
      </p:sp>
      <p:sp>
        <p:nvSpPr>
          <p:cNvPr id="4" name="Content Placeholder 3"/>
          <p:cNvSpPr>
            <a:spLocks noGrp="1"/>
          </p:cNvSpPr>
          <p:nvPr>
            <p:ph idx="1"/>
          </p:nvPr>
        </p:nvSpPr>
        <p:spPr>
          <a:xfrm>
            <a:off x="228600" y="903514"/>
            <a:ext cx="8550277" cy="5329734"/>
          </a:xfrm>
        </p:spPr>
        <p:txBody>
          <a:bodyPr/>
          <a:lstStyle/>
          <a:p>
            <a:pPr marL="0" indent="0">
              <a:buNone/>
            </a:pPr>
            <a:r>
              <a:rPr lang="en-US" sz="2800" b="1" dirty="0" smtClean="0">
                <a:solidFill>
                  <a:srgbClr val="4D2C8A"/>
                </a:solidFill>
                <a:latin typeface="+mj-lt"/>
                <a:ea typeface="+mj-ea"/>
                <a:cs typeface="+mj-cs"/>
              </a:rPr>
              <a:t>Texts </a:t>
            </a:r>
            <a:r>
              <a:rPr lang="en-US" sz="2800" b="1" dirty="0">
                <a:latin typeface="Calibri"/>
                <a:cs typeface="Calibri"/>
              </a:rPr>
              <a:t>– See </a:t>
            </a:r>
            <a:r>
              <a:rPr lang="en-US" sz="2800" b="1" dirty="0" smtClean="0">
                <a:latin typeface="Calibri"/>
                <a:cs typeface="Calibri"/>
              </a:rPr>
              <a:t>page 4 of all ATAR and General syllabuses:</a:t>
            </a:r>
            <a:endParaRPr lang="en-AU" sz="1200" b="1" dirty="0" smtClean="0"/>
          </a:p>
          <a:p>
            <a:pPr marL="0" indent="0">
              <a:buNone/>
            </a:pPr>
            <a:endParaRPr lang="en-AU" sz="900" b="1" dirty="0" smtClean="0"/>
          </a:p>
          <a:p>
            <a:pPr marL="0" indent="0">
              <a:buNone/>
            </a:pPr>
            <a:r>
              <a:rPr lang="en-AU" sz="1600" b="1" dirty="0" smtClean="0"/>
              <a:t>Texts (cont’d)</a:t>
            </a:r>
          </a:p>
          <a:p>
            <a:pPr marL="0" indent="0">
              <a:buNone/>
            </a:pPr>
            <a:r>
              <a:rPr lang="en-AU" sz="1600" dirty="0" smtClean="0"/>
              <a:t>Texts </a:t>
            </a:r>
            <a:r>
              <a:rPr lang="en-AU" sz="1600" dirty="0"/>
              <a:t>will be drawn from increasingly complex and unfamiliar settings, ranging from the everyday language of personal experience to more abstract, specialised and technical language drawn from a range of contexts. Texts provide important opportunities for learning about aspects of human experience and about aesthetic appeal</a:t>
            </a:r>
            <a:r>
              <a:rPr lang="en-AU" sz="1600" dirty="0" smtClean="0"/>
              <a:t>.</a:t>
            </a:r>
          </a:p>
          <a:p>
            <a:pPr marL="0" indent="0">
              <a:buNone/>
            </a:pPr>
            <a:endParaRPr lang="en-AU" sz="1600" dirty="0"/>
          </a:p>
          <a:p>
            <a:pPr marL="0" indent="0">
              <a:buNone/>
            </a:pPr>
            <a:r>
              <a:rPr lang="en-AU" sz="1600" dirty="0"/>
              <a:t>Texts can be </a:t>
            </a:r>
            <a:r>
              <a:rPr lang="en-AU" sz="1600" b="1" dirty="0">
                <a:effectLst>
                  <a:outerShdw blurRad="38100" dist="38100" dir="2700000" algn="tl">
                    <a:srgbClr val="000000">
                      <a:alpha val="43137"/>
                    </a:srgbClr>
                  </a:outerShdw>
                </a:effectLst>
              </a:rPr>
              <a:t>written</a:t>
            </a:r>
            <a:r>
              <a:rPr lang="en-AU" sz="1600" dirty="0"/>
              <a:t>, </a:t>
            </a:r>
            <a:r>
              <a:rPr lang="en-AU" sz="1600" b="1" dirty="0">
                <a:effectLst>
                  <a:outerShdw blurRad="38100" dist="38100" dir="2700000" algn="tl">
                    <a:srgbClr val="000000">
                      <a:alpha val="43137"/>
                    </a:srgbClr>
                  </a:outerShdw>
                </a:effectLst>
              </a:rPr>
              <a:t>spoken</a:t>
            </a:r>
            <a:r>
              <a:rPr lang="en-AU" sz="1600" dirty="0"/>
              <a:t> (dialogues, speeches, monologues, conversations, radio programs, interviews, lectures), </a:t>
            </a:r>
            <a:r>
              <a:rPr lang="en-AU" sz="1600" b="1" dirty="0">
                <a:effectLst>
                  <a:outerShdw blurRad="38100" dist="38100" dir="2700000" algn="tl">
                    <a:srgbClr val="000000">
                      <a:alpha val="43137"/>
                    </a:srgbClr>
                  </a:outerShdw>
                </a:effectLst>
              </a:rPr>
              <a:t>multimoda</a:t>
            </a:r>
            <a:r>
              <a:rPr lang="en-AU" sz="1600" dirty="0"/>
              <a:t>l (picture books, graphic novels, web pages, films, television programs, performances, advertisements, cartoons, music videos, computer games, maps) and in </a:t>
            </a:r>
            <a:r>
              <a:rPr lang="en-AU" sz="1600" b="1" dirty="0">
                <a:effectLst>
                  <a:outerShdw blurRad="38100" dist="38100" dir="2700000" algn="tl">
                    <a:srgbClr val="000000">
                      <a:alpha val="43137"/>
                    </a:srgbClr>
                  </a:outerShdw>
                </a:effectLst>
              </a:rPr>
              <a:t>print</a:t>
            </a:r>
            <a:r>
              <a:rPr lang="en-AU" sz="1600" dirty="0"/>
              <a:t> or </a:t>
            </a:r>
            <a:r>
              <a:rPr lang="en-AU" sz="1600" b="1" dirty="0">
                <a:effectLst>
                  <a:outerShdw blurRad="38100" dist="38100" dir="2700000" algn="tl">
                    <a:srgbClr val="000000">
                      <a:alpha val="43137"/>
                    </a:srgbClr>
                  </a:outerShdw>
                </a:effectLst>
              </a:rPr>
              <a:t>digital/online</a:t>
            </a:r>
            <a:r>
              <a:rPr lang="en-AU" sz="1600" dirty="0"/>
              <a:t> (books, </a:t>
            </a:r>
            <a:r>
              <a:rPr lang="en-AU" sz="1600" dirty="0" smtClean="0"/>
              <a:t>CD-ROMs</a:t>
            </a:r>
            <a:r>
              <a:rPr lang="en-AU" sz="1600" dirty="0"/>
              <a:t>, websites, computer games, social networking sites, email, SMS, apps</a:t>
            </a:r>
            <a:r>
              <a:rPr lang="en-AU" sz="1600" dirty="0" smtClean="0"/>
              <a:t>).</a:t>
            </a:r>
          </a:p>
          <a:p>
            <a:pPr marL="0" indent="0">
              <a:buNone/>
            </a:pPr>
            <a:endParaRPr lang="en-AU" sz="1600" dirty="0"/>
          </a:p>
          <a:p>
            <a:pPr marL="0" indent="0">
              <a:buNone/>
            </a:pPr>
            <a:r>
              <a:rPr lang="en-AU" sz="1600" dirty="0"/>
              <a:t>Texts are structured for particular purposes, for example, to retell, to instruct, to entertain, to explain and to argue. Teachers may select whole texts and/or parts of texts depending on units of study, cohorts and level of difficulty. </a:t>
            </a:r>
          </a:p>
          <a:p>
            <a:pPr marL="0" indent="0">
              <a:buNone/>
            </a:pPr>
            <a:endParaRPr lang="en-US" sz="1300" dirty="0"/>
          </a:p>
        </p:txBody>
      </p:sp>
      <p:sp>
        <p:nvSpPr>
          <p:cNvPr id="6" name="Rectangle 5"/>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630690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2381" y="852708"/>
            <a:ext cx="8550275" cy="762000"/>
          </a:xfrm>
        </p:spPr>
        <p:txBody>
          <a:bodyPr/>
          <a:lstStyle/>
          <a:p>
            <a:r>
              <a:rPr lang="en-AU" dirty="0" smtClean="0"/>
              <a:t/>
            </a:r>
            <a:br>
              <a:rPr lang="en-AU" dirty="0" smtClean="0"/>
            </a:br>
            <a:r>
              <a:rPr lang="en-AU" sz="2800" b="1" dirty="0"/>
              <a:t>T</a:t>
            </a:r>
            <a:r>
              <a:rPr lang="en-AU" sz="2800" b="1" dirty="0" smtClean="0"/>
              <a:t>exts</a:t>
            </a:r>
            <a:r>
              <a:rPr lang="en-AU" sz="2800" dirty="0" smtClean="0"/>
              <a:t> </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39</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39</a:t>
            </a:fld>
            <a:endParaRPr lang="en-AU" sz="1800" dirty="0">
              <a:latin typeface="Cambria" pitchFamily="18" charset="0"/>
            </a:endParaRPr>
          </a:p>
        </p:txBody>
      </p:sp>
      <p:sp>
        <p:nvSpPr>
          <p:cNvPr id="2" name="Content Placeholder 1"/>
          <p:cNvSpPr>
            <a:spLocks noGrp="1"/>
          </p:cNvSpPr>
          <p:nvPr>
            <p:ph idx="1"/>
          </p:nvPr>
        </p:nvSpPr>
        <p:spPr>
          <a:xfrm>
            <a:off x="762000" y="1614709"/>
            <a:ext cx="7848600" cy="4620993"/>
          </a:xfrm>
        </p:spPr>
        <p:txBody>
          <a:bodyPr/>
          <a:lstStyle/>
          <a:p>
            <a:pPr marL="0" indent="0">
              <a:buNone/>
            </a:pPr>
            <a:r>
              <a:rPr lang="en-AU" sz="2000" dirty="0"/>
              <a:t>T</a:t>
            </a:r>
            <a:r>
              <a:rPr lang="en-AU" sz="2000" dirty="0" smtClean="0"/>
              <a:t>he textual focus in the</a:t>
            </a:r>
            <a:r>
              <a:rPr lang="en-AU" sz="2000" dirty="0" smtClean="0">
                <a:solidFill>
                  <a:srgbClr val="FF0000"/>
                </a:solidFill>
              </a:rPr>
              <a:t> </a:t>
            </a:r>
            <a:r>
              <a:rPr lang="en-AU" sz="2000" dirty="0" smtClean="0"/>
              <a:t>ATAR and General English</a:t>
            </a:r>
            <a:r>
              <a:rPr lang="en-AU" sz="2000" dirty="0" smtClean="0">
                <a:solidFill>
                  <a:srgbClr val="FF0000"/>
                </a:solidFill>
              </a:rPr>
              <a:t> </a:t>
            </a:r>
            <a:r>
              <a:rPr lang="en-AU" sz="2000" dirty="0" smtClean="0"/>
              <a:t>courses is comprehensive, spanning the breadth of language modes, text forms and text types. </a:t>
            </a:r>
          </a:p>
          <a:p>
            <a:pPr marL="0" indent="0">
              <a:buNone/>
            </a:pPr>
            <a:r>
              <a:rPr lang="en-AU" sz="2000" dirty="0" smtClean="0"/>
              <a:t>Teachers should be clear on text-related terminology (see Appendix 2 – Glossary):</a:t>
            </a:r>
          </a:p>
          <a:p>
            <a:r>
              <a:rPr lang="en-AU" sz="2000" dirty="0" smtClean="0"/>
              <a:t>Digital texts</a:t>
            </a:r>
          </a:p>
          <a:p>
            <a:r>
              <a:rPr lang="en-AU" sz="2000" dirty="0" smtClean="0"/>
              <a:t>Form; forms of texts</a:t>
            </a:r>
          </a:p>
          <a:p>
            <a:r>
              <a:rPr lang="en-AU" sz="2000" dirty="0" smtClean="0"/>
              <a:t>Hybrid texts</a:t>
            </a:r>
          </a:p>
          <a:p>
            <a:r>
              <a:rPr lang="en-AU" sz="2000" dirty="0" smtClean="0"/>
              <a:t>Literary texts</a:t>
            </a:r>
          </a:p>
          <a:p>
            <a:r>
              <a:rPr lang="en-AU" sz="2000" dirty="0" smtClean="0"/>
              <a:t>Media texts</a:t>
            </a:r>
          </a:p>
          <a:p>
            <a:r>
              <a:rPr lang="en-AU" sz="2000" dirty="0" smtClean="0"/>
              <a:t>Mode </a:t>
            </a:r>
          </a:p>
          <a:p>
            <a:r>
              <a:rPr lang="en-AU" sz="2000" dirty="0" smtClean="0"/>
              <a:t>Multimodal text</a:t>
            </a:r>
          </a:p>
          <a:p>
            <a:r>
              <a:rPr lang="en-AU" sz="2000" dirty="0" smtClean="0"/>
              <a:t>Types of texts</a:t>
            </a: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335036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AR change summar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5400" y="2406651"/>
            <a:ext cx="6248400" cy="3826597"/>
          </a:xfrm>
          <a:prstGeom prst="rect">
            <a:avLst/>
          </a:prstGeom>
        </p:spPr>
      </p:pic>
      <p:sp>
        <p:nvSpPr>
          <p:cNvPr id="6" name="Title 1"/>
          <p:cNvSpPr>
            <a:spLocks noGrp="1"/>
          </p:cNvSpPr>
          <p:nvPr>
            <p:ph type="title"/>
          </p:nvPr>
        </p:nvSpPr>
        <p:spPr>
          <a:xfrm>
            <a:off x="438153" y="457200"/>
            <a:ext cx="8550275" cy="762000"/>
          </a:xfrm>
        </p:spPr>
        <p:txBody>
          <a:bodyPr/>
          <a:lstStyle/>
          <a:p>
            <a:r>
              <a:rPr lang="en-AU" dirty="0" smtClean="0"/>
              <a:t/>
            </a:r>
            <a:br>
              <a:rPr lang="en-AU" dirty="0" smtClean="0"/>
            </a:br>
            <a:r>
              <a:rPr lang="en-AU" dirty="0" smtClean="0"/>
              <a:t/>
            </a:r>
            <a:br>
              <a:rPr lang="en-AU" dirty="0" smtClean="0"/>
            </a:br>
            <a:r>
              <a:rPr lang="en-AU" sz="2800" b="1" dirty="0" smtClean="0"/>
              <a:t>Webinar process </a:t>
            </a:r>
            <a:endParaRPr lang="en-AU" dirty="0"/>
          </a:p>
        </p:txBody>
      </p:sp>
      <p:sp>
        <p:nvSpPr>
          <p:cNvPr id="3" name="Content Placeholder 2"/>
          <p:cNvSpPr>
            <a:spLocks noGrp="1"/>
          </p:cNvSpPr>
          <p:nvPr>
            <p:ph idx="1"/>
          </p:nvPr>
        </p:nvSpPr>
        <p:spPr>
          <a:xfrm>
            <a:off x="914402" y="1676400"/>
            <a:ext cx="7391401" cy="3276600"/>
          </a:xfrm>
        </p:spPr>
        <p:txBody>
          <a:bodyPr/>
          <a:lstStyle/>
          <a:p>
            <a:pPr marL="0" indent="0">
              <a:buNone/>
            </a:pPr>
            <a:r>
              <a:rPr lang="en-US" sz="2000" dirty="0" smtClean="0"/>
              <a:t>Many of the details in today’s webinar are contained in the “changes” summary for each English course</a:t>
            </a:r>
            <a:r>
              <a:rPr lang="en-US" dirty="0" smtClean="0"/>
              <a:t>. </a:t>
            </a:r>
          </a:p>
          <a:p>
            <a:pPr marL="0" indent="0">
              <a:buNone/>
            </a:pPr>
            <a:endParaRPr lang="en-AU" dirty="0" smtClean="0"/>
          </a:p>
        </p:txBody>
      </p:sp>
      <p:sp>
        <p:nvSpPr>
          <p:cNvPr id="2" name="Slide Number Placeholder 1"/>
          <p:cNvSpPr>
            <a:spLocks noGrp="1"/>
          </p:cNvSpPr>
          <p:nvPr>
            <p:ph type="sldNum" sz="quarter" idx="4"/>
          </p:nvPr>
        </p:nvSpPr>
        <p:spPr/>
        <p:txBody>
          <a:bodyPr/>
          <a:lstStyle/>
          <a:p>
            <a:fld id="{8C57E9BA-65BF-4135-85A9-0424360DE200}" type="slidenum">
              <a:rPr lang="en-AU" smtClean="0"/>
              <a:pPr/>
              <a:t>4</a:t>
            </a:fld>
            <a:endParaRPr lang="en-AU" dirty="0"/>
          </a:p>
        </p:txBody>
      </p:sp>
      <p:sp>
        <p:nvSpPr>
          <p:cNvPr id="7"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4</a:t>
            </a:fld>
            <a:endParaRPr lang="en-AU" sz="1800" dirty="0">
              <a:latin typeface="Cambria" pitchFamily="18" charset="0"/>
            </a:endParaRPr>
          </a:p>
        </p:txBody>
      </p:sp>
      <p:sp>
        <p:nvSpPr>
          <p:cNvPr id="8" name="Rectangle 7"/>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9327303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2381" y="852708"/>
            <a:ext cx="8550275" cy="762000"/>
          </a:xfrm>
        </p:spPr>
        <p:txBody>
          <a:bodyPr/>
          <a:lstStyle/>
          <a:p>
            <a:r>
              <a:rPr lang="en-AU" dirty="0" smtClean="0"/>
              <a:t/>
            </a:r>
            <a:br>
              <a:rPr lang="en-AU" dirty="0" smtClean="0"/>
            </a:br>
            <a:r>
              <a:rPr lang="en-AU" sz="2800" b="1" dirty="0"/>
              <a:t>T</a:t>
            </a:r>
            <a:r>
              <a:rPr lang="en-AU" sz="2800" b="1" dirty="0" smtClean="0"/>
              <a:t>exts</a:t>
            </a:r>
            <a:r>
              <a:rPr lang="en-AU" sz="2800" dirty="0" smtClean="0"/>
              <a:t> </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40</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40</a:t>
            </a:fld>
            <a:endParaRPr lang="en-AU" sz="1800" dirty="0">
              <a:latin typeface="Cambria" pitchFamily="18" charset="0"/>
            </a:endParaRPr>
          </a:p>
        </p:txBody>
      </p:sp>
      <p:sp>
        <p:nvSpPr>
          <p:cNvPr id="2" name="Content Placeholder 1"/>
          <p:cNvSpPr>
            <a:spLocks noGrp="1"/>
          </p:cNvSpPr>
          <p:nvPr>
            <p:ph idx="1"/>
          </p:nvPr>
        </p:nvSpPr>
        <p:spPr>
          <a:xfrm>
            <a:off x="703266" y="1612256"/>
            <a:ext cx="8135937" cy="4620993"/>
          </a:xfrm>
        </p:spPr>
        <p:txBody>
          <a:bodyPr/>
          <a:lstStyle/>
          <a:p>
            <a:pPr marL="0" indent="0">
              <a:buNone/>
            </a:pPr>
            <a:r>
              <a:rPr lang="en-AU" sz="2000" dirty="0"/>
              <a:t>A</a:t>
            </a:r>
            <a:r>
              <a:rPr lang="en-AU" sz="2000" dirty="0" smtClean="0"/>
              <a:t> range of forms of literary and non-literary texts is provided on page 4 with examples for each:</a:t>
            </a:r>
          </a:p>
          <a:p>
            <a:pPr lvl="1"/>
            <a:r>
              <a:rPr lang="en-AU" sz="2000" dirty="0" smtClean="0"/>
              <a:t>fiction</a:t>
            </a:r>
          </a:p>
          <a:p>
            <a:pPr lvl="1"/>
            <a:r>
              <a:rPr lang="en-AU" sz="2000" dirty="0"/>
              <a:t>n</a:t>
            </a:r>
            <a:r>
              <a:rPr lang="en-AU" sz="2000" dirty="0" smtClean="0"/>
              <a:t>on-fiction</a:t>
            </a:r>
          </a:p>
          <a:p>
            <a:pPr lvl="1"/>
            <a:r>
              <a:rPr lang="en-AU" sz="2000" dirty="0"/>
              <a:t>m</a:t>
            </a:r>
            <a:r>
              <a:rPr lang="en-AU" sz="2000" dirty="0" smtClean="0"/>
              <a:t>edia texts</a:t>
            </a:r>
          </a:p>
          <a:p>
            <a:pPr lvl="1"/>
            <a:r>
              <a:rPr lang="en-AU" sz="2000" dirty="0"/>
              <a:t>e</a:t>
            </a:r>
            <a:r>
              <a:rPr lang="en-AU" sz="2000" dirty="0" smtClean="0"/>
              <a:t>veryday texts </a:t>
            </a:r>
          </a:p>
          <a:p>
            <a:pPr lvl="1"/>
            <a:r>
              <a:rPr lang="en-AU" sz="2000" dirty="0"/>
              <a:t>w</a:t>
            </a:r>
            <a:r>
              <a:rPr lang="en-AU" sz="2000" dirty="0" smtClean="0"/>
              <a:t>orkplace texts (General only).</a:t>
            </a:r>
          </a:p>
          <a:p>
            <a:pPr marL="0" indent="0">
              <a:buNone/>
            </a:pPr>
            <a:r>
              <a:rPr lang="en-AU" sz="2000" dirty="0" smtClean="0"/>
              <a:t>Note: the list is qualified with the word “includes” </a:t>
            </a:r>
            <a:r>
              <a:rPr lang="en-AU" sz="2000" dirty="0" err="1" smtClean="0"/>
              <a:t>ie</a:t>
            </a:r>
            <a:r>
              <a:rPr lang="en-AU" sz="2000" dirty="0" smtClean="0"/>
              <a:t> there are text forms not included such as autobiography and memoir in non-fiction.</a:t>
            </a:r>
          </a:p>
          <a:p>
            <a:pPr marL="0" indent="0">
              <a:buNone/>
            </a:pPr>
            <a:r>
              <a:rPr lang="en-AU" sz="2000" dirty="0" smtClean="0"/>
              <a:t>In addition “teachers may select whole texts or parts of texts”.</a:t>
            </a:r>
          </a:p>
          <a:p>
            <a:pPr marL="0" indent="0">
              <a:buNone/>
            </a:pPr>
            <a:endParaRPr lang="en-AU" sz="2000" dirty="0" smtClean="0"/>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81886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8465" y="609600"/>
            <a:ext cx="8550275" cy="762000"/>
          </a:xfrm>
        </p:spPr>
        <p:txBody>
          <a:bodyPr/>
          <a:lstStyle/>
          <a:p>
            <a:r>
              <a:rPr lang="en-AU" dirty="0" smtClean="0"/>
              <a:t/>
            </a:r>
            <a:br>
              <a:rPr lang="en-AU" dirty="0" smtClean="0"/>
            </a:br>
            <a:r>
              <a:rPr lang="en-AU" dirty="0" smtClean="0"/>
              <a:t/>
            </a:r>
            <a:br>
              <a:rPr lang="en-AU" dirty="0" smtClean="0"/>
            </a:br>
            <a:r>
              <a:rPr lang="en-AU" sz="2800" b="1" dirty="0" smtClean="0"/>
              <a:t>Texts</a:t>
            </a:r>
            <a:r>
              <a:rPr lang="en-AU" sz="2800" b="1" dirty="0">
                <a:solidFill>
                  <a:srgbClr val="0099FF"/>
                </a:solidFill>
                <a:latin typeface="Arial" charset="0"/>
              </a:rPr>
              <a:t/>
            </a:r>
            <a:br>
              <a:rPr lang="en-AU" sz="2800" b="1" dirty="0">
                <a:solidFill>
                  <a:srgbClr val="0099FF"/>
                </a:solidFill>
                <a:latin typeface="Arial" charset="0"/>
              </a:rPr>
            </a:br>
            <a:endParaRPr lang="en-AU" sz="2800" b="1"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41</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41</a:t>
            </a:fld>
            <a:endParaRPr lang="en-AU" sz="1800" dirty="0">
              <a:latin typeface="Cambria" pitchFamily="18" charset="0"/>
            </a:endParaRPr>
          </a:p>
        </p:txBody>
      </p:sp>
      <p:sp>
        <p:nvSpPr>
          <p:cNvPr id="4" name="Content Placeholder 3"/>
          <p:cNvSpPr>
            <a:spLocks noGrp="1"/>
          </p:cNvSpPr>
          <p:nvPr>
            <p:ph idx="1"/>
          </p:nvPr>
        </p:nvSpPr>
        <p:spPr>
          <a:xfrm>
            <a:off x="480526" y="1626323"/>
            <a:ext cx="8206273" cy="4606925"/>
          </a:xfrm>
        </p:spPr>
        <p:txBody>
          <a:bodyPr/>
          <a:lstStyle/>
          <a:p>
            <a:pPr marL="0" indent="0">
              <a:buNone/>
            </a:pPr>
            <a:r>
              <a:rPr lang="en-US" sz="2000" b="1" dirty="0" smtClean="0"/>
              <a:t>Extract f</a:t>
            </a:r>
            <a:r>
              <a:rPr lang="en-US" sz="2000" b="1" dirty="0" smtClean="0"/>
              <a:t>rom the Australian </a:t>
            </a:r>
            <a:r>
              <a:rPr lang="en-US" sz="2000" b="1" dirty="0" smtClean="0"/>
              <a:t>Curriculum English F-10 (</a:t>
            </a:r>
            <a:r>
              <a:rPr lang="en-US" sz="2000" b="1" dirty="0" err="1" smtClean="0"/>
              <a:t>Yr</a:t>
            </a:r>
            <a:r>
              <a:rPr lang="en-US" sz="2000" b="1" dirty="0" smtClean="0"/>
              <a:t> 10 Literacy page 92) </a:t>
            </a:r>
          </a:p>
          <a:p>
            <a:pPr marL="0" indent="0">
              <a:buNone/>
            </a:pPr>
            <a:endParaRPr lang="en-US" sz="2000" b="1" dirty="0" smtClean="0"/>
          </a:p>
          <a:p>
            <a:pPr marL="0" indent="0">
              <a:lnSpc>
                <a:spcPct val="150000"/>
              </a:lnSpc>
              <a:buNone/>
            </a:pPr>
            <a:r>
              <a:rPr lang="en-AU" sz="1800" dirty="0" smtClean="0"/>
              <a:t>“</a:t>
            </a:r>
            <a:r>
              <a:rPr lang="en-AU" sz="1800" dirty="0"/>
              <a:t>Students engage with a variety of texts for enjoyment. They interpret, create, evaluate, discuss and perform a wide range of literary texts in which the primary purpose is aesthetic, as well as texts designed to inform and persuade. These include various types of </a:t>
            </a:r>
            <a:r>
              <a:rPr lang="en-AU" sz="1800" dirty="0">
                <a:solidFill>
                  <a:srgbClr val="000000"/>
                </a:solidFill>
              </a:rPr>
              <a:t>media texts, including newspapers, film and </a:t>
            </a:r>
            <a:r>
              <a:rPr lang="en-AU" sz="1800" b="1" dirty="0">
                <a:solidFill>
                  <a:srgbClr val="000000"/>
                </a:solidFill>
              </a:rPr>
              <a:t>digital texts</a:t>
            </a:r>
            <a:r>
              <a:rPr lang="en-AU" sz="1800" dirty="0">
                <a:solidFill>
                  <a:srgbClr val="000000"/>
                </a:solidFill>
              </a:rPr>
              <a:t>, fiction, nonfiction, poetry, dramatic performances and </a:t>
            </a:r>
            <a:r>
              <a:rPr lang="en-AU" sz="1800" b="1" dirty="0">
                <a:solidFill>
                  <a:srgbClr val="000000"/>
                </a:solidFill>
              </a:rPr>
              <a:t>multimodal texts</a:t>
            </a:r>
            <a:r>
              <a:rPr lang="en-AU" sz="1800" dirty="0">
                <a:solidFill>
                  <a:srgbClr val="000000"/>
                </a:solidFill>
              </a:rPr>
              <a:t>, with themes and issues involving levels of abstraction, higher order reasoning and </a:t>
            </a:r>
            <a:r>
              <a:rPr lang="en-AU" sz="1800" dirty="0" err="1">
                <a:solidFill>
                  <a:srgbClr val="000000"/>
                </a:solidFill>
              </a:rPr>
              <a:t>intertextual</a:t>
            </a:r>
            <a:r>
              <a:rPr lang="en-AU" sz="1800" dirty="0">
                <a:solidFill>
                  <a:srgbClr val="000000"/>
                </a:solidFill>
              </a:rPr>
              <a:t> references. Students develop critical understanding of the </a:t>
            </a:r>
            <a:r>
              <a:rPr lang="en-AU" sz="1800" b="1" dirty="0">
                <a:solidFill>
                  <a:srgbClr val="000000"/>
                </a:solidFill>
              </a:rPr>
              <a:t>contemporary media</a:t>
            </a:r>
            <a:r>
              <a:rPr lang="en-AU" sz="1800" dirty="0">
                <a:solidFill>
                  <a:srgbClr val="000000"/>
                </a:solidFill>
              </a:rPr>
              <a:t>, and the differences between </a:t>
            </a:r>
            <a:r>
              <a:rPr lang="en-AU" sz="1800" b="1" dirty="0">
                <a:solidFill>
                  <a:srgbClr val="000000"/>
                </a:solidFill>
              </a:rPr>
              <a:t>media texts</a:t>
            </a:r>
            <a:r>
              <a:rPr lang="en-AU" sz="1800" dirty="0" smtClean="0">
                <a:solidFill>
                  <a:srgbClr val="000000"/>
                </a:solidFill>
              </a:rPr>
              <a:t>.”</a:t>
            </a:r>
            <a:endParaRPr lang="en-US" sz="1800" dirty="0">
              <a:solidFill>
                <a:srgbClr val="000000"/>
              </a:solidFill>
            </a:endParaRPr>
          </a:p>
          <a:p>
            <a:pPr marL="457200" lvl="1" indent="0">
              <a:buNone/>
            </a:pPr>
            <a:endParaRPr lang="en-US" sz="2200" dirty="0"/>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942667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9089" y="685800"/>
            <a:ext cx="8550275" cy="762000"/>
          </a:xfrm>
        </p:spPr>
        <p:txBody>
          <a:bodyPr/>
          <a:lstStyle/>
          <a:p>
            <a:r>
              <a:rPr lang="en-AU" dirty="0" smtClean="0"/>
              <a:t/>
            </a:r>
            <a:br>
              <a:rPr lang="en-AU" dirty="0" smtClean="0"/>
            </a:br>
            <a:r>
              <a:rPr lang="en-AU" dirty="0" smtClean="0"/>
              <a:t/>
            </a:r>
            <a:br>
              <a:rPr lang="en-AU" dirty="0" smtClean="0"/>
            </a:br>
            <a:r>
              <a:rPr lang="en-AU" sz="2800" b="1" dirty="0" smtClean="0"/>
              <a:t>Texts</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42</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42</a:t>
            </a:fld>
            <a:endParaRPr lang="en-AU" sz="1800" dirty="0">
              <a:latin typeface="Cambria" pitchFamily="18" charset="0"/>
            </a:endParaRPr>
          </a:p>
        </p:txBody>
      </p:sp>
      <p:sp>
        <p:nvSpPr>
          <p:cNvPr id="4" name="Content Placeholder 3"/>
          <p:cNvSpPr>
            <a:spLocks noGrp="1"/>
          </p:cNvSpPr>
          <p:nvPr>
            <p:ph idx="1"/>
          </p:nvPr>
        </p:nvSpPr>
        <p:spPr>
          <a:xfrm>
            <a:off x="319089" y="1272092"/>
            <a:ext cx="8212136" cy="4823908"/>
          </a:xfrm>
        </p:spPr>
        <p:txBody>
          <a:bodyPr/>
          <a:lstStyle/>
          <a:p>
            <a:pPr marL="0" indent="0">
              <a:buNone/>
            </a:pPr>
            <a:endParaRPr lang="en-AU" sz="2200" dirty="0">
              <a:latin typeface="Calibri"/>
              <a:cs typeface="Calibri"/>
            </a:endParaRPr>
          </a:p>
          <a:p>
            <a:pPr marL="0" indent="0">
              <a:buNone/>
            </a:pPr>
            <a:r>
              <a:rPr lang="en-AU" sz="2000" dirty="0" smtClean="0">
                <a:cs typeface="Calibri"/>
              </a:rPr>
              <a:t>While challenging for a range of reasons, greater textual breadth in the ATAR and General English syllabuses can be viewed positively: </a:t>
            </a:r>
          </a:p>
          <a:p>
            <a:pPr lvl="1"/>
            <a:r>
              <a:rPr lang="en-AU" sz="2000" dirty="0">
                <a:cs typeface="Calibri"/>
              </a:rPr>
              <a:t>e</a:t>
            </a:r>
            <a:r>
              <a:rPr lang="en-AU" sz="2000" dirty="0" smtClean="0">
                <a:cs typeface="Calibri"/>
              </a:rPr>
              <a:t>xpands teaching/learning </a:t>
            </a:r>
            <a:r>
              <a:rPr lang="en-AU" sz="2000" dirty="0">
                <a:cs typeface="Calibri"/>
              </a:rPr>
              <a:t>opportunities</a:t>
            </a:r>
          </a:p>
          <a:p>
            <a:pPr lvl="1"/>
            <a:r>
              <a:rPr lang="en-AU" sz="2000" dirty="0" smtClean="0">
                <a:cs typeface="Calibri"/>
              </a:rPr>
              <a:t>teachers no longer constrained  to teach only certain texts for certain courses</a:t>
            </a:r>
          </a:p>
          <a:p>
            <a:pPr lvl="1"/>
            <a:r>
              <a:rPr lang="en-AU" sz="2000" dirty="0">
                <a:cs typeface="Calibri"/>
              </a:rPr>
              <a:t>s</a:t>
            </a:r>
            <a:r>
              <a:rPr lang="en-AU" sz="2000" dirty="0" smtClean="0">
                <a:cs typeface="Calibri"/>
              </a:rPr>
              <a:t>tudents not penalised for using incorrect texts in WACE examination</a:t>
            </a:r>
          </a:p>
          <a:p>
            <a:pPr lvl="1"/>
            <a:r>
              <a:rPr lang="en-AU" sz="2000" dirty="0">
                <a:cs typeface="Calibri"/>
              </a:rPr>
              <a:t>g</a:t>
            </a:r>
            <a:r>
              <a:rPr lang="en-AU" sz="2000" dirty="0" smtClean="0">
                <a:cs typeface="Calibri"/>
              </a:rPr>
              <a:t>reater choice and flexibility regarding what texts or parts of texts to teach</a:t>
            </a:r>
          </a:p>
          <a:p>
            <a:pPr lvl="1"/>
            <a:r>
              <a:rPr lang="en-AU" sz="2000" dirty="0" smtClean="0"/>
              <a:t>if </a:t>
            </a:r>
            <a:r>
              <a:rPr lang="en-AU" sz="2000" dirty="0"/>
              <a:t>the course content is covered, students will be equipped with the knowledge and understanding of how language and conventions operate to be able to respond to a broad range of texts. </a:t>
            </a:r>
            <a:endParaRPr lang="en-AU" dirty="0" smtClean="0">
              <a:cs typeface="Calibri"/>
            </a:endParaRPr>
          </a:p>
          <a:p>
            <a:pPr marL="0" indent="0">
              <a:buNone/>
            </a:pPr>
            <a:endParaRPr lang="en-AU" sz="2200" dirty="0" smtClean="0">
              <a:cs typeface="Calibri"/>
            </a:endParaRPr>
          </a:p>
          <a:p>
            <a:pPr marL="0" indent="0">
              <a:buNone/>
            </a:pPr>
            <a:endParaRPr lang="en-AU" dirty="0">
              <a:latin typeface="Calibri"/>
              <a:cs typeface="Calibri"/>
            </a:endParaRPr>
          </a:p>
          <a:p>
            <a:pPr marL="0" indent="0">
              <a:buNone/>
            </a:pPr>
            <a:endParaRPr lang="en-US" sz="1200" dirty="0"/>
          </a:p>
        </p:txBody>
      </p:sp>
      <p:sp>
        <p:nvSpPr>
          <p:cNvPr id="2" name="TextBox 1"/>
          <p:cNvSpPr txBox="1"/>
          <p:nvPr/>
        </p:nvSpPr>
        <p:spPr>
          <a:xfrm>
            <a:off x="5207002" y="5930993"/>
            <a:ext cx="3936998" cy="646331"/>
          </a:xfrm>
          <a:prstGeom prst="rect">
            <a:avLst/>
          </a:prstGeom>
          <a:noFill/>
        </p:spPr>
        <p:txBody>
          <a:bodyPr wrap="square" rtlCol="0">
            <a:spAutoFit/>
          </a:bodyPr>
          <a:lstStyle/>
          <a:p>
            <a:r>
              <a:rPr lang="en-US" b="1" u="sng" dirty="0">
                <a:solidFill>
                  <a:srgbClr val="4D2C8A"/>
                </a:solidFill>
              </a:rPr>
              <a:t>End of </a:t>
            </a:r>
            <a:r>
              <a:rPr lang="en-US" b="1" u="sng" dirty="0" smtClean="0">
                <a:solidFill>
                  <a:srgbClr val="4D2C8A"/>
                </a:solidFill>
              </a:rPr>
              <a:t>Content </a:t>
            </a:r>
            <a:r>
              <a:rPr lang="en-US" b="1" u="sng" dirty="0">
                <a:solidFill>
                  <a:srgbClr val="4D2C8A"/>
                </a:solidFill>
              </a:rPr>
              <a:t>C</a:t>
            </a:r>
            <a:r>
              <a:rPr lang="en-US" b="1" u="sng" dirty="0" smtClean="0">
                <a:solidFill>
                  <a:srgbClr val="4D2C8A"/>
                </a:solidFill>
              </a:rPr>
              <a:t>hange </a:t>
            </a:r>
            <a:r>
              <a:rPr lang="en-US" b="1" u="sng" dirty="0">
                <a:solidFill>
                  <a:srgbClr val="4D2C8A"/>
                </a:solidFill>
              </a:rPr>
              <a:t>section</a:t>
            </a:r>
            <a:endParaRPr lang="en-AU" dirty="0">
              <a:solidFill>
                <a:srgbClr val="4D2C8A"/>
              </a:solidFill>
            </a:endParaRPr>
          </a:p>
          <a:p>
            <a:endParaRPr lang="en-AU" dirty="0"/>
          </a:p>
        </p:txBody>
      </p:sp>
      <p:sp>
        <p:nvSpPr>
          <p:cNvPr id="7" name="Rectangle 6"/>
          <p:cNvSpPr/>
          <p:nvPr/>
        </p:nvSpPr>
        <p:spPr bwMode="auto">
          <a:xfrm>
            <a:off x="0" y="6767900"/>
            <a:ext cx="9151931" cy="24249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984501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smtClean="0"/>
              <a:t>ATAR English – how has assessment changed?</a:t>
            </a:r>
            <a:endParaRPr lang="en-AU" sz="2800" b="1" dirty="0"/>
          </a:p>
        </p:txBody>
      </p:sp>
      <p:sp>
        <p:nvSpPr>
          <p:cNvPr id="3" name="Content Placeholder 2"/>
          <p:cNvSpPr>
            <a:spLocks noGrp="1"/>
          </p:cNvSpPr>
          <p:nvPr>
            <p:ph idx="1"/>
          </p:nvPr>
        </p:nvSpPr>
        <p:spPr>
          <a:xfrm>
            <a:off x="338142" y="1905001"/>
            <a:ext cx="8531225" cy="4330700"/>
          </a:xfrm>
        </p:spPr>
        <p:txBody>
          <a:bodyPr/>
          <a:lstStyle/>
          <a:p>
            <a:pPr marL="0" indent="0">
              <a:buNone/>
            </a:pPr>
            <a:endParaRPr lang="en-AU" dirty="0" smtClean="0"/>
          </a:p>
          <a:p>
            <a:pPr marL="0" indent="0">
              <a:buNone/>
            </a:pPr>
            <a:endParaRPr lang="en-AU"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43</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43</a:t>
            </a:fld>
            <a:endParaRPr lang="en-AU" sz="1800" dirty="0">
              <a:latin typeface="Cambria" pitchFamily="18" charset="0"/>
            </a:endParaRPr>
          </a:p>
        </p:txBody>
      </p:sp>
      <p:pic>
        <p:nvPicPr>
          <p:cNvPr id="9" name="Picture 8" descr="ATAR 11 assessment table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 y="1905000"/>
            <a:ext cx="9144000" cy="1752600"/>
          </a:xfrm>
          <a:prstGeom prst="rect">
            <a:avLst/>
          </a:prstGeom>
        </p:spPr>
      </p:pic>
      <p:pic>
        <p:nvPicPr>
          <p:cNvPr id="10" name="Picture 9" descr="ATAR 12 assessment tabl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586" y="3829050"/>
            <a:ext cx="8821737" cy="2114550"/>
          </a:xfrm>
          <a:prstGeom prst="rect">
            <a:avLst/>
          </a:prstGeom>
        </p:spPr>
      </p:pic>
      <p:sp>
        <p:nvSpPr>
          <p:cNvPr id="8" name="Rectangle 7"/>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736931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smtClean="0"/>
              <a:t>ATAR and General English – oral </a:t>
            </a:r>
            <a:endParaRPr lang="en-AU" sz="2800" b="1" dirty="0"/>
          </a:p>
        </p:txBody>
      </p:sp>
      <p:sp>
        <p:nvSpPr>
          <p:cNvPr id="3" name="Content Placeholder 2"/>
          <p:cNvSpPr>
            <a:spLocks noGrp="1"/>
          </p:cNvSpPr>
          <p:nvPr>
            <p:ph idx="1"/>
          </p:nvPr>
        </p:nvSpPr>
        <p:spPr>
          <a:xfrm>
            <a:off x="338142" y="1905001"/>
            <a:ext cx="8531225" cy="4330700"/>
          </a:xfrm>
        </p:spPr>
        <p:txBody>
          <a:bodyPr/>
          <a:lstStyle/>
          <a:p>
            <a:pPr marL="0" indent="0">
              <a:buNone/>
            </a:pPr>
            <a:endParaRPr lang="en-AU" dirty="0" smtClean="0"/>
          </a:p>
          <a:p>
            <a:pPr marL="0" indent="0">
              <a:buNone/>
            </a:pPr>
            <a:endParaRPr lang="en-AU"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44</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44</a:t>
            </a:fld>
            <a:endParaRPr lang="en-AU" sz="1800" dirty="0">
              <a:latin typeface="Cambria" pitchFamily="18" charset="0"/>
            </a:endParaRPr>
          </a:p>
        </p:txBody>
      </p:sp>
      <p:sp>
        <p:nvSpPr>
          <p:cNvPr id="7" name="TextBox 6"/>
          <p:cNvSpPr txBox="1"/>
          <p:nvPr/>
        </p:nvSpPr>
        <p:spPr>
          <a:xfrm>
            <a:off x="543781" y="1779686"/>
            <a:ext cx="8161512" cy="5786199"/>
          </a:xfrm>
          <a:prstGeom prst="rect">
            <a:avLst/>
          </a:prstGeom>
          <a:noFill/>
        </p:spPr>
        <p:txBody>
          <a:bodyPr wrap="square" rtlCol="0">
            <a:spAutoFit/>
          </a:bodyPr>
          <a:lstStyle/>
          <a:p>
            <a:pPr marL="285750" indent="-285750">
              <a:buFont typeface="Arial" pitchFamily="34" charset="0"/>
              <a:buChar char="•"/>
            </a:pPr>
            <a:r>
              <a:rPr lang="en-US" sz="2000" dirty="0" smtClean="0"/>
              <a:t>Please refer to the assessment table in any of your ATAR or General syllabus documents. For both ATAR and General English note that the assessment table does not include a mandatory oral production / creation component.</a:t>
            </a:r>
            <a:br>
              <a:rPr lang="en-US" sz="2000" dirty="0" smtClean="0"/>
            </a:br>
            <a:endParaRPr lang="en-US" sz="2000" dirty="0"/>
          </a:p>
          <a:p>
            <a:pPr marL="285750" indent="-285750">
              <a:buFont typeface="Arial"/>
              <a:buChar char="•"/>
            </a:pPr>
            <a:r>
              <a:rPr lang="en-US" sz="2000" dirty="0"/>
              <a:t>T</a:t>
            </a:r>
            <a:r>
              <a:rPr lang="en-US" sz="2000" dirty="0" smtClean="0"/>
              <a:t>he </a:t>
            </a:r>
            <a:r>
              <a:rPr lang="en-AU" sz="2000" dirty="0" smtClean="0"/>
              <a:t>assessment </a:t>
            </a:r>
            <a:r>
              <a:rPr lang="en-AU" sz="2000" dirty="0"/>
              <a:t>outline </a:t>
            </a:r>
            <a:r>
              <a:rPr lang="en-AU" sz="2000" dirty="0" smtClean="0"/>
              <a:t>must include </a:t>
            </a:r>
            <a:r>
              <a:rPr lang="en-AU" sz="2000" dirty="0"/>
              <a:t>a speaking/listening assessment at least twice for the pair of units </a:t>
            </a:r>
            <a:r>
              <a:rPr lang="en-AU" sz="2000" dirty="0" smtClean="0"/>
              <a:t>or </a:t>
            </a:r>
            <a:r>
              <a:rPr lang="en-AU" sz="2000" dirty="0"/>
              <a:t>once for a single unit where only one is being </a:t>
            </a:r>
            <a:r>
              <a:rPr lang="en-AU" sz="2000" dirty="0" smtClean="0"/>
              <a:t>studied (Year 11) or at </a:t>
            </a:r>
            <a:r>
              <a:rPr lang="en-AU" sz="2000" dirty="0"/>
              <a:t>least twice for the pair of </a:t>
            </a:r>
            <a:r>
              <a:rPr lang="en-AU" sz="2000" dirty="0" smtClean="0"/>
              <a:t>units (Year 12). The weighting for this assessment is not mandated for either course. </a:t>
            </a:r>
            <a:br>
              <a:rPr lang="en-AU" sz="2000" dirty="0" smtClean="0"/>
            </a:br>
            <a:endParaRPr lang="en-AU" sz="2000" dirty="0" smtClean="0"/>
          </a:p>
          <a:p>
            <a:pPr marL="285750" indent="-285750">
              <a:buFont typeface="Arial"/>
              <a:buChar char="•"/>
            </a:pPr>
            <a:r>
              <a:rPr lang="en-AU" sz="2000" dirty="0" smtClean="0"/>
              <a:t>The spirit of this requirement is that all of the language modes of listening, speaking, reading viewing and writing are taught and assessed in both courses.</a:t>
            </a:r>
            <a:endParaRPr lang="en-AU" sz="2000" dirty="0"/>
          </a:p>
          <a:p>
            <a:endParaRPr lang="en-US" dirty="0"/>
          </a:p>
          <a:p>
            <a:endParaRPr lang="en-US" dirty="0" smtClean="0"/>
          </a:p>
          <a:p>
            <a:endParaRPr lang="en-US" dirty="0"/>
          </a:p>
          <a:p>
            <a:endParaRPr lang="en-US" dirty="0" smtClean="0"/>
          </a:p>
          <a:p>
            <a:endParaRPr lang="en-US" dirty="0"/>
          </a:p>
        </p:txBody>
      </p:sp>
      <p:sp>
        <p:nvSpPr>
          <p:cNvPr id="8" name="Rectangle 7"/>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7304479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smtClean="0"/>
              <a:t>General </a:t>
            </a:r>
            <a:r>
              <a:rPr lang="en-AU" sz="2800" b="1" dirty="0"/>
              <a:t>English – how has assessment changed?</a:t>
            </a:r>
          </a:p>
        </p:txBody>
      </p:sp>
      <p:sp>
        <p:nvSpPr>
          <p:cNvPr id="3" name="Content Placeholder 2"/>
          <p:cNvSpPr>
            <a:spLocks noGrp="1"/>
          </p:cNvSpPr>
          <p:nvPr>
            <p:ph idx="1"/>
          </p:nvPr>
        </p:nvSpPr>
        <p:spPr>
          <a:xfrm>
            <a:off x="338142" y="1905001"/>
            <a:ext cx="8531225" cy="4330700"/>
          </a:xfrm>
        </p:spPr>
        <p:txBody>
          <a:bodyPr/>
          <a:lstStyle/>
          <a:p>
            <a:pPr marL="0" indent="0">
              <a:buNone/>
            </a:pPr>
            <a:endParaRPr lang="en-AU" dirty="0" smtClean="0"/>
          </a:p>
          <a:p>
            <a:pPr marL="0" indent="0">
              <a:buNone/>
            </a:pPr>
            <a:endParaRPr lang="en-AU"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45</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45</a:t>
            </a:fld>
            <a:endParaRPr lang="en-AU" sz="1800" dirty="0">
              <a:latin typeface="Cambria" pitchFamily="18" charset="0"/>
            </a:endParaRPr>
          </a:p>
        </p:txBody>
      </p:sp>
      <p:pic>
        <p:nvPicPr>
          <p:cNvPr id="6" name="Picture 5" descr="General tabl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28852"/>
            <a:ext cx="9144000" cy="3792071"/>
          </a:xfrm>
          <a:prstGeom prst="rect">
            <a:avLst/>
          </a:prstGeom>
        </p:spPr>
      </p:pic>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903611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11_12ATAR assessment weightings.gif"/>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29048" y="2057400"/>
            <a:ext cx="8531225" cy="3276600"/>
          </a:xfrm>
        </p:spPr>
      </p:pic>
      <p:sp>
        <p:nvSpPr>
          <p:cNvPr id="2" name="Title 1"/>
          <p:cNvSpPr>
            <a:spLocks noGrp="1"/>
          </p:cNvSpPr>
          <p:nvPr>
            <p:ph type="title"/>
          </p:nvPr>
        </p:nvSpPr>
        <p:spPr/>
        <p:txBody>
          <a:bodyPr/>
          <a:lstStyle/>
          <a:p>
            <a:r>
              <a:rPr lang="en-AU" sz="2800" b="1" dirty="0"/>
              <a:t>Changes to assessment type </a:t>
            </a:r>
            <a:r>
              <a:rPr lang="en-AU" sz="2800" b="1" dirty="0" smtClean="0"/>
              <a:t>weightings:</a:t>
            </a:r>
            <a:r>
              <a:rPr lang="en-AU" sz="2800" b="1" dirty="0"/>
              <a:t/>
            </a:r>
            <a:br>
              <a:rPr lang="en-AU" sz="2800" b="1" dirty="0"/>
            </a:br>
            <a:r>
              <a:rPr lang="en-AU" sz="2800" b="1" dirty="0" smtClean="0"/>
              <a:t> ATAR English </a:t>
            </a:r>
            <a:endParaRPr lang="en-AU" sz="2800" b="1"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46</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46</a:t>
            </a:fld>
            <a:endParaRPr lang="en-AU" sz="1800" dirty="0">
              <a:latin typeface="Cambria" pitchFamily="18" charset="0"/>
            </a:endParaRPr>
          </a:p>
        </p:txBody>
      </p:sp>
      <p:sp>
        <p:nvSpPr>
          <p:cNvPr id="6" name="Rectangle 5"/>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854834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a:t>Changes to assessment type </a:t>
            </a:r>
            <a:r>
              <a:rPr lang="en-AU" sz="2800" b="1" dirty="0" smtClean="0"/>
              <a:t>weightings:</a:t>
            </a:r>
            <a:r>
              <a:rPr lang="en-AU" sz="2800" b="1" dirty="0"/>
              <a:t/>
            </a:r>
            <a:br>
              <a:rPr lang="en-AU" sz="2800" b="1" dirty="0"/>
            </a:br>
            <a:r>
              <a:rPr lang="en-AU" sz="2800" b="1" dirty="0" smtClean="0"/>
              <a:t> General English </a:t>
            </a:r>
            <a:r>
              <a:rPr lang="en-AU" sz="2800" b="1" dirty="0"/>
              <a:t>Year </a:t>
            </a:r>
            <a:r>
              <a:rPr lang="en-AU" sz="2800" b="1" dirty="0" smtClean="0"/>
              <a:t>11</a:t>
            </a:r>
            <a:endParaRPr lang="en-AU" sz="2800" b="1" dirty="0"/>
          </a:p>
        </p:txBody>
      </p:sp>
      <p:sp>
        <p:nvSpPr>
          <p:cNvPr id="3" name="Content Placeholder 2"/>
          <p:cNvSpPr>
            <a:spLocks noGrp="1"/>
          </p:cNvSpPr>
          <p:nvPr>
            <p:ph idx="1"/>
          </p:nvPr>
        </p:nvSpPr>
        <p:spPr>
          <a:xfrm>
            <a:off x="338142" y="1905001"/>
            <a:ext cx="8531225" cy="4330700"/>
          </a:xfrm>
        </p:spPr>
        <p:txBody>
          <a:bodyPr/>
          <a:lstStyle/>
          <a:p>
            <a:pPr marL="0" indent="0">
              <a:buNone/>
            </a:pP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715" y="1905004"/>
            <a:ext cx="8828748" cy="3733799"/>
          </a:xfrm>
          <a:prstGeom prst="rect">
            <a:avLst/>
          </a:prstGeom>
        </p:spPr>
      </p:pic>
      <p:sp>
        <p:nvSpPr>
          <p:cNvPr id="5" name="Slide Number Placeholder 4"/>
          <p:cNvSpPr>
            <a:spLocks noGrp="1"/>
          </p:cNvSpPr>
          <p:nvPr>
            <p:ph type="sldNum" sz="quarter" idx="4"/>
          </p:nvPr>
        </p:nvSpPr>
        <p:spPr/>
        <p:txBody>
          <a:bodyPr/>
          <a:lstStyle/>
          <a:p>
            <a:fld id="{8C57E9BA-65BF-4135-85A9-0424360DE200}" type="slidenum">
              <a:rPr lang="en-AU" smtClean="0"/>
              <a:pPr/>
              <a:t>47</a:t>
            </a:fld>
            <a:endParaRPr lang="en-AU" dirty="0"/>
          </a:p>
        </p:txBody>
      </p:sp>
      <p:sp>
        <p:nvSpPr>
          <p:cNvPr id="6"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47</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960088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68" y="1295401"/>
            <a:ext cx="8550275" cy="609599"/>
          </a:xfrm>
        </p:spPr>
        <p:txBody>
          <a:bodyPr/>
          <a:lstStyle/>
          <a:p>
            <a:r>
              <a:rPr lang="en-AU" sz="2800" b="1" dirty="0" smtClean="0"/>
              <a:t/>
            </a:r>
            <a:br>
              <a:rPr lang="en-AU" sz="2800" b="1" dirty="0" smtClean="0"/>
            </a:br>
            <a:r>
              <a:rPr lang="en-AU" sz="2800" b="1" dirty="0"/>
              <a:t/>
            </a:r>
            <a:br>
              <a:rPr lang="en-AU" sz="2800" b="1" dirty="0"/>
            </a:br>
            <a:r>
              <a:rPr lang="en-AU" sz="2800" b="1" dirty="0" smtClean="0"/>
              <a:t/>
            </a:r>
            <a:br>
              <a:rPr lang="en-AU" sz="2800" b="1" dirty="0" smtClean="0"/>
            </a:br>
            <a:r>
              <a:rPr lang="en-AU" sz="2800" b="1" dirty="0"/>
              <a:t/>
            </a:r>
            <a:br>
              <a:rPr lang="en-AU" sz="2800" b="1" dirty="0"/>
            </a:br>
            <a:r>
              <a:rPr lang="en-AU" sz="2800" b="1" dirty="0" smtClean="0"/>
              <a:t/>
            </a:r>
            <a:br>
              <a:rPr lang="en-AU" sz="2800" b="1" dirty="0" smtClean="0"/>
            </a:br>
            <a:r>
              <a:rPr lang="en-AU" sz="2800" b="1" dirty="0"/>
              <a:t/>
            </a:r>
            <a:br>
              <a:rPr lang="en-AU" sz="2800" b="1" dirty="0"/>
            </a:br>
            <a:r>
              <a:rPr lang="en-AU" sz="2800" b="1" dirty="0" smtClean="0"/>
              <a:t/>
            </a:r>
            <a:br>
              <a:rPr lang="en-AU" sz="2800" b="1" dirty="0" smtClean="0"/>
            </a:br>
            <a:r>
              <a:rPr lang="en-AU" sz="2800" b="1" dirty="0"/>
              <a:t/>
            </a:r>
            <a:br>
              <a:rPr lang="en-AU" sz="2800" b="1" dirty="0"/>
            </a:br>
            <a:r>
              <a:rPr lang="en-AU" sz="2800" b="1" dirty="0" smtClean="0"/>
              <a:t/>
            </a:r>
            <a:br>
              <a:rPr lang="en-AU" sz="2800" b="1" dirty="0" smtClean="0"/>
            </a:br>
            <a:r>
              <a:rPr lang="en-AU" sz="2800" b="1" dirty="0"/>
              <a:t/>
            </a:r>
            <a:br>
              <a:rPr lang="en-AU" sz="2800" b="1" dirty="0"/>
            </a:br>
            <a:r>
              <a:rPr lang="en-AU" sz="2800" b="1" dirty="0" smtClean="0"/>
              <a:t/>
            </a:r>
            <a:br>
              <a:rPr lang="en-AU" sz="2800" b="1" dirty="0" smtClean="0"/>
            </a:br>
            <a:r>
              <a:rPr lang="en-AU" sz="2800" b="1" dirty="0"/>
              <a:t>Changes to assessment type weightings:</a:t>
            </a:r>
            <a:br>
              <a:rPr lang="en-AU" sz="2800" b="1" dirty="0"/>
            </a:br>
            <a:r>
              <a:rPr lang="en-AU" sz="2800" b="1" dirty="0"/>
              <a:t> General English Year 12</a:t>
            </a:r>
            <a:br>
              <a:rPr lang="en-AU" sz="2800" b="1" dirty="0"/>
            </a:br>
            <a:r>
              <a:rPr lang="en-AU" sz="2800" b="1" dirty="0" smtClean="0"/>
              <a:t/>
            </a:r>
            <a:br>
              <a:rPr lang="en-AU" sz="2800" b="1" dirty="0" smtClean="0"/>
            </a:br>
            <a:r>
              <a:rPr lang="en-AU" sz="2800" b="1" dirty="0"/>
              <a:t/>
            </a:r>
            <a:br>
              <a:rPr lang="en-AU" sz="2800" b="1" dirty="0"/>
            </a:br>
            <a:r>
              <a:rPr lang="en-AU" sz="2800" b="1" dirty="0" smtClean="0"/>
              <a:t/>
            </a:r>
            <a:br>
              <a:rPr lang="en-AU" sz="2800" b="1" dirty="0" smtClean="0"/>
            </a:br>
            <a:r>
              <a:rPr lang="en-AU" sz="2800" b="1" dirty="0"/>
              <a:t/>
            </a:r>
            <a:br>
              <a:rPr lang="en-AU" sz="2800" b="1" dirty="0"/>
            </a:br>
            <a:r>
              <a:rPr lang="en-AU" sz="2800" b="1" dirty="0" smtClean="0"/>
              <a:t/>
            </a:r>
            <a:br>
              <a:rPr lang="en-AU" sz="2800" b="1" dirty="0" smtClean="0"/>
            </a:br>
            <a:r>
              <a:rPr lang="en-AU" sz="2800" b="1" dirty="0"/>
              <a:t/>
            </a:r>
            <a:br>
              <a:rPr lang="en-AU" sz="2800" b="1" dirty="0"/>
            </a:br>
            <a:r>
              <a:rPr lang="en-AU" sz="2800" b="1" dirty="0" smtClean="0"/>
              <a:t/>
            </a:r>
            <a:br>
              <a:rPr lang="en-AU" sz="2800" b="1" dirty="0" smtClean="0"/>
            </a:br>
            <a:r>
              <a:rPr lang="en-AU" sz="2800" b="1" dirty="0"/>
              <a:t/>
            </a:r>
            <a:br>
              <a:rPr lang="en-AU" sz="2800" b="1" dirty="0"/>
            </a:br>
            <a:r>
              <a:rPr lang="en-AU" sz="2800" b="1" dirty="0" smtClean="0"/>
              <a:t/>
            </a:r>
            <a:br>
              <a:rPr lang="en-AU" sz="2800" b="1" dirty="0" smtClean="0"/>
            </a:br>
            <a:r>
              <a:rPr lang="en-AU" sz="2800" b="1" dirty="0"/>
              <a:t/>
            </a:r>
            <a:br>
              <a:rPr lang="en-AU" sz="2800" b="1" dirty="0"/>
            </a:br>
            <a:r>
              <a:rPr lang="en-US" sz="2800" b="1" u="sng" dirty="0"/>
              <a:t/>
            </a:r>
            <a:br>
              <a:rPr lang="en-US" sz="2800" b="1" u="sng" dirty="0"/>
            </a:br>
            <a:endParaRPr lang="en-AU" sz="2800" b="1" u="sng"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3668" y="1905000"/>
            <a:ext cx="8800215" cy="3962400"/>
          </a:xfrm>
        </p:spPr>
      </p:pic>
      <p:sp>
        <p:nvSpPr>
          <p:cNvPr id="3" name="Slide Number Placeholder 2"/>
          <p:cNvSpPr>
            <a:spLocks noGrp="1"/>
          </p:cNvSpPr>
          <p:nvPr>
            <p:ph type="sldNum" sz="quarter" idx="4"/>
          </p:nvPr>
        </p:nvSpPr>
        <p:spPr/>
        <p:txBody>
          <a:bodyPr/>
          <a:lstStyle/>
          <a:p>
            <a:fld id="{8C57E9BA-65BF-4135-85A9-0424360DE200}" type="slidenum">
              <a:rPr lang="en-AU" smtClean="0"/>
              <a:pPr/>
              <a:t>48</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48</a:t>
            </a:fld>
            <a:endParaRPr lang="en-AU" sz="1800" dirty="0">
              <a:latin typeface="Cambria" pitchFamily="18" charset="0"/>
            </a:endParaRPr>
          </a:p>
        </p:txBody>
      </p:sp>
      <p:sp>
        <p:nvSpPr>
          <p:cNvPr id="6" name="Rectangle 5"/>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149685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smtClean="0"/>
              <a:t>What is the role of the EST?</a:t>
            </a:r>
            <a:endParaRPr lang="en-AU" sz="2800" b="1" dirty="0"/>
          </a:p>
        </p:txBody>
      </p:sp>
      <p:sp>
        <p:nvSpPr>
          <p:cNvPr id="3" name="Content Placeholder 2"/>
          <p:cNvSpPr>
            <a:spLocks noGrp="1"/>
          </p:cNvSpPr>
          <p:nvPr>
            <p:ph idx="1"/>
          </p:nvPr>
        </p:nvSpPr>
        <p:spPr/>
        <p:txBody>
          <a:bodyPr/>
          <a:lstStyle/>
          <a:p>
            <a:pPr marL="0" indent="0">
              <a:buNone/>
            </a:pPr>
            <a:r>
              <a:rPr lang="en-AU" sz="2000" dirty="0"/>
              <a:t>The Externally Set Task (EST) process will support consensus moderation </a:t>
            </a:r>
            <a:r>
              <a:rPr lang="en-AU" sz="2000" dirty="0" smtClean="0"/>
              <a:t>to </a:t>
            </a:r>
            <a:r>
              <a:rPr lang="en-AU" sz="2000" dirty="0"/>
              <a:t>ensure that a C </a:t>
            </a:r>
            <a:r>
              <a:rPr lang="en-AU" sz="2000" dirty="0" smtClean="0"/>
              <a:t>grade in </a:t>
            </a:r>
            <a:r>
              <a:rPr lang="en-AU" sz="2000" dirty="0"/>
              <a:t>one school is the same as a </a:t>
            </a:r>
            <a:r>
              <a:rPr lang="en-AU" sz="2000" dirty="0" smtClean="0"/>
              <a:t>C grade </a:t>
            </a:r>
            <a:r>
              <a:rPr lang="en-AU" sz="2000" dirty="0"/>
              <a:t>from </a:t>
            </a:r>
            <a:r>
              <a:rPr lang="en-AU" sz="2000" dirty="0" smtClean="0"/>
              <a:t>every other school</a:t>
            </a:r>
            <a:r>
              <a:rPr lang="en-AU" sz="2000" dirty="0"/>
              <a:t>.  </a:t>
            </a:r>
            <a:r>
              <a:rPr lang="en-AU" sz="2000" dirty="0" smtClean="0"/>
              <a:t>The </a:t>
            </a:r>
            <a:r>
              <a:rPr lang="en-AU" sz="2000" dirty="0"/>
              <a:t>EST process will:</a:t>
            </a:r>
          </a:p>
          <a:p>
            <a:pPr marL="171450" lvl="0" indent="-171450">
              <a:buFont typeface="Arial" pitchFamily="34" charset="0"/>
              <a:buChar char="•"/>
            </a:pPr>
            <a:r>
              <a:rPr lang="en-AU" sz="2000" dirty="0"/>
              <a:t>have an educative role in establishing common understandings of </a:t>
            </a:r>
            <a:r>
              <a:rPr lang="en-AU" sz="2000" dirty="0" smtClean="0"/>
              <a:t>course </a:t>
            </a:r>
            <a:r>
              <a:rPr lang="en-AU" sz="2000" dirty="0"/>
              <a:t>standards and related content</a:t>
            </a:r>
          </a:p>
          <a:p>
            <a:pPr marL="171450" lvl="0" indent="-171450">
              <a:buFont typeface="Arial" pitchFamily="34" charset="0"/>
              <a:buChar char="•"/>
            </a:pPr>
            <a:r>
              <a:rPr lang="en-AU" sz="2000" dirty="0"/>
              <a:t>provide access to feedback which will encourage teachers to review and where appropriate adjust their marking, assessment and teaching</a:t>
            </a:r>
          </a:p>
          <a:p>
            <a:pPr marL="171450" lvl="0" indent="-171450">
              <a:buFont typeface="Arial" pitchFamily="34" charset="0"/>
              <a:buChar char="•"/>
            </a:pPr>
            <a:r>
              <a:rPr lang="en-AU" sz="2000" dirty="0"/>
              <a:t>model best assessment practice which teachers can apply to other school-based assessment tasks</a:t>
            </a:r>
          </a:p>
          <a:p>
            <a:pPr marL="171450" lvl="0" indent="-171450">
              <a:buFont typeface="Arial" pitchFamily="34" charset="0"/>
              <a:buChar char="•"/>
            </a:pPr>
            <a:r>
              <a:rPr lang="en-AU" sz="2000" dirty="0"/>
              <a:t>enable analysis by the Authority across schools and/or courses</a:t>
            </a:r>
          </a:p>
          <a:p>
            <a:pPr marL="171450" lvl="0" indent="-171450">
              <a:buFont typeface="Arial" pitchFamily="34" charset="0"/>
              <a:buChar char="•"/>
            </a:pPr>
            <a:r>
              <a:rPr lang="en-AU" sz="2000" dirty="0"/>
              <a:t>inform the Authority’s selection of schools for which grading reviews will be conducted</a:t>
            </a:r>
          </a:p>
          <a:p>
            <a:pPr marL="171450" lvl="0" indent="-171450">
              <a:buFont typeface="Arial" pitchFamily="34" charset="0"/>
              <a:buChar char="•"/>
            </a:pPr>
            <a:r>
              <a:rPr lang="en-AU" sz="2000" dirty="0"/>
              <a:t>enhance public confidence in school-based grades for these non-examination courses and maintain the credibility of certification.</a:t>
            </a:r>
          </a:p>
        </p:txBody>
      </p:sp>
      <p:sp>
        <p:nvSpPr>
          <p:cNvPr id="4" name="Slide Number Placeholder 3"/>
          <p:cNvSpPr>
            <a:spLocks noGrp="1"/>
          </p:cNvSpPr>
          <p:nvPr>
            <p:ph type="sldNum" sz="quarter" idx="4"/>
          </p:nvPr>
        </p:nvSpPr>
        <p:spPr/>
        <p:txBody>
          <a:bodyPr/>
          <a:lstStyle/>
          <a:p>
            <a:fld id="{8C57E9BA-65BF-4135-85A9-0424360DE200}" type="slidenum">
              <a:rPr lang="en-AU" smtClean="0"/>
              <a:pPr/>
              <a:t>49</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49</a:t>
            </a:fld>
            <a:endParaRPr lang="en-AU" sz="1800" dirty="0">
              <a:latin typeface="Cambria" pitchFamily="18" charset="0"/>
            </a:endParaRPr>
          </a:p>
        </p:txBody>
      </p:sp>
      <p:sp>
        <p:nvSpPr>
          <p:cNvPr id="6" name="Rectangle 5"/>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91301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a:t/>
            </a:r>
            <a:br>
              <a:rPr lang="en-AU" dirty="0"/>
            </a:br>
            <a:r>
              <a:rPr lang="en-AU" b="1" dirty="0" smtClean="0"/>
              <a:t>How has the content changed?</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Content Placeholder 2"/>
          <p:cNvSpPr>
            <a:spLocks noGrp="1"/>
          </p:cNvSpPr>
          <p:nvPr>
            <p:ph idx="1"/>
          </p:nvPr>
        </p:nvSpPr>
        <p:spPr>
          <a:xfrm>
            <a:off x="990600" y="1885950"/>
            <a:ext cx="7086600" cy="3676650"/>
          </a:xfrm>
        </p:spPr>
        <p:txBody>
          <a:bodyPr/>
          <a:lstStyle/>
          <a:p>
            <a:pPr>
              <a:spcAft>
                <a:spcPts val="600"/>
              </a:spcAft>
            </a:pPr>
            <a:r>
              <a:rPr lang="en-AU" dirty="0" smtClean="0"/>
              <a:t>The WACE </a:t>
            </a:r>
            <a:r>
              <a:rPr lang="en-AU" dirty="0"/>
              <a:t>English courses </a:t>
            </a:r>
            <a:r>
              <a:rPr lang="en-AU" dirty="0" smtClean="0"/>
              <a:t>and </a:t>
            </a:r>
            <a:r>
              <a:rPr lang="en-AU" dirty="0"/>
              <a:t>the  Australian Curriculum </a:t>
            </a:r>
            <a:r>
              <a:rPr lang="en-AU" dirty="0" smtClean="0"/>
              <a:t>ATAR and General </a:t>
            </a:r>
            <a:r>
              <a:rPr lang="en-AU" dirty="0"/>
              <a:t>English </a:t>
            </a:r>
            <a:r>
              <a:rPr lang="en-AU" dirty="0" smtClean="0"/>
              <a:t>courses both share </a:t>
            </a:r>
            <a:r>
              <a:rPr lang="en-AU" dirty="0"/>
              <a:t>common knowledge, skills and understandings and a similar focus on the language modes of listening, speaking, reading, viewing and writing</a:t>
            </a:r>
            <a:r>
              <a:rPr lang="en-AU" dirty="0" smtClean="0"/>
              <a:t>.</a:t>
            </a:r>
          </a:p>
          <a:p>
            <a:pPr>
              <a:spcAft>
                <a:spcPts val="600"/>
              </a:spcAft>
            </a:pPr>
            <a:r>
              <a:rPr lang="en-AU" dirty="0" smtClean="0"/>
              <a:t>There are however different emphases in the Australian Curriculum courses compared to our WACE courses.</a:t>
            </a:r>
          </a:p>
        </p:txBody>
      </p:sp>
      <p:sp>
        <p:nvSpPr>
          <p:cNvPr id="2" name="Slide Number Placeholder 1"/>
          <p:cNvSpPr>
            <a:spLocks noGrp="1"/>
          </p:cNvSpPr>
          <p:nvPr>
            <p:ph type="sldNum" sz="quarter" idx="4"/>
          </p:nvPr>
        </p:nvSpPr>
        <p:spPr/>
        <p:txBody>
          <a:bodyPr/>
          <a:lstStyle/>
          <a:p>
            <a:fld id="{8C57E9BA-65BF-4135-85A9-0424360DE200}" type="slidenum">
              <a:rPr lang="en-AU" smtClean="0"/>
              <a:pPr/>
              <a:t>5</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5</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4194559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smtClean="0"/>
              <a:t>What is the role of the EST?</a:t>
            </a:r>
            <a:endParaRPr lang="en-AU" sz="2800" b="1" dirty="0"/>
          </a:p>
        </p:txBody>
      </p:sp>
      <p:sp>
        <p:nvSpPr>
          <p:cNvPr id="3" name="Content Placeholder 2"/>
          <p:cNvSpPr>
            <a:spLocks noGrp="1"/>
          </p:cNvSpPr>
          <p:nvPr>
            <p:ph idx="1"/>
          </p:nvPr>
        </p:nvSpPr>
        <p:spPr/>
        <p:txBody>
          <a:bodyPr/>
          <a:lstStyle/>
          <a:p>
            <a:r>
              <a:rPr lang="en-AU" sz="2000" dirty="0" smtClean="0"/>
              <a:t>Purpose - An </a:t>
            </a:r>
            <a:r>
              <a:rPr lang="en-AU" sz="2000" dirty="0"/>
              <a:t>Externally Set Task (EST) process will be introduced for General courses (including Foundation courses but excluding Preliminary courses) at Year </a:t>
            </a:r>
            <a:r>
              <a:rPr lang="en-AU" sz="2000" dirty="0" smtClean="0"/>
              <a:t>12 and will </a:t>
            </a:r>
            <a:r>
              <a:rPr lang="en-AU" sz="2000" dirty="0"/>
              <a:t>be used for consensus </a:t>
            </a:r>
            <a:r>
              <a:rPr lang="en-AU" sz="2000" dirty="0" smtClean="0"/>
              <a:t>moderation. </a:t>
            </a:r>
            <a:r>
              <a:rPr lang="en-AU" sz="2000" dirty="0"/>
              <a:t>On a rotation basis, schools will be required to submit marks and a sample of scripts to the Authority for validation of </a:t>
            </a:r>
            <a:r>
              <a:rPr lang="en-AU" sz="2000" dirty="0" smtClean="0"/>
              <a:t>marks.</a:t>
            </a:r>
            <a:br>
              <a:rPr lang="en-AU" sz="2000" dirty="0" smtClean="0"/>
            </a:br>
            <a:endParaRPr lang="en-AU" sz="2000" dirty="0" smtClean="0"/>
          </a:p>
          <a:p>
            <a:r>
              <a:rPr lang="en-AU" sz="2000" dirty="0" smtClean="0"/>
              <a:t>These processes will inform moderation visits the following year.</a:t>
            </a:r>
          </a:p>
          <a:p>
            <a:endParaRPr lang="en-AU" sz="2000" dirty="0" smtClean="0"/>
          </a:p>
          <a:p>
            <a:r>
              <a:rPr lang="en-AU" sz="2000" dirty="0" smtClean="0"/>
              <a:t>Administration – the task will be approximately 60 minutes in duration and be completed individually by students under test conditions.</a:t>
            </a:r>
          </a:p>
          <a:p>
            <a:endParaRPr lang="en-AU" sz="2000" dirty="0" smtClean="0"/>
          </a:p>
          <a:p>
            <a:r>
              <a:rPr lang="en-AU" sz="2000" dirty="0" smtClean="0"/>
              <a:t>Sample  - available on the website - WACE 2015-16 English course page.</a:t>
            </a:r>
          </a:p>
          <a:p>
            <a:pPr algn="r"/>
            <a:endParaRPr lang="en-AU" sz="2000"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50</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50</a:t>
            </a:fld>
            <a:endParaRPr lang="en-AU" sz="1800" dirty="0">
              <a:latin typeface="Cambria" pitchFamily="18" charset="0"/>
            </a:endParaRPr>
          </a:p>
        </p:txBody>
      </p:sp>
      <p:sp>
        <p:nvSpPr>
          <p:cNvPr id="6" name="TextBox 5"/>
          <p:cNvSpPr txBox="1"/>
          <p:nvPr/>
        </p:nvSpPr>
        <p:spPr>
          <a:xfrm>
            <a:off x="4935542" y="5948560"/>
            <a:ext cx="4089398" cy="338554"/>
          </a:xfrm>
          <a:prstGeom prst="rect">
            <a:avLst/>
          </a:prstGeom>
          <a:noFill/>
        </p:spPr>
        <p:txBody>
          <a:bodyPr wrap="square" rtlCol="0">
            <a:spAutoFit/>
          </a:bodyPr>
          <a:lstStyle/>
          <a:p>
            <a:pPr algn="r"/>
            <a:r>
              <a:rPr lang="en-US" sz="1600" b="1" u="sng" dirty="0">
                <a:solidFill>
                  <a:srgbClr val="4D2C8A"/>
                </a:solidFill>
              </a:rPr>
              <a:t>End of A</a:t>
            </a:r>
            <a:r>
              <a:rPr lang="en-US" sz="1600" b="1" u="sng" dirty="0" smtClean="0">
                <a:solidFill>
                  <a:srgbClr val="4D2C8A"/>
                </a:solidFill>
              </a:rPr>
              <a:t>ssessment </a:t>
            </a:r>
            <a:r>
              <a:rPr lang="en-US" sz="1600" b="1" u="sng" dirty="0">
                <a:solidFill>
                  <a:srgbClr val="4D2C8A"/>
                </a:solidFill>
              </a:rPr>
              <a:t>C</a:t>
            </a:r>
            <a:r>
              <a:rPr lang="en-US" sz="1600" b="1" u="sng" dirty="0" smtClean="0">
                <a:solidFill>
                  <a:srgbClr val="4D2C8A"/>
                </a:solidFill>
              </a:rPr>
              <a:t>hange </a:t>
            </a:r>
            <a:r>
              <a:rPr lang="en-US" sz="1600" b="1" u="sng" dirty="0">
                <a:solidFill>
                  <a:srgbClr val="4D2C8A"/>
                </a:solidFill>
              </a:rPr>
              <a:t>section</a:t>
            </a:r>
            <a:endParaRPr lang="en-AU" sz="1600" dirty="0">
              <a:solidFill>
                <a:srgbClr val="4D2C8A"/>
              </a:solidFill>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23404216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1143000"/>
            <a:ext cx="8550275" cy="844550"/>
          </a:xfrm>
        </p:spPr>
        <p:txBody>
          <a:bodyPr/>
          <a:lstStyle/>
          <a:p>
            <a:r>
              <a:rPr lang="en-AU" b="1" dirty="0" smtClean="0"/>
              <a:t>How has the ATAR English examination changed?</a:t>
            </a:r>
            <a:endParaRPr lang="en-AU" b="1"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51</a:t>
            </a:fld>
            <a:endParaRPr lang="en-AU" dirty="0"/>
          </a:p>
        </p:txBody>
      </p:sp>
      <p:sp>
        <p:nvSpPr>
          <p:cNvPr id="5" name="Title 1"/>
          <p:cNvSpPr txBox="1">
            <a:spLocks/>
          </p:cNvSpPr>
          <p:nvPr/>
        </p:nvSpPr>
        <p:spPr bwMode="auto">
          <a:xfrm>
            <a:off x="338139" y="6233247"/>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51</a:t>
            </a:fld>
            <a:endParaRPr lang="en-AU" sz="1800" dirty="0">
              <a:latin typeface="Cambria" pitchFamily="18" charset="0"/>
            </a:endParaRPr>
          </a:p>
        </p:txBody>
      </p:sp>
      <p:pic>
        <p:nvPicPr>
          <p:cNvPr id="6" name="Content Placeholder 5" descr="ATAR design brief.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803" b="-5888"/>
          <a:stretch/>
        </p:blipFill>
        <p:spPr>
          <a:xfrm>
            <a:off x="685800" y="1793875"/>
            <a:ext cx="6705600" cy="4606925"/>
          </a:xfrm>
        </p:spPr>
      </p:pic>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7536424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descr="Section 1 ATAR 12.jpg"/>
          <p:cNvPicPr>
            <a:picLocks noChangeAspect="1"/>
          </p:cNvPicPr>
          <p:nvPr/>
        </p:nvPicPr>
        <p:blipFill>
          <a:blip r:embed="rId3" cstate="screen">
            <a:extLst>
              <a:ext uri="{28A0092B-C50C-407E-A947-70E740481C1C}">
                <a14:useLocalDpi xmlns:a14="http://schemas.microsoft.com/office/drawing/2010/main"/>
              </a:ext>
            </a:extLst>
          </a:blip>
          <a:srcRect t="-125352" b="-125352"/>
          <a:stretch>
            <a:fillRect/>
          </a:stretch>
        </p:blipFill>
        <p:spPr bwMode="auto">
          <a:xfrm>
            <a:off x="125100" y="2743202"/>
            <a:ext cx="8763005" cy="53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8925" y="831850"/>
            <a:ext cx="8550275" cy="844550"/>
          </a:xfrm>
        </p:spPr>
        <p:txBody>
          <a:bodyPr/>
          <a:lstStyle/>
          <a:p>
            <a:r>
              <a:rPr lang="en-AU" sz="2800" b="1" dirty="0" smtClean="0"/>
              <a:t>How has the ATAR English examination changed? </a:t>
            </a:r>
            <a:endParaRPr lang="en-AU" sz="2800" b="1"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52</a:t>
            </a:fld>
            <a:endParaRPr lang="en-AU" dirty="0"/>
          </a:p>
        </p:txBody>
      </p:sp>
      <p:sp>
        <p:nvSpPr>
          <p:cNvPr id="5" name="Title 1"/>
          <p:cNvSpPr txBox="1">
            <a:spLocks/>
          </p:cNvSpPr>
          <p:nvPr/>
        </p:nvSpPr>
        <p:spPr bwMode="auto">
          <a:xfrm>
            <a:off x="517525" y="6172201"/>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52</a:t>
            </a:fld>
            <a:endParaRPr lang="en-AU" sz="1800" dirty="0">
              <a:latin typeface="Cambria" pitchFamily="18" charset="0"/>
            </a:endParaRPr>
          </a:p>
        </p:txBody>
      </p:sp>
      <p:sp>
        <p:nvSpPr>
          <p:cNvPr id="3" name="Content Placeholder 2"/>
          <p:cNvSpPr>
            <a:spLocks noGrp="1"/>
          </p:cNvSpPr>
          <p:nvPr>
            <p:ph idx="1"/>
          </p:nvPr>
        </p:nvSpPr>
        <p:spPr>
          <a:xfrm>
            <a:off x="278509" y="1693310"/>
            <a:ext cx="8531225" cy="4235451"/>
          </a:xfrm>
        </p:spPr>
        <p:txBody>
          <a:bodyPr/>
          <a:lstStyle/>
          <a:p>
            <a:pPr marL="0" indent="0">
              <a:buNone/>
            </a:pPr>
            <a:r>
              <a:rPr lang="en-US" sz="2000" b="1" dirty="0" smtClean="0"/>
              <a:t>Design brief: Section 1 -  Comprehension</a:t>
            </a:r>
          </a:p>
          <a:p>
            <a:r>
              <a:rPr lang="en-US" sz="2000" dirty="0" smtClean="0"/>
              <a:t>Questions require students to comprehend and </a:t>
            </a:r>
            <a:r>
              <a:rPr lang="en-US" sz="2000" dirty="0" err="1" smtClean="0"/>
              <a:t>analyse</a:t>
            </a:r>
            <a:r>
              <a:rPr lang="en-US" sz="2000" dirty="0" smtClean="0"/>
              <a:t> unseen and written texts and respond concisely. </a:t>
            </a:r>
          </a:p>
          <a:p>
            <a:r>
              <a:rPr lang="en-US" sz="2000" dirty="0" smtClean="0"/>
              <a:t>The intention behind the structuring of this section is to elicit targeted, short answer responses from students. It is designed to assess  a different written response skill-set to the other sections in the examination</a:t>
            </a:r>
            <a:r>
              <a:rPr lang="en-US" sz="1800" dirty="0" smtClean="0"/>
              <a:t>.</a:t>
            </a:r>
          </a:p>
          <a:p>
            <a:endParaRPr lang="en-US" dirty="0" smtClean="0"/>
          </a:p>
          <a:p>
            <a:pPr marL="0" indent="0">
              <a:buNone/>
            </a:pPr>
            <a:endParaRPr lang="en-US" dirty="0"/>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824599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844550"/>
          </a:xfrm>
        </p:spPr>
        <p:txBody>
          <a:bodyPr/>
          <a:lstStyle/>
          <a:p>
            <a:r>
              <a:rPr lang="en-AU" sz="2800" b="1" dirty="0"/>
              <a:t>How has the ATAR English examination changed?</a:t>
            </a:r>
          </a:p>
        </p:txBody>
      </p:sp>
      <p:sp>
        <p:nvSpPr>
          <p:cNvPr id="4" name="Slide Number Placeholder 3"/>
          <p:cNvSpPr>
            <a:spLocks noGrp="1"/>
          </p:cNvSpPr>
          <p:nvPr>
            <p:ph type="sldNum" sz="quarter" idx="4"/>
          </p:nvPr>
        </p:nvSpPr>
        <p:spPr/>
        <p:txBody>
          <a:bodyPr/>
          <a:lstStyle/>
          <a:p>
            <a:fld id="{8C57E9BA-65BF-4135-85A9-0424360DE200}" type="slidenum">
              <a:rPr lang="en-AU" smtClean="0"/>
              <a:pPr/>
              <a:t>53</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53</a:t>
            </a:fld>
            <a:endParaRPr lang="en-AU" sz="1800" dirty="0">
              <a:latin typeface="Cambria" pitchFamily="18" charset="0"/>
            </a:endParaRPr>
          </a:p>
        </p:txBody>
      </p:sp>
      <p:sp>
        <p:nvSpPr>
          <p:cNvPr id="6" name="Content Placeholder 5"/>
          <p:cNvSpPr>
            <a:spLocks noGrp="1"/>
          </p:cNvSpPr>
          <p:nvPr>
            <p:ph idx="1"/>
          </p:nvPr>
        </p:nvSpPr>
        <p:spPr>
          <a:xfrm>
            <a:off x="288925" y="1653543"/>
            <a:ext cx="8397875" cy="4633571"/>
          </a:xfrm>
        </p:spPr>
        <p:txBody>
          <a:bodyPr/>
          <a:lstStyle/>
          <a:p>
            <a:pPr marL="0" lvl="0" indent="0" fontAlgn="auto">
              <a:spcBef>
                <a:spcPts val="0"/>
              </a:spcBef>
              <a:spcAft>
                <a:spcPts val="0"/>
              </a:spcAft>
              <a:buNone/>
            </a:pPr>
            <a:r>
              <a:rPr lang="en-AU" b="1" kern="1200" dirty="0" smtClean="0">
                <a:solidFill>
                  <a:prstClr val="black"/>
                </a:solidFill>
                <a:latin typeface="Calibri"/>
              </a:rPr>
              <a:t>Section 1 could consist of one </a:t>
            </a:r>
            <a:r>
              <a:rPr lang="en-AU" b="1" kern="1200" dirty="0">
                <a:solidFill>
                  <a:prstClr val="black"/>
                </a:solidFill>
                <a:latin typeface="Calibri"/>
              </a:rPr>
              <a:t>unit </a:t>
            </a:r>
            <a:r>
              <a:rPr lang="en-AU" b="1" kern="1200" dirty="0" smtClean="0">
                <a:solidFill>
                  <a:prstClr val="black"/>
                </a:solidFill>
                <a:latin typeface="Calibri"/>
              </a:rPr>
              <a:t>content dot point per question</a:t>
            </a:r>
            <a:r>
              <a:rPr lang="en-AU" kern="1200" dirty="0" smtClean="0">
                <a:solidFill>
                  <a:prstClr val="black"/>
                </a:solidFill>
                <a:latin typeface="Calibri"/>
              </a:rPr>
              <a:t>:</a:t>
            </a:r>
            <a:br>
              <a:rPr lang="en-AU" kern="1200" dirty="0" smtClean="0">
                <a:solidFill>
                  <a:prstClr val="black"/>
                </a:solidFill>
                <a:latin typeface="Calibri"/>
              </a:rPr>
            </a:br>
            <a:r>
              <a:rPr lang="en-AU" sz="1400" kern="1200" dirty="0" smtClean="0">
                <a:solidFill>
                  <a:prstClr val="black"/>
                </a:solidFill>
                <a:latin typeface="Calibri"/>
              </a:rPr>
              <a:t> </a:t>
            </a:r>
            <a:endParaRPr lang="en-AU" kern="1200" dirty="0">
              <a:solidFill>
                <a:prstClr val="black"/>
              </a:solidFill>
              <a:latin typeface="Calibri"/>
            </a:endParaRPr>
          </a:p>
          <a:p>
            <a:pPr marL="685800" lvl="1" indent="-228600" fontAlgn="auto">
              <a:spcBef>
                <a:spcPts val="0"/>
              </a:spcBef>
              <a:spcAft>
                <a:spcPts val="0"/>
              </a:spcAft>
              <a:buFont typeface="+mj-lt"/>
              <a:buAutoNum type="arabicPeriod"/>
              <a:defRPr/>
            </a:pPr>
            <a:r>
              <a:rPr lang="en-AU" sz="2000" kern="1200" dirty="0" smtClean="0">
                <a:solidFill>
                  <a:srgbClr val="000000"/>
                </a:solidFill>
                <a:latin typeface="Calibri"/>
                <a:ea typeface="+mn-ea"/>
                <a:cs typeface="+mn-cs"/>
              </a:rPr>
              <a:t>Briefly </a:t>
            </a:r>
            <a:r>
              <a:rPr lang="en-AU" sz="2000" kern="1200" dirty="0">
                <a:solidFill>
                  <a:srgbClr val="000000"/>
                </a:solidFill>
                <a:latin typeface="Calibri"/>
                <a:ea typeface="+mn-ea"/>
                <a:cs typeface="+mn-cs"/>
              </a:rPr>
              <a:t>explain how </a:t>
            </a:r>
            <a:r>
              <a:rPr lang="en-AU" sz="2000" kern="1200" dirty="0" smtClean="0">
                <a:solidFill>
                  <a:srgbClr val="000000"/>
                </a:solidFill>
                <a:latin typeface="Calibri"/>
                <a:ea typeface="+mn-ea"/>
                <a:cs typeface="+mn-cs"/>
              </a:rPr>
              <a:t>Text 1 conforms </a:t>
            </a:r>
            <a:r>
              <a:rPr lang="en-AU" sz="2000" kern="1200" dirty="0">
                <a:solidFill>
                  <a:srgbClr val="000000"/>
                </a:solidFill>
                <a:latin typeface="Calibri"/>
                <a:ea typeface="+mn-ea"/>
                <a:cs typeface="+mn-cs"/>
              </a:rPr>
              <a:t>to or challenges the </a:t>
            </a:r>
            <a:r>
              <a:rPr lang="en-AU" sz="2000" kern="1200" dirty="0" smtClean="0">
                <a:solidFill>
                  <a:srgbClr val="000000"/>
                </a:solidFill>
                <a:latin typeface="Calibri"/>
                <a:ea typeface="+mn-ea"/>
                <a:cs typeface="+mn-cs"/>
              </a:rPr>
              <a:t>conventions </a:t>
            </a:r>
            <a:r>
              <a:rPr lang="en-AU" sz="2000" kern="1200" dirty="0">
                <a:solidFill>
                  <a:srgbClr val="000000"/>
                </a:solidFill>
                <a:latin typeface="Calibri"/>
                <a:ea typeface="+mn-ea"/>
                <a:cs typeface="+mn-cs"/>
              </a:rPr>
              <a:t>of a particular </a:t>
            </a:r>
            <a:r>
              <a:rPr lang="en-AU" sz="2000" kern="1200" dirty="0" smtClean="0">
                <a:solidFill>
                  <a:srgbClr val="000000"/>
                </a:solidFill>
                <a:latin typeface="Calibri"/>
                <a:ea typeface="+mn-ea"/>
                <a:cs typeface="+mn-cs"/>
              </a:rPr>
              <a:t>genre. (Unit 3)</a:t>
            </a:r>
            <a:endParaRPr lang="en-AU" sz="2000" kern="1200" dirty="0">
              <a:solidFill>
                <a:srgbClr val="000000"/>
              </a:solidFill>
              <a:latin typeface="Calibri"/>
              <a:ea typeface="+mn-ea"/>
              <a:cs typeface="+mn-cs"/>
            </a:endParaRPr>
          </a:p>
          <a:p>
            <a:pPr marL="685800" lvl="1" indent="-228600" fontAlgn="auto">
              <a:spcBef>
                <a:spcPts val="0"/>
              </a:spcBef>
              <a:spcAft>
                <a:spcPts val="0"/>
              </a:spcAft>
              <a:buFont typeface="+mj-lt"/>
              <a:buAutoNum type="arabicPeriod"/>
              <a:defRPr/>
            </a:pPr>
            <a:r>
              <a:rPr lang="en-AU" sz="2000" kern="1200" dirty="0" smtClean="0">
                <a:solidFill>
                  <a:prstClr val="black"/>
                </a:solidFill>
                <a:latin typeface="Calibri"/>
                <a:ea typeface="+mn-ea"/>
                <a:cs typeface="+mn-cs"/>
              </a:rPr>
              <a:t>Examine </a:t>
            </a:r>
            <a:r>
              <a:rPr lang="en-AU" sz="2000" kern="1200" dirty="0">
                <a:solidFill>
                  <a:prstClr val="black"/>
                </a:solidFill>
                <a:latin typeface="Calibri"/>
                <a:ea typeface="+mn-ea"/>
                <a:cs typeface="+mn-cs"/>
              </a:rPr>
              <a:t>how </a:t>
            </a:r>
            <a:r>
              <a:rPr lang="en-AU" sz="2000" kern="1200" dirty="0" smtClean="0">
                <a:solidFill>
                  <a:prstClr val="black"/>
                </a:solidFill>
                <a:latin typeface="Calibri"/>
                <a:ea typeface="+mn-ea"/>
                <a:cs typeface="+mn-cs"/>
              </a:rPr>
              <a:t>Text 2 relates </a:t>
            </a:r>
            <a:r>
              <a:rPr lang="en-AU" sz="2000" kern="1200" dirty="0">
                <a:solidFill>
                  <a:prstClr val="black"/>
                </a:solidFill>
                <a:latin typeface="Calibri"/>
                <a:ea typeface="+mn-ea"/>
                <a:cs typeface="+mn-cs"/>
              </a:rPr>
              <a:t>to a particular </a:t>
            </a:r>
            <a:r>
              <a:rPr lang="en-AU" sz="2000" kern="1200" dirty="0" smtClean="0">
                <a:solidFill>
                  <a:prstClr val="black"/>
                </a:solidFill>
                <a:latin typeface="Calibri"/>
                <a:ea typeface="+mn-ea"/>
                <a:cs typeface="+mn-cs"/>
              </a:rPr>
              <a:t>context. (Unit 4)</a:t>
            </a:r>
          </a:p>
          <a:p>
            <a:pPr marL="685800" lvl="1" indent="-228600" fontAlgn="auto">
              <a:spcBef>
                <a:spcPts val="0"/>
              </a:spcBef>
              <a:spcAft>
                <a:spcPts val="0"/>
              </a:spcAft>
              <a:buFont typeface="+mj-lt"/>
              <a:buAutoNum type="arabicPeriod"/>
              <a:defRPr/>
            </a:pPr>
            <a:r>
              <a:rPr lang="en-AU" sz="2000" kern="1200" dirty="0" smtClean="0">
                <a:solidFill>
                  <a:prstClr val="black"/>
                </a:solidFill>
                <a:latin typeface="Calibri"/>
              </a:rPr>
              <a:t>Discuss </a:t>
            </a:r>
            <a:r>
              <a:rPr lang="en-AU" sz="2000" kern="1200" dirty="0" smtClean="0">
                <a:solidFill>
                  <a:prstClr val="black"/>
                </a:solidFill>
                <a:latin typeface="Calibri"/>
              </a:rPr>
              <a:t>how one text offers a perspective through the selection of ONE of the following: (Unit 4)</a:t>
            </a:r>
          </a:p>
          <a:p>
            <a:pPr marL="1085850" lvl="2" fontAlgn="auto">
              <a:spcBef>
                <a:spcPts val="0"/>
              </a:spcBef>
              <a:spcAft>
                <a:spcPts val="0"/>
              </a:spcAft>
              <a:defRPr/>
            </a:pPr>
            <a:r>
              <a:rPr lang="en-AU" kern="1200" dirty="0" smtClean="0">
                <a:solidFill>
                  <a:prstClr val="black"/>
                </a:solidFill>
                <a:latin typeface="Calibri"/>
              </a:rPr>
              <a:t>mode</a:t>
            </a:r>
          </a:p>
          <a:p>
            <a:pPr marL="1085850" lvl="2" fontAlgn="auto">
              <a:spcBef>
                <a:spcPts val="0"/>
              </a:spcBef>
              <a:spcAft>
                <a:spcPts val="0"/>
              </a:spcAft>
              <a:defRPr/>
            </a:pPr>
            <a:r>
              <a:rPr lang="en-AU" kern="1200" dirty="0" smtClean="0">
                <a:solidFill>
                  <a:prstClr val="black"/>
                </a:solidFill>
                <a:latin typeface="Calibri"/>
              </a:rPr>
              <a:t>medium</a:t>
            </a:r>
          </a:p>
          <a:p>
            <a:pPr marL="1085850" lvl="2" fontAlgn="auto">
              <a:spcBef>
                <a:spcPts val="0"/>
              </a:spcBef>
              <a:spcAft>
                <a:spcPts val="0"/>
              </a:spcAft>
              <a:defRPr/>
            </a:pPr>
            <a:r>
              <a:rPr lang="en-AU" kern="1200" dirty="0" smtClean="0">
                <a:solidFill>
                  <a:prstClr val="black"/>
                </a:solidFill>
                <a:latin typeface="Calibri"/>
              </a:rPr>
              <a:t>genre </a:t>
            </a:r>
          </a:p>
          <a:p>
            <a:pPr marL="1085850" lvl="2" fontAlgn="auto">
              <a:spcBef>
                <a:spcPts val="0"/>
              </a:spcBef>
              <a:spcAft>
                <a:spcPts val="0"/>
              </a:spcAft>
              <a:defRPr/>
            </a:pPr>
            <a:r>
              <a:rPr lang="en-AU" kern="1200" dirty="0" smtClean="0">
                <a:solidFill>
                  <a:prstClr val="black"/>
                </a:solidFill>
                <a:latin typeface="Calibri"/>
              </a:rPr>
              <a:t>type of text.</a:t>
            </a:r>
            <a:endParaRPr lang="en-AU" sz="2000" kern="1200" dirty="0" smtClean="0">
              <a:solidFill>
                <a:prstClr val="black"/>
              </a:solidFill>
              <a:latin typeface="Calibri"/>
            </a:endParaRPr>
          </a:p>
          <a:p>
            <a:pPr marL="0" indent="0" fontAlgn="auto">
              <a:spcBef>
                <a:spcPts val="0"/>
              </a:spcBef>
              <a:spcAft>
                <a:spcPts val="0"/>
              </a:spcAft>
              <a:buNone/>
            </a:pPr>
            <a:r>
              <a:rPr lang="en-AU" sz="2000" kern="1200" dirty="0" smtClean="0">
                <a:solidFill>
                  <a:prstClr val="black"/>
                </a:solidFill>
                <a:latin typeface="Calibri"/>
              </a:rPr>
              <a:t>The texts chosen could be such that students are required to  refer to one text for all questions or may have to refer to two/three texts. (“Stimulus material.. two or three texts..”  -  Examination design brief Section 1.)</a:t>
            </a:r>
            <a:endParaRPr lang="en-AU" sz="2000" kern="1200" dirty="0">
              <a:solidFill>
                <a:prstClr val="black"/>
              </a:solidFill>
              <a:latin typeface="Calibri"/>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24155749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844550"/>
          </a:xfrm>
        </p:spPr>
        <p:txBody>
          <a:bodyPr/>
          <a:lstStyle/>
          <a:p>
            <a:r>
              <a:rPr lang="en-AU" sz="2800" b="1" dirty="0"/>
              <a:t>How has the ATAR English examination changed?</a:t>
            </a:r>
          </a:p>
        </p:txBody>
      </p:sp>
      <p:sp>
        <p:nvSpPr>
          <p:cNvPr id="4" name="Slide Number Placeholder 3"/>
          <p:cNvSpPr>
            <a:spLocks noGrp="1"/>
          </p:cNvSpPr>
          <p:nvPr>
            <p:ph type="sldNum" sz="quarter" idx="4"/>
          </p:nvPr>
        </p:nvSpPr>
        <p:spPr/>
        <p:txBody>
          <a:bodyPr/>
          <a:lstStyle/>
          <a:p>
            <a:fld id="{8C57E9BA-65BF-4135-85A9-0424360DE200}" type="slidenum">
              <a:rPr lang="en-AU" smtClean="0"/>
              <a:pPr/>
              <a:t>54</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54</a:t>
            </a:fld>
            <a:endParaRPr lang="en-AU" sz="1800" dirty="0">
              <a:latin typeface="Cambria" pitchFamily="18" charset="0"/>
            </a:endParaRPr>
          </a:p>
        </p:txBody>
      </p:sp>
      <p:sp>
        <p:nvSpPr>
          <p:cNvPr id="3" name="Content Placeholder 2"/>
          <p:cNvSpPr>
            <a:spLocks noGrp="1"/>
          </p:cNvSpPr>
          <p:nvPr>
            <p:ph idx="1"/>
          </p:nvPr>
        </p:nvSpPr>
        <p:spPr>
          <a:xfrm>
            <a:off x="338142" y="1828802"/>
            <a:ext cx="8531225" cy="4406901"/>
          </a:xfrm>
        </p:spPr>
        <p:txBody>
          <a:bodyPr/>
          <a:lstStyle/>
          <a:p>
            <a:pPr marL="0" indent="0">
              <a:buNone/>
            </a:pPr>
            <a:r>
              <a:rPr lang="en-US" b="1" dirty="0" smtClean="0"/>
              <a:t>Design brief: Section 2  - Responding</a:t>
            </a:r>
          </a:p>
          <a:p>
            <a:r>
              <a:rPr lang="en-US" dirty="0" smtClean="0"/>
              <a:t>The focus here is for students to demonstrate analytical and critical thinking skills in relation to studied texts.</a:t>
            </a:r>
          </a:p>
          <a:p>
            <a:r>
              <a:rPr lang="en-US" dirty="0" smtClean="0"/>
              <a:t>This section has no text type requirements regarding types of texts students may or may not refer to, as in the current WACE exams, although some questions may require response to a particular text type.</a:t>
            </a:r>
          </a:p>
        </p:txBody>
      </p:sp>
      <p:pic>
        <p:nvPicPr>
          <p:cNvPr id="6" name="Picture 5" descr="section 2 ATAR 1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8925" y="4876800"/>
            <a:ext cx="8474076" cy="1358903"/>
          </a:xfrm>
          <a:prstGeom prst="rect">
            <a:avLst/>
          </a:prstGeom>
        </p:spPr>
      </p:pic>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0569692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ction 3 ATAR 1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735" y="5433056"/>
            <a:ext cx="8728071" cy="1016092"/>
          </a:xfrm>
          <a:prstGeom prst="rect">
            <a:avLst/>
          </a:prstGeom>
        </p:spPr>
      </p:pic>
      <p:sp>
        <p:nvSpPr>
          <p:cNvPr id="2" name="Title 1"/>
          <p:cNvSpPr>
            <a:spLocks noGrp="1"/>
          </p:cNvSpPr>
          <p:nvPr>
            <p:ph type="title"/>
          </p:nvPr>
        </p:nvSpPr>
        <p:spPr>
          <a:xfrm>
            <a:off x="288925" y="1041400"/>
            <a:ext cx="8550275" cy="844550"/>
          </a:xfrm>
        </p:spPr>
        <p:txBody>
          <a:bodyPr/>
          <a:lstStyle/>
          <a:p>
            <a:r>
              <a:rPr lang="en-AU" sz="2800" b="1" dirty="0"/>
              <a:t>How has the ATAR English examination changed?</a:t>
            </a:r>
          </a:p>
        </p:txBody>
      </p:sp>
      <p:sp>
        <p:nvSpPr>
          <p:cNvPr id="4" name="Slide Number Placeholder 3"/>
          <p:cNvSpPr>
            <a:spLocks noGrp="1"/>
          </p:cNvSpPr>
          <p:nvPr>
            <p:ph type="sldNum" sz="quarter" idx="4"/>
          </p:nvPr>
        </p:nvSpPr>
        <p:spPr/>
        <p:txBody>
          <a:bodyPr/>
          <a:lstStyle/>
          <a:p>
            <a:fld id="{8C57E9BA-65BF-4135-85A9-0424360DE200}" type="slidenum">
              <a:rPr lang="en-AU" smtClean="0"/>
              <a:pPr/>
              <a:t>55</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55</a:t>
            </a:fld>
            <a:endParaRPr lang="en-AU" sz="1800" dirty="0">
              <a:latin typeface="Cambria" pitchFamily="18" charset="0"/>
            </a:endParaRPr>
          </a:p>
        </p:txBody>
      </p:sp>
      <p:sp>
        <p:nvSpPr>
          <p:cNvPr id="3" name="Content Placeholder 2"/>
          <p:cNvSpPr>
            <a:spLocks noGrp="1"/>
          </p:cNvSpPr>
          <p:nvPr>
            <p:ph idx="1"/>
          </p:nvPr>
        </p:nvSpPr>
        <p:spPr>
          <a:xfrm>
            <a:off x="338142" y="2143847"/>
            <a:ext cx="8531225" cy="4349751"/>
          </a:xfrm>
        </p:spPr>
        <p:txBody>
          <a:bodyPr/>
          <a:lstStyle/>
          <a:p>
            <a:pPr marL="0" indent="0">
              <a:buNone/>
            </a:pPr>
            <a:r>
              <a:rPr lang="en-US" b="1" dirty="0" smtClean="0"/>
              <a:t>Design brief: Section 3  -  Composing</a:t>
            </a:r>
          </a:p>
          <a:p>
            <a:r>
              <a:rPr lang="en-US" dirty="0" smtClean="0"/>
              <a:t>Students choose forms of writing to demonstrate their writing skills, requiring them to create sustained imaginative, interpretive and persuasive texts. </a:t>
            </a:r>
          </a:p>
          <a:p>
            <a:r>
              <a:rPr lang="en-US" dirty="0" smtClean="0"/>
              <a:t>Questions are not related to texts studied, however  students may choose to refer to texts where relevant to a question.</a:t>
            </a:r>
          </a:p>
          <a:p>
            <a:pPr marL="0" indent="0" algn="r">
              <a:buNone/>
            </a:pPr>
            <a:r>
              <a:rPr lang="en-US" sz="1800" b="1" u="sng" dirty="0">
                <a:solidFill>
                  <a:srgbClr val="4D2C8A"/>
                </a:solidFill>
              </a:rPr>
              <a:t>End ATAR English exam section</a:t>
            </a:r>
          </a:p>
          <a:p>
            <a:pPr algn="r"/>
            <a:endParaRPr lang="en-US" dirty="0"/>
          </a:p>
          <a:p>
            <a:pPr marL="0" indent="0" algn="r">
              <a:buNone/>
            </a:pPr>
            <a:endParaRPr lang="en-US" dirty="0" smtClean="0"/>
          </a:p>
          <a:p>
            <a:endParaRPr lang="en-US" dirty="0" smtClean="0"/>
          </a:p>
          <a:p>
            <a:endParaRPr lang="en-US" dirty="0"/>
          </a:p>
          <a:p>
            <a:endParaRPr lang="en-US" dirty="0" smtClean="0"/>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23185648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844550"/>
          </a:xfrm>
        </p:spPr>
        <p:txBody>
          <a:bodyPr/>
          <a:lstStyle/>
          <a:p>
            <a:r>
              <a:rPr lang="en-AU" sz="2800" b="1" dirty="0"/>
              <a:t>Sample </a:t>
            </a:r>
            <a:r>
              <a:rPr lang="en-AU" sz="2800" b="1" dirty="0" smtClean="0"/>
              <a:t>exam and design brief</a:t>
            </a:r>
            <a:endParaRPr lang="en-AU" sz="2800" b="1"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56</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56</a:t>
            </a:fld>
            <a:endParaRPr lang="en-AU" sz="1800" dirty="0">
              <a:latin typeface="Cambria" pitchFamily="18" charset="0"/>
            </a:endParaRPr>
          </a:p>
        </p:txBody>
      </p:sp>
      <p:sp>
        <p:nvSpPr>
          <p:cNvPr id="6" name="Content Placeholder 5"/>
          <p:cNvSpPr>
            <a:spLocks noGrp="1"/>
          </p:cNvSpPr>
          <p:nvPr>
            <p:ph idx="1"/>
          </p:nvPr>
        </p:nvSpPr>
        <p:spPr>
          <a:xfrm>
            <a:off x="838201" y="1703047"/>
            <a:ext cx="7391400" cy="4606925"/>
          </a:xfrm>
        </p:spPr>
        <p:txBody>
          <a:bodyPr/>
          <a:lstStyle/>
          <a:p>
            <a:pPr fontAlgn="auto">
              <a:spcBef>
                <a:spcPts val="0"/>
              </a:spcBef>
              <a:spcAft>
                <a:spcPts val="0"/>
              </a:spcAft>
            </a:pPr>
            <a:r>
              <a:rPr lang="en-AU" kern="1200" dirty="0" smtClean="0">
                <a:solidFill>
                  <a:prstClr val="black"/>
                </a:solidFill>
                <a:latin typeface="Calibri"/>
              </a:rPr>
              <a:t>The </a:t>
            </a:r>
            <a:r>
              <a:rPr lang="en-AU" i="1" kern="1200" dirty="0" smtClean="0">
                <a:solidFill>
                  <a:prstClr val="black"/>
                </a:solidFill>
                <a:latin typeface="Calibri"/>
              </a:rPr>
              <a:t>structure</a:t>
            </a:r>
            <a:r>
              <a:rPr lang="en-AU" kern="1200" dirty="0" smtClean="0">
                <a:solidFill>
                  <a:prstClr val="black"/>
                </a:solidFill>
                <a:latin typeface="Calibri"/>
              </a:rPr>
              <a:t> </a:t>
            </a:r>
            <a:r>
              <a:rPr lang="en-AU" kern="1200" dirty="0">
                <a:solidFill>
                  <a:prstClr val="black"/>
                </a:solidFill>
                <a:latin typeface="Calibri"/>
              </a:rPr>
              <a:t>and in a sense </a:t>
            </a:r>
            <a:r>
              <a:rPr lang="en-AU" kern="1200" dirty="0" smtClean="0">
                <a:solidFill>
                  <a:prstClr val="black"/>
                </a:solidFill>
                <a:latin typeface="Calibri"/>
              </a:rPr>
              <a:t>the </a:t>
            </a:r>
            <a:r>
              <a:rPr lang="en-AU" i="1" kern="1200" dirty="0">
                <a:solidFill>
                  <a:prstClr val="black"/>
                </a:solidFill>
                <a:latin typeface="Calibri"/>
              </a:rPr>
              <a:t>content</a:t>
            </a:r>
            <a:r>
              <a:rPr lang="en-AU" kern="1200" dirty="0">
                <a:solidFill>
                  <a:prstClr val="black"/>
                </a:solidFill>
                <a:latin typeface="Calibri"/>
              </a:rPr>
              <a:t> </a:t>
            </a:r>
            <a:r>
              <a:rPr lang="en-AU" kern="1200" dirty="0" smtClean="0">
                <a:solidFill>
                  <a:prstClr val="black"/>
                </a:solidFill>
                <a:latin typeface="Calibri"/>
              </a:rPr>
              <a:t>of the examination is </a:t>
            </a:r>
            <a:r>
              <a:rPr lang="en-AU" kern="1200" dirty="0">
                <a:solidFill>
                  <a:prstClr val="black"/>
                </a:solidFill>
                <a:latin typeface="Calibri"/>
              </a:rPr>
              <a:t>determined by the </a:t>
            </a:r>
            <a:r>
              <a:rPr lang="en-AU" kern="1200" dirty="0" smtClean="0">
                <a:solidFill>
                  <a:prstClr val="black"/>
                </a:solidFill>
                <a:latin typeface="Calibri"/>
              </a:rPr>
              <a:t>exam design </a:t>
            </a:r>
            <a:r>
              <a:rPr lang="en-AU" kern="1200" dirty="0">
                <a:solidFill>
                  <a:prstClr val="black"/>
                </a:solidFill>
                <a:latin typeface="Calibri"/>
              </a:rPr>
              <a:t>brief. </a:t>
            </a:r>
          </a:p>
          <a:p>
            <a:pPr marL="0" lvl="0" indent="0" fontAlgn="auto">
              <a:spcBef>
                <a:spcPts val="0"/>
              </a:spcBef>
              <a:spcAft>
                <a:spcPts val="0"/>
              </a:spcAft>
              <a:buNone/>
            </a:pPr>
            <a:endParaRPr lang="en-AU" kern="1200" dirty="0">
              <a:solidFill>
                <a:prstClr val="black"/>
              </a:solidFill>
              <a:latin typeface="Calibri"/>
            </a:endParaRPr>
          </a:p>
          <a:p>
            <a:pPr fontAlgn="auto">
              <a:spcBef>
                <a:spcPts val="0"/>
              </a:spcBef>
              <a:spcAft>
                <a:spcPts val="0"/>
              </a:spcAft>
            </a:pPr>
            <a:r>
              <a:rPr lang="en-AU" kern="1200" dirty="0">
                <a:solidFill>
                  <a:prstClr val="black"/>
                </a:solidFill>
                <a:latin typeface="Calibri"/>
              </a:rPr>
              <a:t>The questions in </a:t>
            </a:r>
            <a:r>
              <a:rPr lang="en-AU" kern="1200" dirty="0" smtClean="0">
                <a:solidFill>
                  <a:prstClr val="black"/>
                </a:solidFill>
                <a:latin typeface="Calibri"/>
              </a:rPr>
              <a:t>the </a:t>
            </a:r>
            <a:r>
              <a:rPr lang="en-AU" kern="1200" dirty="0">
                <a:solidFill>
                  <a:prstClr val="black"/>
                </a:solidFill>
                <a:latin typeface="Calibri"/>
              </a:rPr>
              <a:t>sample paper are interpretations of the design brief. This is not to say that an exam panel is going to ask the same sorts of </a:t>
            </a:r>
            <a:r>
              <a:rPr lang="en-AU" kern="1200" dirty="0" smtClean="0">
                <a:solidFill>
                  <a:prstClr val="black"/>
                </a:solidFill>
                <a:latin typeface="Calibri"/>
              </a:rPr>
              <a:t>questions. </a:t>
            </a:r>
            <a:endParaRPr lang="en-AU" kern="1200" dirty="0">
              <a:solidFill>
                <a:prstClr val="black"/>
              </a:solidFill>
              <a:latin typeface="Calibri"/>
            </a:endParaRPr>
          </a:p>
          <a:p>
            <a:pPr marL="0" lvl="0" indent="0" fontAlgn="auto">
              <a:spcBef>
                <a:spcPts val="0"/>
              </a:spcBef>
              <a:spcAft>
                <a:spcPts val="0"/>
              </a:spcAft>
              <a:buNone/>
            </a:pPr>
            <a:endParaRPr lang="en-AU" sz="1800" kern="1200" dirty="0">
              <a:solidFill>
                <a:prstClr val="black"/>
              </a:solidFill>
              <a:latin typeface="Calibri"/>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8985880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89" y="609600"/>
            <a:ext cx="8550275" cy="844550"/>
          </a:xfrm>
        </p:spPr>
        <p:txBody>
          <a:bodyPr/>
          <a:lstStyle/>
          <a:p>
            <a:r>
              <a:rPr lang="en-AU" sz="2800" b="1" dirty="0" smtClean="0"/>
              <a:t>Sample exam Section 1</a:t>
            </a:r>
            <a:endParaRPr lang="en-AU" sz="2800" b="1" dirty="0"/>
          </a:p>
        </p:txBody>
      </p:sp>
      <p:sp>
        <p:nvSpPr>
          <p:cNvPr id="4" name="Slide Number Placeholder 3"/>
          <p:cNvSpPr>
            <a:spLocks noGrp="1"/>
          </p:cNvSpPr>
          <p:nvPr>
            <p:ph type="sldNum" sz="quarter" idx="4"/>
          </p:nvPr>
        </p:nvSpPr>
        <p:spPr/>
        <p:txBody>
          <a:bodyPr/>
          <a:lstStyle/>
          <a:p>
            <a:fld id="{8C57E9BA-65BF-4135-85A9-0424360DE200}" type="slidenum">
              <a:rPr lang="en-AU"/>
              <a:pPr/>
              <a:t>57</a:t>
            </a:fld>
            <a:endParaRPr lang="en-AU" dirty="0"/>
          </a:p>
        </p:txBody>
      </p:sp>
      <p:sp>
        <p:nvSpPr>
          <p:cNvPr id="5" name="Title 1"/>
          <p:cNvSpPr txBox="1">
            <a:spLocks/>
          </p:cNvSpPr>
          <p:nvPr/>
        </p:nvSpPr>
        <p:spPr bwMode="auto">
          <a:xfrm>
            <a:off x="474664"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pPr/>
              <a:t>57</a:t>
            </a:fld>
            <a:endParaRPr lang="en-AU" sz="1800" dirty="0">
              <a:latin typeface="Cambria" pitchFamily="18" charset="0"/>
            </a:endParaRPr>
          </a:p>
        </p:txBody>
      </p:sp>
      <p:sp>
        <p:nvSpPr>
          <p:cNvPr id="3" name="Content Placeholder 2"/>
          <p:cNvSpPr>
            <a:spLocks noGrp="1"/>
          </p:cNvSpPr>
          <p:nvPr>
            <p:ph idx="1"/>
          </p:nvPr>
        </p:nvSpPr>
        <p:spPr>
          <a:xfrm>
            <a:off x="278039" y="1520828"/>
            <a:ext cx="8531225" cy="4712420"/>
          </a:xfrm>
        </p:spPr>
        <p:txBody>
          <a:bodyPr/>
          <a:lstStyle/>
          <a:p>
            <a:pPr marL="0" indent="0">
              <a:buNone/>
            </a:pPr>
            <a:r>
              <a:rPr lang="en-AU" sz="1200" b="1" dirty="0"/>
              <a:t>SAMPLE </a:t>
            </a:r>
            <a:r>
              <a:rPr lang="en-AU" sz="1200" b="1" dirty="0" smtClean="0"/>
              <a:t>EXAMINATION                </a:t>
            </a:r>
            <a:r>
              <a:rPr lang="en-AU" sz="1200" b="1" dirty="0"/>
              <a:t>3 </a:t>
            </a:r>
            <a:r>
              <a:rPr lang="en-AU" sz="1200" b="1" dirty="0" smtClean="0"/>
              <a:t>                                 ENGLISH</a:t>
            </a:r>
            <a:endParaRPr lang="en-AU" sz="1200" b="1" dirty="0"/>
          </a:p>
          <a:p>
            <a:pPr marL="0" indent="0">
              <a:buNone/>
            </a:pPr>
            <a:endParaRPr lang="en-AU" sz="1200" b="1" dirty="0"/>
          </a:p>
          <a:p>
            <a:pPr marL="0" indent="0">
              <a:buNone/>
            </a:pPr>
            <a:r>
              <a:rPr lang="en-AU" sz="1200" b="1" dirty="0"/>
              <a:t>Section One: Comprehending 30% (40 Marks</a:t>
            </a:r>
            <a:r>
              <a:rPr lang="en-AU" sz="1200" b="1" dirty="0" smtClean="0"/>
              <a:t>)</a:t>
            </a:r>
          </a:p>
          <a:p>
            <a:pPr marL="0" indent="0">
              <a:buNone/>
            </a:pPr>
            <a:endParaRPr lang="en-AU" sz="1200" b="1" dirty="0"/>
          </a:p>
          <a:p>
            <a:pPr marL="0" indent="0">
              <a:buNone/>
            </a:pPr>
            <a:r>
              <a:rPr lang="en-AU" sz="1200" dirty="0"/>
              <a:t>In this section, there are </a:t>
            </a:r>
            <a:r>
              <a:rPr lang="en-AU" sz="1200" b="1" dirty="0"/>
              <a:t>three </a:t>
            </a:r>
            <a:r>
              <a:rPr lang="en-AU" sz="1200" dirty="0"/>
              <a:t>texts and </a:t>
            </a:r>
            <a:r>
              <a:rPr lang="en-AU" sz="1200" b="1" dirty="0"/>
              <a:t>three </a:t>
            </a:r>
            <a:r>
              <a:rPr lang="en-AU" sz="1200" dirty="0"/>
              <a:t>questions. Answer </a:t>
            </a:r>
            <a:r>
              <a:rPr lang="en-AU" sz="1200" b="1" dirty="0"/>
              <a:t>all </a:t>
            </a:r>
            <a:r>
              <a:rPr lang="en-AU" sz="1200" dirty="0"/>
              <a:t>questions</a:t>
            </a:r>
            <a:r>
              <a:rPr lang="en-AU" sz="1200" dirty="0" smtClean="0"/>
              <a:t>.</a:t>
            </a:r>
          </a:p>
          <a:p>
            <a:pPr marL="0" indent="0">
              <a:buNone/>
            </a:pPr>
            <a:endParaRPr lang="en-AU" sz="1200" dirty="0"/>
          </a:p>
          <a:p>
            <a:pPr marL="0" indent="0">
              <a:buNone/>
            </a:pPr>
            <a:r>
              <a:rPr lang="en-AU" sz="1200" dirty="0"/>
              <a:t>You are required to comprehend and analyse unseen written and visual texts and </a:t>
            </a:r>
            <a:r>
              <a:rPr lang="en-AU" sz="1200" dirty="0" smtClean="0"/>
              <a:t>respond concisely </a:t>
            </a:r>
            <a:r>
              <a:rPr lang="en-AU" sz="1200" dirty="0"/>
              <a:t>in approximately 200–300 words for each question</a:t>
            </a:r>
            <a:r>
              <a:rPr lang="en-AU" sz="1200" dirty="0" smtClean="0"/>
              <a:t>.</a:t>
            </a:r>
          </a:p>
          <a:p>
            <a:pPr marL="0" indent="0">
              <a:buNone/>
            </a:pPr>
            <a:endParaRPr lang="en-AU" sz="1200" dirty="0"/>
          </a:p>
          <a:p>
            <a:pPr marL="0" indent="0">
              <a:buNone/>
            </a:pPr>
            <a:r>
              <a:rPr lang="en-AU" sz="1200" dirty="0" smtClean="0"/>
              <a:t>The questions are of equal weighting.</a:t>
            </a:r>
            <a:endParaRPr lang="en-AU" sz="1200" dirty="0"/>
          </a:p>
          <a:p>
            <a:pPr marL="0" indent="0">
              <a:buNone/>
            </a:pPr>
            <a:endParaRPr lang="en-AU" sz="1200" dirty="0" smtClean="0"/>
          </a:p>
          <a:p>
            <a:pPr marL="0" indent="0">
              <a:buNone/>
            </a:pPr>
            <a:r>
              <a:rPr lang="en-AU" sz="1200" dirty="0" smtClean="0"/>
              <a:t>Suggested </a:t>
            </a:r>
            <a:r>
              <a:rPr lang="en-AU" sz="1200" dirty="0"/>
              <a:t>working time: 60 minutes.</a:t>
            </a:r>
          </a:p>
          <a:p>
            <a:pPr marL="0" indent="0">
              <a:buNone/>
            </a:pPr>
            <a:endParaRPr lang="en-AU" sz="1200" b="1" dirty="0" smtClean="0"/>
          </a:p>
          <a:p>
            <a:pPr marL="0" indent="0">
              <a:buNone/>
            </a:pPr>
            <a:r>
              <a:rPr lang="en-AU" sz="1200" b="1" dirty="0" smtClean="0"/>
              <a:t>Question </a:t>
            </a:r>
            <a:r>
              <a:rPr lang="en-AU" sz="1200" b="1" dirty="0"/>
              <a:t>1 </a:t>
            </a:r>
            <a:r>
              <a:rPr lang="en-AU" sz="1200" b="1" dirty="0" smtClean="0"/>
              <a:t>				</a:t>
            </a:r>
            <a:r>
              <a:rPr lang="en-AU" sz="1200" b="1" dirty="0" smtClean="0"/>
              <a:t>			(</a:t>
            </a:r>
            <a:r>
              <a:rPr lang="en-AU" sz="1200" b="1" dirty="0"/>
              <a:t>12 marks)</a:t>
            </a:r>
          </a:p>
          <a:p>
            <a:pPr marL="0" indent="0">
              <a:buNone/>
            </a:pPr>
            <a:r>
              <a:rPr lang="en-AU" sz="1200" dirty="0"/>
              <a:t>Identify the </a:t>
            </a:r>
            <a:r>
              <a:rPr lang="en-AU" sz="1200" b="1" dirty="0"/>
              <a:t>three </a:t>
            </a:r>
            <a:r>
              <a:rPr lang="en-AU" sz="1200" dirty="0"/>
              <a:t>shifts in narrative point of view in Text 1 and explain how each gives </a:t>
            </a:r>
            <a:r>
              <a:rPr lang="en-AU" sz="1200" dirty="0" smtClean="0"/>
              <a:t>a particular </a:t>
            </a:r>
            <a:r>
              <a:rPr lang="en-AU" sz="1200" dirty="0"/>
              <a:t>perspective on the city of Troy.</a:t>
            </a:r>
          </a:p>
          <a:p>
            <a:pPr marL="0" indent="0">
              <a:buNone/>
            </a:pPr>
            <a:endParaRPr lang="en-AU" sz="1200" b="1" dirty="0" smtClean="0"/>
          </a:p>
          <a:p>
            <a:pPr marL="0" indent="0">
              <a:buNone/>
            </a:pPr>
            <a:r>
              <a:rPr lang="en-AU" sz="1200" b="1" dirty="0" smtClean="0"/>
              <a:t>Question </a:t>
            </a:r>
            <a:r>
              <a:rPr lang="en-AU" sz="1200" b="1" dirty="0"/>
              <a:t>2 </a:t>
            </a:r>
            <a:r>
              <a:rPr lang="en-AU" sz="1200" b="1" dirty="0" smtClean="0"/>
              <a:t>				</a:t>
            </a:r>
            <a:r>
              <a:rPr lang="en-AU" sz="1200" b="1" dirty="0" smtClean="0"/>
              <a:t>			(</a:t>
            </a:r>
            <a:r>
              <a:rPr lang="en-AU" sz="1200" b="1" dirty="0"/>
              <a:t>12 marks)</a:t>
            </a:r>
          </a:p>
          <a:p>
            <a:pPr marL="0" indent="0">
              <a:buNone/>
            </a:pPr>
            <a:r>
              <a:rPr lang="en-AU" sz="1200" dirty="0"/>
              <a:t>Compare the details of setting in Texts 1 and 2 that present similar and different ideas about </a:t>
            </a:r>
            <a:r>
              <a:rPr lang="en-AU" sz="1200" dirty="0" smtClean="0"/>
              <a:t>the city </a:t>
            </a:r>
            <a:r>
              <a:rPr lang="en-AU" sz="1200" dirty="0"/>
              <a:t>of Troy.</a:t>
            </a:r>
          </a:p>
          <a:p>
            <a:pPr marL="0" indent="0">
              <a:buNone/>
            </a:pPr>
            <a:endParaRPr lang="en-AU" sz="1200" b="1" dirty="0" smtClean="0"/>
          </a:p>
          <a:p>
            <a:pPr marL="0" indent="0">
              <a:buNone/>
            </a:pPr>
            <a:r>
              <a:rPr lang="en-AU" sz="1200" b="1" dirty="0" smtClean="0"/>
              <a:t>Question </a:t>
            </a:r>
            <a:r>
              <a:rPr lang="en-AU" sz="1200" b="1" dirty="0"/>
              <a:t>3 </a:t>
            </a:r>
            <a:r>
              <a:rPr lang="en-AU" sz="1200" b="1" dirty="0" smtClean="0"/>
              <a:t>				</a:t>
            </a:r>
            <a:r>
              <a:rPr lang="en-AU" sz="1200" b="1" dirty="0" smtClean="0"/>
              <a:t>			(</a:t>
            </a:r>
            <a:r>
              <a:rPr lang="en-AU" sz="1200" b="1" dirty="0"/>
              <a:t>16 marks)</a:t>
            </a:r>
          </a:p>
          <a:p>
            <a:pPr marL="0" indent="0">
              <a:buNone/>
            </a:pPr>
            <a:r>
              <a:rPr lang="en-AU" sz="1200" dirty="0"/>
              <a:t>Identify </a:t>
            </a:r>
            <a:r>
              <a:rPr lang="en-AU" sz="1200" b="1" dirty="0"/>
              <a:t>three </a:t>
            </a:r>
            <a:r>
              <a:rPr lang="en-AU" sz="1200" dirty="0"/>
              <a:t>visual conventions used in Text 3 and explain how they </a:t>
            </a:r>
            <a:r>
              <a:rPr lang="en-AU" sz="1200" dirty="0" smtClean="0"/>
              <a:t>construct the magazine’s </a:t>
            </a:r>
            <a:r>
              <a:rPr lang="en-AU" sz="1200" dirty="0"/>
              <a:t>representation of </a:t>
            </a:r>
            <a:r>
              <a:rPr lang="en-AU" sz="1200" dirty="0" smtClean="0"/>
              <a:t>family.</a:t>
            </a:r>
            <a:endParaRPr lang="en-AU" sz="1200" dirty="0"/>
          </a:p>
        </p:txBody>
      </p:sp>
      <p:sp>
        <p:nvSpPr>
          <p:cNvPr id="9" name="Rectangle 8"/>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6030179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844550"/>
          </a:xfrm>
        </p:spPr>
        <p:txBody>
          <a:bodyPr/>
          <a:lstStyle/>
          <a:p>
            <a:r>
              <a:rPr lang="en-AU" sz="2800" b="1" dirty="0"/>
              <a:t>Sample exam Section 1</a:t>
            </a:r>
          </a:p>
        </p:txBody>
      </p:sp>
      <p:sp>
        <p:nvSpPr>
          <p:cNvPr id="4" name="Slide Number Placeholder 3"/>
          <p:cNvSpPr>
            <a:spLocks noGrp="1"/>
          </p:cNvSpPr>
          <p:nvPr>
            <p:ph type="sldNum" sz="quarter" idx="4"/>
          </p:nvPr>
        </p:nvSpPr>
        <p:spPr/>
        <p:txBody>
          <a:bodyPr/>
          <a:lstStyle/>
          <a:p>
            <a:fld id="{8C57E9BA-65BF-4135-85A9-0424360DE200}" type="slidenum">
              <a:rPr lang="en-AU" smtClean="0"/>
              <a:pPr/>
              <a:t>58</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58</a:t>
            </a:fld>
            <a:endParaRPr lang="en-AU" sz="1800" dirty="0">
              <a:latin typeface="Cambria" pitchFamily="18" charset="0"/>
            </a:endParaRPr>
          </a:p>
        </p:txBody>
      </p:sp>
      <p:sp>
        <p:nvSpPr>
          <p:cNvPr id="3" name="Content Placeholder 2"/>
          <p:cNvSpPr>
            <a:spLocks noGrp="1"/>
          </p:cNvSpPr>
          <p:nvPr>
            <p:ph idx="1"/>
          </p:nvPr>
        </p:nvSpPr>
        <p:spPr>
          <a:xfrm>
            <a:off x="338142" y="1628776"/>
            <a:ext cx="8531225" cy="4712420"/>
          </a:xfrm>
        </p:spPr>
        <p:txBody>
          <a:bodyPr/>
          <a:lstStyle/>
          <a:p>
            <a:r>
              <a:rPr lang="en-AU" dirty="0" smtClean="0"/>
              <a:t>While the </a:t>
            </a:r>
            <a:r>
              <a:rPr lang="en-AU" b="1" dirty="0" smtClean="0"/>
              <a:t>marks </a:t>
            </a:r>
            <a:r>
              <a:rPr lang="en-AU" dirty="0" smtClean="0"/>
              <a:t>allocated for questions in the sample paper are not all the same with Question 1 worth 12 marks, Question 2 worth 12 marks and Question 3 worth 16 marks, the questions are </a:t>
            </a:r>
            <a:r>
              <a:rPr lang="en-AU" b="1" dirty="0" smtClean="0"/>
              <a:t>equally weighted </a:t>
            </a:r>
            <a:r>
              <a:rPr lang="en-AU" dirty="0" smtClean="0"/>
              <a:t>(10%, 10% and 10%). </a:t>
            </a:r>
          </a:p>
          <a:p>
            <a:endParaRPr lang="en-AU" dirty="0" smtClean="0"/>
          </a:p>
          <a:p>
            <a:r>
              <a:rPr lang="en-AU" dirty="0" smtClean="0"/>
              <a:t>Marks are apportioned to key points in the answer and these do not always tally equally for each question.</a:t>
            </a:r>
          </a:p>
        </p:txBody>
      </p:sp>
      <p:sp>
        <p:nvSpPr>
          <p:cNvPr id="6" name="Rectangle 5"/>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8898411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844550"/>
          </a:xfrm>
        </p:spPr>
        <p:txBody>
          <a:bodyPr/>
          <a:lstStyle/>
          <a:p>
            <a:r>
              <a:rPr lang="en-AU" sz="2800" b="1" dirty="0" smtClean="0"/>
              <a:t>Sample exam Section 1</a:t>
            </a:r>
            <a:endParaRPr lang="en-AU" sz="2800" b="1"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59</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59</a:t>
            </a:fld>
            <a:endParaRPr lang="en-AU" sz="1800" dirty="0">
              <a:latin typeface="Cambria" pitchFamily="18" charset="0"/>
            </a:endParaRPr>
          </a:p>
        </p:txBody>
      </p:sp>
      <p:sp>
        <p:nvSpPr>
          <p:cNvPr id="6" name="Content Placeholder 5"/>
          <p:cNvSpPr>
            <a:spLocks noGrp="1"/>
          </p:cNvSpPr>
          <p:nvPr>
            <p:ph idx="1"/>
          </p:nvPr>
        </p:nvSpPr>
        <p:spPr/>
        <p:txBody>
          <a:bodyPr/>
          <a:lstStyle/>
          <a:p>
            <a:r>
              <a:rPr lang="en-AU" sz="2800" kern="1200" dirty="0"/>
              <a:t>The responses required are short answer responses. From the glossary</a:t>
            </a:r>
            <a:r>
              <a:rPr lang="en-AU" sz="2800" kern="1200" dirty="0" smtClean="0"/>
              <a:t>:</a:t>
            </a:r>
          </a:p>
          <a:p>
            <a:pPr marL="0" indent="0">
              <a:buNone/>
            </a:pPr>
            <a:endParaRPr lang="en-AU" sz="1200" i="1" kern="1200" dirty="0"/>
          </a:p>
          <a:p>
            <a:pPr marL="0" indent="0">
              <a:lnSpc>
                <a:spcPct val="150000"/>
              </a:lnSpc>
              <a:buNone/>
            </a:pPr>
            <a:r>
              <a:rPr lang="en-AU" i="1" kern="1200" dirty="0" smtClean="0"/>
              <a:t>“Well</a:t>
            </a:r>
            <a:r>
              <a:rPr lang="en-AU" i="1" kern="1200" dirty="0"/>
              <a:t>-developed paragraph or paragraphs in Standard Australian English which include supporting detail and typically ranging between 200-300 words depending on time allocation. While not required to conform to the conventions of formal essay writing, short answer responses should be succinct and directly address the question</a:t>
            </a:r>
            <a:r>
              <a:rPr lang="en-AU" i="1" kern="1200" dirty="0" smtClean="0"/>
              <a:t>.”</a:t>
            </a:r>
            <a:endParaRPr lang="en-AU" i="1" kern="1200" dirty="0"/>
          </a:p>
          <a:p>
            <a:endParaRPr lang="en-AU" sz="1200" kern="1200" dirty="0"/>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52315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a:t>H</a:t>
            </a:r>
            <a:r>
              <a:rPr lang="en-AU" sz="2800" b="1" dirty="0" smtClean="0"/>
              <a:t>ow </a:t>
            </a:r>
            <a:r>
              <a:rPr lang="en-AU" sz="2800" b="1" dirty="0"/>
              <a:t>has the content changed? </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Content Placeholder 2"/>
          <p:cNvSpPr>
            <a:spLocks noGrp="1"/>
          </p:cNvSpPr>
          <p:nvPr>
            <p:ph idx="1"/>
          </p:nvPr>
        </p:nvSpPr>
        <p:spPr>
          <a:xfrm>
            <a:off x="899162" y="1828800"/>
            <a:ext cx="7696201" cy="3524250"/>
          </a:xfrm>
        </p:spPr>
        <p:txBody>
          <a:bodyPr/>
          <a:lstStyle/>
          <a:p>
            <a:r>
              <a:rPr lang="en-AU" dirty="0" err="1" smtClean="0"/>
              <a:t>Wordle</a:t>
            </a:r>
            <a:r>
              <a:rPr lang="en-AU" dirty="0" smtClean="0"/>
              <a:t> (</a:t>
            </a:r>
            <a:r>
              <a:rPr lang="en-AU" dirty="0" smtClean="0">
                <a:hlinkClick r:id="rId3"/>
              </a:rPr>
              <a:t>http</a:t>
            </a:r>
            <a:r>
              <a:rPr lang="en-AU" dirty="0">
                <a:hlinkClick r:id="rId3"/>
              </a:rPr>
              <a:t>://</a:t>
            </a:r>
            <a:r>
              <a:rPr lang="en-AU" dirty="0" smtClean="0">
                <a:hlinkClick r:id="rId3"/>
              </a:rPr>
              <a:t>www.wordle.net</a:t>
            </a:r>
            <a:r>
              <a:rPr lang="en-AU" dirty="0" smtClean="0"/>
              <a:t>) will be used to compare courses as word clouds.</a:t>
            </a:r>
            <a:r>
              <a:rPr lang="en-AU" dirty="0"/>
              <a:t> </a:t>
            </a:r>
            <a:r>
              <a:rPr lang="en-AU" dirty="0" smtClean="0"/>
              <a:t>(A  word cloud is a diagrammatic representation </a:t>
            </a:r>
            <a:r>
              <a:rPr lang="en-AU" dirty="0"/>
              <a:t>by size, of the word frequency of the text </a:t>
            </a:r>
            <a:r>
              <a:rPr lang="en-AU" dirty="0" smtClean="0"/>
              <a:t>copied </a:t>
            </a:r>
            <a:r>
              <a:rPr lang="en-AU" dirty="0"/>
              <a:t>in</a:t>
            </a:r>
            <a:r>
              <a:rPr lang="en-AU" dirty="0" smtClean="0"/>
              <a:t>.) </a:t>
            </a:r>
          </a:p>
          <a:p>
            <a:endParaRPr lang="en-AU" dirty="0" smtClean="0"/>
          </a:p>
          <a:p>
            <a:r>
              <a:rPr lang="en-AU" dirty="0" smtClean="0"/>
              <a:t>Each word cloud consists of the </a:t>
            </a:r>
            <a:r>
              <a:rPr lang="en-AU" dirty="0"/>
              <a:t>unit content description and unit content dot </a:t>
            </a:r>
            <a:r>
              <a:rPr lang="en-AU" dirty="0" smtClean="0"/>
              <a:t>points of the particular course</a:t>
            </a:r>
            <a:r>
              <a:rPr lang="en-AU" sz="2800" dirty="0" smtClean="0"/>
              <a:t>.</a:t>
            </a:r>
          </a:p>
          <a:p>
            <a:pPr marL="0" indent="0">
              <a:spcAft>
                <a:spcPts val="600"/>
              </a:spcAft>
              <a:buNone/>
            </a:pPr>
            <a:endParaRPr lang="en-AU" sz="2800" dirty="0"/>
          </a:p>
          <a:p>
            <a:pPr marL="0" indent="0">
              <a:spcAft>
                <a:spcPts val="600"/>
              </a:spcAft>
              <a:buNone/>
            </a:pPr>
            <a:endParaRPr lang="en-AU" sz="2800" dirty="0" smtClean="0"/>
          </a:p>
          <a:p>
            <a:pPr marL="0" lvl="0" indent="0">
              <a:spcAft>
                <a:spcPts val="600"/>
              </a:spcAft>
              <a:buNone/>
            </a:pPr>
            <a:endParaRPr lang="en-AU" dirty="0"/>
          </a:p>
        </p:txBody>
      </p:sp>
      <p:sp>
        <p:nvSpPr>
          <p:cNvPr id="2" name="Slide Number Placeholder 1"/>
          <p:cNvSpPr>
            <a:spLocks noGrp="1"/>
          </p:cNvSpPr>
          <p:nvPr>
            <p:ph type="sldNum" sz="quarter" idx="4"/>
          </p:nvPr>
        </p:nvSpPr>
        <p:spPr/>
        <p:txBody>
          <a:bodyPr/>
          <a:lstStyle/>
          <a:p>
            <a:fld id="{8C57E9BA-65BF-4135-85A9-0424360DE200}" type="slidenum">
              <a:rPr lang="en-AU" smtClean="0"/>
              <a:pPr/>
              <a:t>6</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6</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4161938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844550"/>
          </a:xfrm>
        </p:spPr>
        <p:txBody>
          <a:bodyPr/>
          <a:lstStyle/>
          <a:p>
            <a:r>
              <a:rPr lang="en-AU" sz="2800" b="1" dirty="0"/>
              <a:t>Sample exam </a:t>
            </a:r>
            <a:r>
              <a:rPr lang="en-AU" sz="2800" b="1" dirty="0" smtClean="0"/>
              <a:t>Sections 2 and 3</a:t>
            </a:r>
            <a:endParaRPr lang="en-AU" sz="2800" b="1"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60</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60</a:t>
            </a:fld>
            <a:endParaRPr lang="en-AU" sz="1800" dirty="0">
              <a:latin typeface="Cambria" pitchFamily="18" charset="0"/>
            </a:endParaRPr>
          </a:p>
        </p:txBody>
      </p:sp>
      <p:sp>
        <p:nvSpPr>
          <p:cNvPr id="3" name="Content Placeholder 2"/>
          <p:cNvSpPr>
            <a:spLocks noGrp="1"/>
          </p:cNvSpPr>
          <p:nvPr>
            <p:ph idx="1"/>
          </p:nvPr>
        </p:nvSpPr>
        <p:spPr>
          <a:xfrm>
            <a:off x="338142" y="2000252"/>
            <a:ext cx="8531225" cy="4235451"/>
          </a:xfrm>
        </p:spPr>
        <p:txBody>
          <a:bodyPr/>
          <a:lstStyle/>
          <a:p>
            <a:r>
              <a:rPr lang="en-US" dirty="0"/>
              <a:t>W</a:t>
            </a:r>
            <a:r>
              <a:rPr lang="en-US" dirty="0" smtClean="0"/>
              <a:t>orth noting in the sample paper Section 2 and Section 3 are the similarities to current WACE examination questions.</a:t>
            </a:r>
            <a:r>
              <a:rPr lang="en-US" dirty="0"/>
              <a:t/>
            </a:r>
            <a:br>
              <a:rPr lang="en-US" dirty="0"/>
            </a:br>
            <a:endParaRPr lang="en-US" dirty="0" smtClean="0"/>
          </a:p>
          <a:p>
            <a:r>
              <a:rPr lang="en-US" dirty="0" smtClean="0"/>
              <a:t>While questions are not directly related to texts studied in Section 3, students may choose to refer to texts where appropriate.</a:t>
            </a:r>
            <a:br>
              <a:rPr lang="en-US" dirty="0" smtClean="0"/>
            </a:br>
            <a:endParaRPr lang="en-US" dirty="0" smtClean="0"/>
          </a:p>
          <a:p>
            <a:r>
              <a:rPr lang="en-US" dirty="0" smtClean="0"/>
              <a:t>Images from previous papers have had to be used in the sample paper for copyright reasons.</a:t>
            </a:r>
          </a:p>
          <a:p>
            <a:pPr marL="0" indent="0" algn="r">
              <a:buNone/>
            </a:pPr>
            <a:r>
              <a:rPr lang="en-US" sz="1800" b="1" u="sng" dirty="0" smtClean="0">
                <a:solidFill>
                  <a:srgbClr val="4D2C8A"/>
                </a:solidFill>
              </a:rPr>
              <a:t>End Exam </a:t>
            </a:r>
            <a:r>
              <a:rPr lang="en-US" sz="1800" b="1" u="sng" dirty="0">
                <a:solidFill>
                  <a:srgbClr val="4D2C8A"/>
                </a:solidFill>
              </a:rPr>
              <a:t>C</a:t>
            </a:r>
            <a:r>
              <a:rPr lang="en-US" sz="1800" b="1" u="sng" dirty="0" smtClean="0">
                <a:solidFill>
                  <a:srgbClr val="4D2C8A"/>
                </a:solidFill>
              </a:rPr>
              <a:t>hanges section</a:t>
            </a:r>
          </a:p>
        </p:txBody>
      </p:sp>
      <p:sp>
        <p:nvSpPr>
          <p:cNvPr id="6" name="Rectangle 5"/>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8429727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a:t>The English syllabuses also </a:t>
            </a:r>
            <a:r>
              <a:rPr lang="en-AU" sz="2800" b="1" dirty="0" smtClean="0"/>
              <a:t>contain</a:t>
            </a:r>
            <a:r>
              <a:rPr lang="en-AU" sz="2800" b="1" dirty="0"/>
              <a:t>:</a:t>
            </a:r>
          </a:p>
        </p:txBody>
      </p:sp>
      <p:sp>
        <p:nvSpPr>
          <p:cNvPr id="3" name="Content Placeholder 2"/>
          <p:cNvSpPr>
            <a:spLocks noGrp="1"/>
          </p:cNvSpPr>
          <p:nvPr>
            <p:ph idx="1"/>
          </p:nvPr>
        </p:nvSpPr>
        <p:spPr>
          <a:xfrm>
            <a:off x="338142" y="1943102"/>
            <a:ext cx="8531225" cy="4292601"/>
          </a:xfrm>
        </p:spPr>
        <p:txBody>
          <a:bodyPr/>
          <a:lstStyle/>
          <a:p>
            <a:r>
              <a:rPr lang="en-AU" dirty="0" smtClean="0"/>
              <a:t>General capabilities</a:t>
            </a:r>
          </a:p>
          <a:p>
            <a:r>
              <a:rPr lang="en-AU" dirty="0" smtClean="0"/>
              <a:t>Cross-curriculum priorities</a:t>
            </a:r>
          </a:p>
          <a:p>
            <a:r>
              <a:rPr lang="en-AU" dirty="0" smtClean="0"/>
              <a:t>Grade descriptions</a:t>
            </a:r>
          </a:p>
          <a:p>
            <a:r>
              <a:rPr lang="en-AU" dirty="0" smtClean="0"/>
              <a:t>Separate glossaries for the ATAR and General courses.</a:t>
            </a:r>
          </a:p>
          <a:p>
            <a:endParaRPr lang="en-AU" dirty="0"/>
          </a:p>
          <a:p>
            <a:pPr marL="0" indent="0">
              <a:buNone/>
            </a:pPr>
            <a:r>
              <a:rPr lang="en-AU" dirty="0" smtClean="0"/>
              <a:t>Suggested </a:t>
            </a:r>
            <a:r>
              <a:rPr lang="en-AU" dirty="0"/>
              <a:t>t</a:t>
            </a:r>
            <a:r>
              <a:rPr lang="en-AU" dirty="0" smtClean="0"/>
              <a:t>ext lists for ATAR and General English will be available as separate documents on the English course page.</a:t>
            </a:r>
            <a:endParaRPr lang="en-AU"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61</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61</a:t>
            </a:fld>
            <a:endParaRPr lang="en-AU" sz="1800" dirty="0">
              <a:latin typeface="Cambria" pitchFamily="18" charset="0"/>
            </a:endParaRPr>
          </a:p>
        </p:txBody>
      </p:sp>
      <p:sp>
        <p:nvSpPr>
          <p:cNvPr id="6" name="Rectangle 5"/>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28805508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996950"/>
          </a:xfrm>
        </p:spPr>
        <p:txBody>
          <a:bodyPr/>
          <a:lstStyle/>
          <a:p>
            <a:pPr algn="ctr"/>
            <a:r>
              <a:rPr lang="en-AU" sz="2800" b="1" dirty="0"/>
              <a:t>English support materials </a:t>
            </a:r>
            <a:r>
              <a:rPr lang="en-AU" sz="2800" b="1" dirty="0" smtClean="0"/>
              <a:t>available on the SCSA WACE 2015/16 website</a:t>
            </a:r>
            <a:endParaRPr lang="en-AU" sz="2800" b="1" dirty="0"/>
          </a:p>
        </p:txBody>
      </p:sp>
      <p:sp>
        <p:nvSpPr>
          <p:cNvPr id="3" name="Content Placeholder 2"/>
          <p:cNvSpPr>
            <a:spLocks noGrp="1"/>
          </p:cNvSpPr>
          <p:nvPr>
            <p:ph idx="1"/>
          </p:nvPr>
        </p:nvSpPr>
        <p:spPr>
          <a:xfrm>
            <a:off x="304804" y="2057402"/>
            <a:ext cx="8531225" cy="4343401"/>
          </a:xfrm>
        </p:spPr>
        <p:txBody>
          <a:bodyPr/>
          <a:lstStyle/>
          <a:p>
            <a:r>
              <a:rPr lang="en-AU" dirty="0"/>
              <a:t>ATAR summary of syllabus </a:t>
            </a:r>
            <a:r>
              <a:rPr lang="en-AU" dirty="0" smtClean="0"/>
              <a:t>changes </a:t>
            </a:r>
          </a:p>
          <a:p>
            <a:r>
              <a:rPr lang="en-AU" dirty="0" smtClean="0"/>
              <a:t>ATAR </a:t>
            </a:r>
            <a:r>
              <a:rPr lang="en-AU" dirty="0"/>
              <a:t>sample e</a:t>
            </a:r>
            <a:r>
              <a:rPr lang="en-AU" dirty="0" smtClean="0"/>
              <a:t>xamination </a:t>
            </a:r>
          </a:p>
          <a:p>
            <a:r>
              <a:rPr lang="en-AU" dirty="0" smtClean="0"/>
              <a:t>ATAR </a:t>
            </a:r>
            <a:r>
              <a:rPr lang="en-AU" dirty="0"/>
              <a:t>sample </a:t>
            </a:r>
            <a:r>
              <a:rPr lang="en-AU" dirty="0" smtClean="0"/>
              <a:t>examination marking key </a:t>
            </a:r>
          </a:p>
          <a:p>
            <a:r>
              <a:rPr lang="en-AU" dirty="0" smtClean="0"/>
              <a:t>General </a:t>
            </a:r>
            <a:r>
              <a:rPr lang="en-AU" dirty="0"/>
              <a:t>summary of syllabus </a:t>
            </a:r>
            <a:r>
              <a:rPr lang="en-AU" dirty="0" smtClean="0"/>
              <a:t>changes </a:t>
            </a:r>
          </a:p>
          <a:p>
            <a:r>
              <a:rPr lang="en-AU" dirty="0" smtClean="0"/>
              <a:t>General </a:t>
            </a:r>
            <a:r>
              <a:rPr lang="en-AU" dirty="0"/>
              <a:t>externally set </a:t>
            </a:r>
            <a:r>
              <a:rPr lang="en-AU" dirty="0" smtClean="0"/>
              <a:t>task (EST)</a:t>
            </a:r>
          </a:p>
          <a:p>
            <a:r>
              <a:rPr lang="en-AU" dirty="0"/>
              <a:t>General externally set </a:t>
            </a:r>
            <a:r>
              <a:rPr lang="en-AU" dirty="0" smtClean="0"/>
              <a:t>task marking key </a:t>
            </a:r>
            <a:endParaRPr lang="en-AU" dirty="0"/>
          </a:p>
          <a:p>
            <a:pPr marL="0" indent="0">
              <a:buNone/>
            </a:pPr>
            <a:endParaRPr lang="en-AU" dirty="0"/>
          </a:p>
          <a:p>
            <a:pPr marL="0" indent="0">
              <a:buNone/>
            </a:pPr>
            <a:r>
              <a:rPr lang="en-AU" dirty="0"/>
              <a:t>The suggested text lists for ATAR and General English will be available </a:t>
            </a:r>
            <a:r>
              <a:rPr lang="en-AU" dirty="0" smtClean="0"/>
              <a:t>in </a:t>
            </a:r>
            <a:r>
              <a:rPr lang="en-AU" dirty="0"/>
              <a:t>Term </a:t>
            </a:r>
            <a:r>
              <a:rPr lang="en-AU" dirty="0" smtClean="0"/>
              <a:t>3, 2014.</a:t>
            </a:r>
            <a:endParaRPr lang="en-AU"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62</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62</a:t>
            </a:fld>
            <a:endParaRPr lang="en-AU" sz="1800" dirty="0">
              <a:latin typeface="Cambria" pitchFamily="18" charset="0"/>
            </a:endParaRPr>
          </a:p>
        </p:txBody>
      </p:sp>
      <p:sp>
        <p:nvSpPr>
          <p:cNvPr id="6" name="Rectangle 5"/>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0158185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831850"/>
            <a:ext cx="8550275" cy="844550"/>
          </a:xfrm>
        </p:spPr>
        <p:txBody>
          <a:bodyPr/>
          <a:lstStyle/>
          <a:p>
            <a:r>
              <a:rPr lang="en-AU" sz="2800" b="1" dirty="0"/>
              <a:t>Other </a:t>
            </a:r>
            <a:r>
              <a:rPr lang="en-AU" sz="2800" b="1" dirty="0" smtClean="0"/>
              <a:t>support:</a:t>
            </a:r>
            <a:endParaRPr lang="en-AU" sz="2800" b="1" dirty="0"/>
          </a:p>
        </p:txBody>
      </p:sp>
      <p:sp>
        <p:nvSpPr>
          <p:cNvPr id="3" name="Content Placeholder 2"/>
          <p:cNvSpPr>
            <a:spLocks noGrp="1"/>
          </p:cNvSpPr>
          <p:nvPr>
            <p:ph idx="1"/>
          </p:nvPr>
        </p:nvSpPr>
        <p:spPr>
          <a:xfrm>
            <a:off x="304804" y="1793878"/>
            <a:ext cx="8531225" cy="4606925"/>
          </a:xfrm>
        </p:spPr>
        <p:txBody>
          <a:bodyPr/>
          <a:lstStyle/>
          <a:p>
            <a:pPr marL="0" lvl="0" indent="0">
              <a:spcAft>
                <a:spcPts val="600"/>
              </a:spcAft>
              <a:buNone/>
            </a:pPr>
            <a:r>
              <a:rPr lang="en-AU" sz="2800" dirty="0" smtClean="0"/>
              <a:t>On the SCSA website under the WACE section:</a:t>
            </a:r>
          </a:p>
          <a:p>
            <a:pPr>
              <a:spcAft>
                <a:spcPts val="600"/>
              </a:spcAft>
            </a:pPr>
            <a:r>
              <a:rPr lang="en-AU" sz="2800" dirty="0" smtClean="0"/>
              <a:t>Guide to grades</a:t>
            </a:r>
          </a:p>
          <a:p>
            <a:pPr>
              <a:spcAft>
                <a:spcPts val="600"/>
              </a:spcAft>
            </a:pPr>
            <a:r>
              <a:rPr lang="en-AU" sz="2800" dirty="0" smtClean="0"/>
              <a:t>Standards guides</a:t>
            </a:r>
          </a:p>
          <a:p>
            <a:pPr>
              <a:spcAft>
                <a:spcPts val="600"/>
              </a:spcAft>
            </a:pPr>
            <a:r>
              <a:rPr lang="en-AU" sz="2800" dirty="0" smtClean="0"/>
              <a:t>Suggested text list</a:t>
            </a:r>
          </a:p>
          <a:p>
            <a:pPr marL="0" lvl="0" indent="0">
              <a:spcAft>
                <a:spcPts val="600"/>
              </a:spcAft>
              <a:buNone/>
            </a:pPr>
            <a:endParaRPr lang="en-AU" sz="2800" dirty="0" smtClean="0"/>
          </a:p>
          <a:p>
            <a:pPr marL="0" lvl="0" indent="0">
              <a:spcAft>
                <a:spcPts val="600"/>
              </a:spcAft>
              <a:buNone/>
            </a:pPr>
            <a:r>
              <a:rPr lang="en-AU" sz="2800" dirty="0" smtClean="0"/>
              <a:t>Email for Principal Consultant, English </a:t>
            </a:r>
            <a:endParaRPr lang="en-AU" sz="2800" dirty="0"/>
          </a:p>
          <a:p>
            <a:pPr marL="0" lvl="0" indent="0">
              <a:spcAft>
                <a:spcPts val="600"/>
              </a:spcAft>
              <a:buNone/>
            </a:pPr>
            <a:r>
              <a:rPr lang="en-AU" sz="2800" dirty="0">
                <a:hlinkClick r:id="rId3"/>
              </a:rPr>
              <a:t>j</a:t>
            </a:r>
            <a:r>
              <a:rPr lang="en-AU" sz="2800" dirty="0" smtClean="0">
                <a:hlinkClick r:id="rId3"/>
              </a:rPr>
              <a:t>ohn.watson@scsa.wa.edu.au</a:t>
            </a:r>
            <a:r>
              <a:rPr lang="en-AU" sz="2800" dirty="0" smtClean="0"/>
              <a:t> </a:t>
            </a:r>
            <a:endParaRPr lang="en-AU" sz="2800"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63</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63</a:t>
            </a:fld>
            <a:endParaRPr lang="en-AU" sz="1800" dirty="0">
              <a:latin typeface="Cambria" pitchFamily="18" charset="0"/>
            </a:endParaRPr>
          </a:p>
        </p:txBody>
      </p:sp>
      <p:sp>
        <p:nvSpPr>
          <p:cNvPr id="6" name="Rectangle 5"/>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6455020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Webinar Questions and Answers</a:t>
            </a:r>
            <a:endParaRPr lang="en-AU" dirty="0"/>
          </a:p>
        </p:txBody>
      </p:sp>
      <p:sp>
        <p:nvSpPr>
          <p:cNvPr id="3" name="Content Placeholder 2"/>
          <p:cNvSpPr>
            <a:spLocks noGrp="1"/>
          </p:cNvSpPr>
          <p:nvPr>
            <p:ph idx="1"/>
          </p:nvPr>
        </p:nvSpPr>
        <p:spPr/>
        <p:txBody>
          <a:bodyPr/>
          <a:lstStyle/>
          <a:p>
            <a:pPr marL="0" indent="0">
              <a:buNone/>
            </a:pPr>
            <a:r>
              <a:rPr lang="en-AU" b="1" dirty="0">
                <a:solidFill>
                  <a:srgbClr val="000000"/>
                </a:solidFill>
                <a:latin typeface="Calibri"/>
                <a:ea typeface="Calibri"/>
                <a:cs typeface="Calibri"/>
              </a:rPr>
              <a:t>ASSESSMENT TYPES and </a:t>
            </a:r>
            <a:r>
              <a:rPr lang="en-AU" b="1" dirty="0" smtClean="0">
                <a:solidFill>
                  <a:srgbClr val="000000"/>
                </a:solidFill>
                <a:latin typeface="Calibri"/>
                <a:ea typeface="Calibri"/>
                <a:cs typeface="Calibri"/>
              </a:rPr>
              <a:t>WEIGHTINGS</a:t>
            </a:r>
          </a:p>
          <a:p>
            <a:pPr marL="0" indent="0">
              <a:buNone/>
            </a:pPr>
            <a:endParaRPr lang="en-AU" sz="1000" b="1" dirty="0" smtClean="0">
              <a:solidFill>
                <a:srgbClr val="000000"/>
              </a:solidFill>
              <a:latin typeface="Calibri"/>
              <a:ea typeface="Calibri"/>
              <a:cs typeface="Calibri"/>
            </a:endParaRPr>
          </a:p>
          <a:p>
            <a:pPr marL="446088" indent="-446088">
              <a:lnSpc>
                <a:spcPct val="115000"/>
              </a:lnSpc>
              <a:spcAft>
                <a:spcPts val="0"/>
              </a:spcAft>
              <a:buNone/>
            </a:pPr>
            <a:r>
              <a:rPr lang="en-AU" sz="1400" dirty="0">
                <a:latin typeface="Calibri"/>
                <a:ea typeface="Calibri"/>
                <a:cs typeface="Calibri"/>
              </a:rPr>
              <a:t>Q: </a:t>
            </a:r>
            <a:r>
              <a:rPr lang="en-AU" sz="1400" dirty="0" smtClean="0">
                <a:latin typeface="Calibri"/>
                <a:ea typeface="Calibri"/>
                <a:cs typeface="Calibri"/>
              </a:rPr>
              <a:t>	The </a:t>
            </a:r>
            <a:r>
              <a:rPr lang="en-AU" sz="1400" dirty="0">
                <a:latin typeface="Calibri"/>
                <a:ea typeface="Calibri"/>
                <a:cs typeface="Calibri"/>
              </a:rPr>
              <a:t>ATAR summary of changes document indicates that for Year 11 the assessment types are Responding and Creating. The document does not say 'Examination' in this section (bottom of page one). However, it Includes Examination in the Weighting section of this same document at Year 11. Can you clarify this? </a:t>
            </a:r>
            <a:endParaRPr lang="en-AU" sz="1400" dirty="0">
              <a:latin typeface="Calibri"/>
              <a:ea typeface="Calibri"/>
              <a:cs typeface="Times New Roman"/>
            </a:endParaRPr>
          </a:p>
          <a:p>
            <a:pPr marL="446088" indent="-446088">
              <a:lnSpc>
                <a:spcPct val="115000"/>
              </a:lnSpc>
              <a:spcAft>
                <a:spcPts val="0"/>
              </a:spcAft>
              <a:buNone/>
            </a:pPr>
            <a:r>
              <a:rPr lang="en-AU" sz="1400" dirty="0" smtClean="0">
                <a:latin typeface="Calibri"/>
                <a:ea typeface="Calibri"/>
                <a:cs typeface="Calibri"/>
              </a:rPr>
              <a:t>A</a:t>
            </a:r>
            <a:r>
              <a:rPr lang="en-AU" sz="1400" dirty="0">
                <a:latin typeface="Calibri"/>
                <a:ea typeface="Calibri"/>
                <a:cs typeface="Calibri"/>
              </a:rPr>
              <a:t>: </a:t>
            </a:r>
            <a:r>
              <a:rPr lang="en-AU" sz="1400" dirty="0" smtClean="0">
                <a:latin typeface="Calibri"/>
                <a:ea typeface="Calibri"/>
                <a:cs typeface="Calibri"/>
              </a:rPr>
              <a:t>	The </a:t>
            </a:r>
            <a:r>
              <a:rPr lang="en-AU" sz="1400" dirty="0">
                <a:latin typeface="Calibri"/>
                <a:ea typeface="Calibri"/>
                <a:cs typeface="Calibri"/>
              </a:rPr>
              <a:t>dot point ‘Examination’ at the bottom of the page was omitted in the initial summary of change document. The current online document has been amended and now includes ‘Examination</a:t>
            </a:r>
            <a:r>
              <a:rPr lang="en-AU" sz="1400" dirty="0" smtClean="0">
                <a:latin typeface="Calibri"/>
                <a:ea typeface="Calibri"/>
                <a:cs typeface="Calibri"/>
              </a:rPr>
              <a:t>’.</a:t>
            </a:r>
            <a:r>
              <a:rPr lang="en-AU" sz="1400" dirty="0">
                <a:latin typeface="Calibri"/>
                <a:ea typeface="Calibri"/>
                <a:cs typeface="Calibri"/>
              </a:rPr>
              <a:t> </a:t>
            </a:r>
            <a:endParaRPr lang="en-AU" sz="1400" dirty="0">
              <a:latin typeface="Calibri"/>
              <a:ea typeface="Calibri"/>
              <a:cs typeface="Times New Roman"/>
            </a:endParaRPr>
          </a:p>
          <a:p>
            <a:pPr marL="446088" indent="-446088">
              <a:lnSpc>
                <a:spcPct val="115000"/>
              </a:lnSpc>
              <a:spcAft>
                <a:spcPts val="0"/>
              </a:spcAft>
              <a:buNone/>
            </a:pPr>
            <a:r>
              <a:rPr lang="en-AU" sz="1400" dirty="0">
                <a:latin typeface="Calibri"/>
                <a:ea typeface="Calibri"/>
                <a:cs typeface="Calibri"/>
              </a:rPr>
              <a:t>Q: </a:t>
            </a:r>
            <a:r>
              <a:rPr lang="en-AU" sz="1400" dirty="0" smtClean="0">
                <a:latin typeface="Calibri"/>
                <a:ea typeface="Calibri"/>
                <a:cs typeface="Calibri"/>
              </a:rPr>
              <a:t>	There </a:t>
            </a:r>
            <a:r>
              <a:rPr lang="en-AU" sz="1400" dirty="0">
                <a:latin typeface="Calibri"/>
                <a:ea typeface="Calibri"/>
                <a:cs typeface="Calibri"/>
              </a:rPr>
              <a:t>is an indication in the Sample ATAR English Examination that students will be 'penalised' if they don't adhere to instructions regarding a section. Will students be 'penalised 'if they go beyond the word limit stipulated in the Comprehending Section? </a:t>
            </a:r>
            <a:endParaRPr lang="en-AU" sz="1400" dirty="0">
              <a:latin typeface="Calibri"/>
              <a:ea typeface="Calibri"/>
              <a:cs typeface="Times New Roman"/>
            </a:endParaRPr>
          </a:p>
          <a:p>
            <a:pPr marL="446088" indent="-446088">
              <a:lnSpc>
                <a:spcPct val="115000"/>
              </a:lnSpc>
              <a:spcAft>
                <a:spcPts val="0"/>
              </a:spcAft>
              <a:buNone/>
            </a:pPr>
            <a:r>
              <a:rPr lang="en-AU" sz="1400" dirty="0">
                <a:latin typeface="Calibri"/>
                <a:ea typeface="Calibri"/>
                <a:cs typeface="Calibri"/>
              </a:rPr>
              <a:t>A: </a:t>
            </a:r>
            <a:r>
              <a:rPr lang="en-AU" sz="1400" dirty="0" smtClean="0">
                <a:latin typeface="Calibri"/>
                <a:ea typeface="Calibri"/>
                <a:cs typeface="Calibri"/>
              </a:rPr>
              <a:t>	The </a:t>
            </a:r>
            <a:r>
              <a:rPr lang="en-AU" sz="1400" dirty="0">
                <a:latin typeface="Calibri"/>
                <a:ea typeface="Calibri"/>
                <a:cs typeface="Calibri"/>
              </a:rPr>
              <a:t>intention in this section is for students to demonstrate short, targeted writing. The candidate is to respond in approximately 200-300 words. Students should adhere to this guide</a:t>
            </a:r>
            <a:r>
              <a:rPr lang="en-AU" sz="1400" dirty="0" smtClean="0">
                <a:latin typeface="Calibri"/>
                <a:ea typeface="Calibri"/>
                <a:cs typeface="Calibri"/>
              </a:rPr>
              <a:t>.</a:t>
            </a:r>
            <a:endParaRPr lang="en-AU" sz="1400" dirty="0">
              <a:latin typeface="Calibri"/>
              <a:ea typeface="Calibri"/>
              <a:cs typeface="Times New Roman"/>
            </a:endParaRPr>
          </a:p>
          <a:p>
            <a:pPr marL="446088" indent="-446088">
              <a:lnSpc>
                <a:spcPct val="115000"/>
              </a:lnSpc>
              <a:spcAft>
                <a:spcPts val="0"/>
              </a:spcAft>
              <a:buNone/>
            </a:pPr>
            <a:r>
              <a:rPr lang="en-AU" sz="1400" dirty="0">
                <a:latin typeface="Calibri"/>
                <a:ea typeface="Calibri"/>
                <a:cs typeface="Calibri"/>
              </a:rPr>
              <a:t>Q</a:t>
            </a:r>
            <a:r>
              <a:rPr lang="en-AU" sz="1400" dirty="0" smtClean="0">
                <a:latin typeface="Calibri"/>
                <a:ea typeface="Calibri"/>
                <a:cs typeface="Calibri"/>
              </a:rPr>
              <a:t>:	Why </a:t>
            </a:r>
            <a:r>
              <a:rPr lang="en-AU" sz="1400" dirty="0">
                <a:latin typeface="Calibri"/>
                <a:ea typeface="Calibri"/>
                <a:cs typeface="Calibri"/>
              </a:rPr>
              <a:t>do we have fixed weightings for the Year 12 ATAR English courses as opposed to having a range for particular task types? </a:t>
            </a:r>
            <a:endParaRPr lang="en-AU" sz="1400" dirty="0">
              <a:latin typeface="Calibri"/>
              <a:ea typeface="Calibri"/>
              <a:cs typeface="Times New Roman"/>
            </a:endParaRPr>
          </a:p>
          <a:p>
            <a:pPr marL="446088" indent="-446088">
              <a:lnSpc>
                <a:spcPct val="115000"/>
              </a:lnSpc>
              <a:spcAft>
                <a:spcPts val="0"/>
              </a:spcAft>
              <a:buNone/>
            </a:pPr>
            <a:r>
              <a:rPr lang="en-AU" sz="1400" dirty="0">
                <a:latin typeface="Calibri"/>
                <a:ea typeface="Calibri"/>
                <a:cs typeface="Calibri"/>
              </a:rPr>
              <a:t>A: </a:t>
            </a:r>
            <a:r>
              <a:rPr lang="en-AU" sz="1400" dirty="0" smtClean="0">
                <a:latin typeface="Calibri"/>
                <a:ea typeface="Calibri"/>
                <a:cs typeface="Calibri"/>
              </a:rPr>
              <a:t>	All </a:t>
            </a:r>
            <a:r>
              <a:rPr lang="en-AU" sz="1400" dirty="0">
                <a:latin typeface="Calibri"/>
                <a:ea typeface="Calibri"/>
                <a:cs typeface="Calibri"/>
              </a:rPr>
              <a:t>Year 12 WACE courses have fixed weightings to improve comparability across the state.</a:t>
            </a:r>
            <a:endParaRPr lang="en-AU" sz="1400" dirty="0">
              <a:latin typeface="Calibri"/>
              <a:ea typeface="Calibri"/>
              <a:cs typeface="Times New Roman"/>
            </a:endParaRPr>
          </a:p>
          <a:p>
            <a:pPr marL="446088" indent="-446088">
              <a:buNone/>
            </a:pPr>
            <a:endParaRPr lang="en-AU"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64</a:t>
            </a:fld>
            <a:endParaRPr lang="en-AU" dirty="0"/>
          </a:p>
        </p:txBody>
      </p:sp>
    </p:spTree>
    <p:extLst>
      <p:ext uri="{BB962C8B-B14F-4D97-AF65-F5344CB8AC3E}">
        <p14:creationId xmlns:p14="http://schemas.microsoft.com/office/powerpoint/2010/main" val="23394627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 and Answers</a:t>
            </a:r>
            <a:endParaRPr lang="en-AU" dirty="0"/>
          </a:p>
        </p:txBody>
      </p:sp>
      <p:sp>
        <p:nvSpPr>
          <p:cNvPr id="3" name="Content Placeholder 2"/>
          <p:cNvSpPr>
            <a:spLocks noGrp="1"/>
          </p:cNvSpPr>
          <p:nvPr>
            <p:ph idx="1"/>
          </p:nvPr>
        </p:nvSpPr>
        <p:spPr/>
        <p:txBody>
          <a:bodyPr/>
          <a:lstStyle/>
          <a:p>
            <a:pPr marL="0" indent="0">
              <a:buNone/>
            </a:pPr>
            <a:r>
              <a:rPr lang="en-AU" b="1" dirty="0" smtClean="0">
                <a:latin typeface="Calibri"/>
                <a:ea typeface="Calibri"/>
                <a:cs typeface="Calibri"/>
              </a:rPr>
              <a:t>EXAM</a:t>
            </a:r>
          </a:p>
          <a:p>
            <a:pPr marL="446088" indent="-446088">
              <a:lnSpc>
                <a:spcPct val="115000"/>
              </a:lnSpc>
              <a:spcAft>
                <a:spcPts val="0"/>
              </a:spcAft>
              <a:buNone/>
            </a:pPr>
            <a:r>
              <a:rPr lang="en-AU" sz="1100" dirty="0" smtClean="0">
                <a:latin typeface="Calibri"/>
                <a:ea typeface="Calibri"/>
                <a:cs typeface="Calibri"/>
              </a:rPr>
              <a:t>Q:	</a:t>
            </a:r>
            <a:r>
              <a:rPr lang="en-AU" sz="1200" dirty="0" smtClean="0">
                <a:latin typeface="Calibri"/>
                <a:ea typeface="Calibri"/>
                <a:cs typeface="Calibri"/>
              </a:rPr>
              <a:t>Will </a:t>
            </a:r>
            <a:r>
              <a:rPr lang="en-AU" sz="1200" dirty="0">
                <a:latin typeface="Calibri"/>
                <a:ea typeface="Calibri"/>
                <a:cs typeface="Calibri"/>
              </a:rPr>
              <a:t>all text types/ a good variety be used in the exam (unseen sections)? </a:t>
            </a:r>
            <a:endParaRPr lang="en-AU" sz="1200" dirty="0">
              <a:latin typeface="Calibri"/>
              <a:ea typeface="Calibri"/>
              <a:cs typeface="Times New Roman"/>
            </a:endParaRPr>
          </a:p>
          <a:p>
            <a:pPr marL="446088" indent="-446088">
              <a:lnSpc>
                <a:spcPct val="115000"/>
              </a:lnSpc>
              <a:spcAft>
                <a:spcPts val="0"/>
              </a:spcAft>
              <a:buNone/>
            </a:pPr>
            <a:r>
              <a:rPr lang="en-AU" sz="1200" dirty="0">
                <a:latin typeface="Calibri"/>
                <a:ea typeface="Calibri"/>
                <a:cs typeface="Calibri"/>
              </a:rPr>
              <a:t>A</a:t>
            </a:r>
            <a:r>
              <a:rPr lang="en-AU" sz="1200" dirty="0" smtClean="0">
                <a:latin typeface="Calibri"/>
                <a:ea typeface="Calibri"/>
                <a:cs typeface="Calibri"/>
              </a:rPr>
              <a:t>:	There </a:t>
            </a:r>
            <a:r>
              <a:rPr lang="en-AU" sz="1200" dirty="0">
                <a:latin typeface="Calibri"/>
                <a:ea typeface="Calibri"/>
                <a:cs typeface="Calibri"/>
              </a:rPr>
              <a:t>will be no poetry or drama.  Please see the Exam Design Brief  page 15 in the syllabus.</a:t>
            </a:r>
            <a:endParaRPr lang="en-AU" sz="1200" dirty="0">
              <a:latin typeface="Calibri"/>
              <a:ea typeface="Calibri"/>
              <a:cs typeface="Times New Roman"/>
            </a:endParaRPr>
          </a:p>
          <a:p>
            <a:pPr marL="446088" indent="-446088">
              <a:lnSpc>
                <a:spcPct val="115000"/>
              </a:lnSpc>
              <a:spcAft>
                <a:spcPts val="0"/>
              </a:spcAft>
              <a:buNone/>
            </a:pPr>
            <a:endParaRPr lang="en-AU" sz="1200" dirty="0">
              <a:latin typeface="Calibri"/>
              <a:ea typeface="Calibri"/>
              <a:cs typeface="Times New Roman"/>
            </a:endParaRPr>
          </a:p>
          <a:p>
            <a:pPr marL="446088" indent="-446088">
              <a:lnSpc>
                <a:spcPct val="115000"/>
              </a:lnSpc>
              <a:spcAft>
                <a:spcPts val="0"/>
              </a:spcAft>
              <a:buNone/>
            </a:pPr>
            <a:r>
              <a:rPr lang="en-AU" sz="1200" dirty="0">
                <a:latin typeface="Calibri"/>
                <a:ea typeface="Calibri"/>
                <a:cs typeface="Calibri"/>
              </a:rPr>
              <a:t>Q</a:t>
            </a:r>
            <a:r>
              <a:rPr lang="en-AU" sz="1200" dirty="0" smtClean="0">
                <a:latin typeface="Calibri"/>
                <a:ea typeface="Calibri"/>
                <a:cs typeface="Calibri"/>
              </a:rPr>
              <a:t>:	In </a:t>
            </a:r>
            <a:r>
              <a:rPr lang="en-AU" sz="1200" dirty="0">
                <a:latin typeface="Calibri"/>
                <a:ea typeface="Calibri"/>
                <a:cs typeface="Calibri"/>
              </a:rPr>
              <a:t>the responding section could they refer to a poem? </a:t>
            </a:r>
            <a:endParaRPr lang="en-AU" sz="1200" dirty="0">
              <a:latin typeface="Calibri"/>
              <a:ea typeface="Calibri"/>
              <a:cs typeface="Times New Roman"/>
            </a:endParaRPr>
          </a:p>
          <a:p>
            <a:pPr marL="446088" indent="-446088">
              <a:lnSpc>
                <a:spcPct val="115000"/>
              </a:lnSpc>
              <a:spcAft>
                <a:spcPts val="0"/>
              </a:spcAft>
              <a:buNone/>
            </a:pPr>
            <a:r>
              <a:rPr lang="en-AU" sz="1200" dirty="0" smtClean="0">
                <a:latin typeface="Calibri"/>
                <a:ea typeface="Calibri"/>
                <a:cs typeface="Calibri"/>
              </a:rPr>
              <a:t>A</a:t>
            </a:r>
            <a:r>
              <a:rPr lang="en-AU" sz="1200" dirty="0">
                <a:latin typeface="Calibri"/>
                <a:ea typeface="Calibri"/>
                <a:cs typeface="Calibri"/>
              </a:rPr>
              <a:t>: </a:t>
            </a:r>
            <a:r>
              <a:rPr lang="en-AU" sz="1200" dirty="0" smtClean="0">
                <a:latin typeface="Calibri"/>
                <a:ea typeface="Calibri"/>
                <a:cs typeface="Calibri"/>
              </a:rPr>
              <a:t>	The </a:t>
            </a:r>
            <a:r>
              <a:rPr lang="en-AU" sz="1200" dirty="0">
                <a:latin typeface="Calibri"/>
                <a:ea typeface="Calibri"/>
                <a:cs typeface="Calibri"/>
              </a:rPr>
              <a:t>design brief states that for the Responding section students can refer to any text or text type studied.</a:t>
            </a:r>
            <a:endParaRPr lang="en-AU" sz="1200" dirty="0">
              <a:latin typeface="Calibri"/>
              <a:ea typeface="Calibri"/>
              <a:cs typeface="Times New Roman"/>
            </a:endParaRPr>
          </a:p>
          <a:p>
            <a:pPr marL="446088" indent="-446088">
              <a:lnSpc>
                <a:spcPct val="115000"/>
              </a:lnSpc>
              <a:spcAft>
                <a:spcPts val="0"/>
              </a:spcAft>
              <a:buNone/>
            </a:pPr>
            <a:endParaRPr lang="en-AU" sz="1200" dirty="0" smtClean="0">
              <a:latin typeface="Calibri"/>
              <a:ea typeface="Calibri"/>
              <a:cs typeface="Times New Roman"/>
            </a:endParaRPr>
          </a:p>
          <a:p>
            <a:pPr marL="446088" indent="-446088">
              <a:lnSpc>
                <a:spcPct val="115000"/>
              </a:lnSpc>
              <a:spcAft>
                <a:spcPts val="0"/>
              </a:spcAft>
              <a:buNone/>
            </a:pPr>
            <a:r>
              <a:rPr lang="en-AU" sz="1200" dirty="0" smtClean="0">
                <a:latin typeface="Calibri"/>
                <a:ea typeface="Calibri"/>
                <a:cs typeface="Calibri"/>
              </a:rPr>
              <a:t>Q:	I </a:t>
            </a:r>
            <a:r>
              <a:rPr lang="en-AU" sz="1200" dirty="0">
                <a:latin typeface="Calibri"/>
                <a:ea typeface="Calibri"/>
                <a:cs typeface="Calibri"/>
              </a:rPr>
              <a:t>like the new format of the exam, although I am concerned that section 1 relies too heavily on conventions related to specific text types - unless I have misunderstood, this may be problematic in that there is no demand to cover ALL text types as stipulated in the syllabus? </a:t>
            </a:r>
            <a:endParaRPr lang="en-AU" sz="1200" dirty="0">
              <a:latin typeface="Calibri"/>
              <a:ea typeface="Calibri"/>
              <a:cs typeface="Times New Roman"/>
            </a:endParaRPr>
          </a:p>
          <a:p>
            <a:pPr marL="446088" indent="-446088">
              <a:lnSpc>
                <a:spcPct val="115000"/>
              </a:lnSpc>
              <a:spcAft>
                <a:spcPts val="0"/>
              </a:spcAft>
              <a:buNone/>
            </a:pPr>
            <a:r>
              <a:rPr lang="en-AU" sz="1200" dirty="0" smtClean="0">
                <a:latin typeface="Calibri"/>
                <a:ea typeface="Calibri"/>
                <a:cs typeface="Calibri"/>
              </a:rPr>
              <a:t>A: 	While </a:t>
            </a:r>
            <a:r>
              <a:rPr lang="en-AU" sz="1200" dirty="0">
                <a:latin typeface="Calibri"/>
                <a:ea typeface="Calibri"/>
                <a:cs typeface="Calibri"/>
              </a:rPr>
              <a:t>the choice of questions will ultimately be determined by the examination panel, the SCSA examination review process ensures that there is a thorough and comprehensive scrutiny of the paper to ensure that all questions are fair and valid. </a:t>
            </a:r>
            <a:endParaRPr lang="en-AU" sz="1200" dirty="0">
              <a:latin typeface="Calibri"/>
              <a:ea typeface="Calibri"/>
              <a:cs typeface="Times New Roman"/>
            </a:endParaRPr>
          </a:p>
          <a:p>
            <a:pPr marL="446088" indent="-446088">
              <a:lnSpc>
                <a:spcPct val="115000"/>
              </a:lnSpc>
              <a:spcAft>
                <a:spcPts val="0"/>
              </a:spcAft>
              <a:buNone/>
            </a:pPr>
            <a:endParaRPr lang="en-AU" sz="1200" dirty="0">
              <a:latin typeface="Calibri"/>
              <a:ea typeface="Calibri"/>
              <a:cs typeface="Times New Roman"/>
            </a:endParaRPr>
          </a:p>
          <a:p>
            <a:pPr marL="446088" indent="-446088">
              <a:lnSpc>
                <a:spcPct val="115000"/>
              </a:lnSpc>
              <a:spcAft>
                <a:spcPts val="0"/>
              </a:spcAft>
              <a:buNone/>
            </a:pPr>
            <a:r>
              <a:rPr lang="en-AU" sz="1200" dirty="0" smtClean="0">
                <a:latin typeface="Calibri"/>
                <a:ea typeface="Calibri"/>
                <a:cs typeface="Calibri"/>
              </a:rPr>
              <a:t>Q</a:t>
            </a:r>
            <a:r>
              <a:rPr lang="en-AU" sz="1200" dirty="0">
                <a:latin typeface="Calibri"/>
                <a:ea typeface="Calibri"/>
                <a:cs typeface="Calibri"/>
              </a:rPr>
              <a:t>: </a:t>
            </a:r>
            <a:r>
              <a:rPr lang="en-AU" sz="1200" dirty="0" smtClean="0">
                <a:latin typeface="Calibri"/>
                <a:ea typeface="Calibri"/>
                <a:cs typeface="Calibri"/>
              </a:rPr>
              <a:t>	In </a:t>
            </a:r>
            <a:r>
              <a:rPr lang="en-AU" sz="1200" dirty="0">
                <a:latin typeface="Calibri"/>
                <a:ea typeface="Calibri"/>
                <a:cs typeface="Calibri"/>
              </a:rPr>
              <a:t>general usage does ‘compare’ also mean ‘contrast’ - as we assume it does in Q2 Comprehending?</a:t>
            </a:r>
            <a:endParaRPr lang="en-AU" sz="1200" dirty="0">
              <a:latin typeface="Calibri"/>
              <a:ea typeface="Calibri"/>
              <a:cs typeface="Times New Roman"/>
            </a:endParaRPr>
          </a:p>
          <a:p>
            <a:pPr marL="446088" indent="-446088">
              <a:lnSpc>
                <a:spcPct val="115000"/>
              </a:lnSpc>
              <a:spcAft>
                <a:spcPts val="0"/>
              </a:spcAft>
              <a:buNone/>
            </a:pPr>
            <a:r>
              <a:rPr lang="en-AU" sz="1200" dirty="0">
                <a:latin typeface="Calibri"/>
                <a:ea typeface="Calibri"/>
                <a:cs typeface="Calibri"/>
              </a:rPr>
              <a:t>A: </a:t>
            </a:r>
            <a:r>
              <a:rPr lang="en-AU" sz="1200" dirty="0" smtClean="0">
                <a:latin typeface="Calibri"/>
                <a:ea typeface="Calibri"/>
                <a:cs typeface="Calibri"/>
              </a:rPr>
              <a:t>	The </a:t>
            </a:r>
            <a:r>
              <a:rPr lang="en-AU" sz="1200" dirty="0">
                <a:latin typeface="Calibri"/>
                <a:ea typeface="Calibri"/>
                <a:cs typeface="Calibri"/>
              </a:rPr>
              <a:t>word/ phrase ‘compare’ or ‘compare and contrast’ both refer to noting the ‘similarity or dissimilarity between’, so yes compare and contrast can be seen as redundant. However, the syllabus uses both terms in Unit 3 ‘compare and contrast distinctive features of genres by…’ so both terms have been used in the sample paper.</a:t>
            </a:r>
            <a:endParaRPr lang="en-AU" sz="1200" dirty="0">
              <a:latin typeface="Calibri"/>
              <a:ea typeface="Calibri"/>
              <a:cs typeface="Times New Roman"/>
            </a:endParaRPr>
          </a:p>
          <a:p>
            <a:pPr marL="533400" indent="-533400">
              <a:lnSpc>
                <a:spcPct val="115000"/>
              </a:lnSpc>
              <a:spcAft>
                <a:spcPts val="0"/>
              </a:spcAft>
              <a:buNone/>
            </a:pPr>
            <a:endParaRPr lang="en-AU" sz="1100" dirty="0">
              <a:latin typeface="Calibri"/>
              <a:ea typeface="Calibri"/>
              <a:cs typeface="Times New Roman"/>
            </a:endParaRPr>
          </a:p>
          <a:p>
            <a:pPr marL="0" indent="0">
              <a:buNone/>
            </a:pPr>
            <a:endParaRPr lang="en-AU"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65</a:t>
            </a:fld>
            <a:endParaRPr lang="en-AU" dirty="0"/>
          </a:p>
        </p:txBody>
      </p:sp>
    </p:spTree>
    <p:extLst>
      <p:ext uri="{BB962C8B-B14F-4D97-AF65-F5344CB8AC3E}">
        <p14:creationId xmlns:p14="http://schemas.microsoft.com/office/powerpoint/2010/main" val="15575802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Webinar Question </a:t>
            </a:r>
            <a:r>
              <a:rPr lang="en-AU" dirty="0" smtClean="0"/>
              <a:t>and Answers</a:t>
            </a:r>
            <a:endParaRPr lang="en-AU" dirty="0"/>
          </a:p>
        </p:txBody>
      </p:sp>
      <p:sp>
        <p:nvSpPr>
          <p:cNvPr id="3" name="Content Placeholder 2"/>
          <p:cNvSpPr>
            <a:spLocks noGrp="1"/>
          </p:cNvSpPr>
          <p:nvPr>
            <p:ph idx="1"/>
          </p:nvPr>
        </p:nvSpPr>
        <p:spPr>
          <a:xfrm>
            <a:off x="338142" y="1628778"/>
            <a:ext cx="8531225" cy="4772022"/>
          </a:xfrm>
        </p:spPr>
        <p:txBody>
          <a:bodyPr/>
          <a:lstStyle/>
          <a:p>
            <a:pPr marL="0" indent="0">
              <a:buNone/>
            </a:pPr>
            <a:r>
              <a:rPr lang="en-AU" b="1" dirty="0" smtClean="0">
                <a:latin typeface="Calibri"/>
                <a:ea typeface="Calibri"/>
                <a:cs typeface="Calibri"/>
              </a:rPr>
              <a:t>EXAM </a:t>
            </a:r>
            <a:r>
              <a:rPr lang="en-AU" sz="1400" b="1" dirty="0" smtClean="0">
                <a:latin typeface="Calibri"/>
                <a:ea typeface="Calibri"/>
                <a:cs typeface="Calibri"/>
              </a:rPr>
              <a:t>(Continued)</a:t>
            </a:r>
          </a:p>
          <a:p>
            <a:pPr marL="533400" indent="-533400">
              <a:lnSpc>
                <a:spcPct val="115000"/>
              </a:lnSpc>
              <a:spcAft>
                <a:spcPts val="0"/>
              </a:spcAft>
              <a:buNone/>
            </a:pPr>
            <a:r>
              <a:rPr lang="en-AU" sz="1200" dirty="0" smtClean="0">
                <a:latin typeface="Calibri"/>
                <a:ea typeface="Calibri"/>
                <a:cs typeface="Calibri"/>
              </a:rPr>
              <a:t>Q:	Would </a:t>
            </a:r>
            <a:r>
              <a:rPr lang="en-AU" sz="1200" dirty="0">
                <a:latin typeface="Calibri"/>
                <a:ea typeface="Calibri"/>
                <a:cs typeface="Calibri"/>
              </a:rPr>
              <a:t>a statement of intent in an examination response still be recommended for the composing section? </a:t>
            </a:r>
            <a:endParaRPr lang="en-AU" sz="1200" dirty="0">
              <a:latin typeface="Calibri"/>
              <a:ea typeface="Calibri"/>
              <a:cs typeface="Times New Roman"/>
            </a:endParaRPr>
          </a:p>
          <a:p>
            <a:pPr marL="533400" indent="-533400">
              <a:lnSpc>
                <a:spcPct val="115000"/>
              </a:lnSpc>
              <a:spcAft>
                <a:spcPts val="0"/>
              </a:spcAft>
              <a:buNone/>
            </a:pPr>
            <a:r>
              <a:rPr lang="en-AU" sz="1200" dirty="0">
                <a:latin typeface="Calibri"/>
                <a:ea typeface="Calibri"/>
                <a:cs typeface="Calibri"/>
              </a:rPr>
              <a:t>A: </a:t>
            </a:r>
            <a:r>
              <a:rPr lang="en-AU" sz="1200" dirty="0" smtClean="0">
                <a:latin typeface="Calibri"/>
                <a:ea typeface="Calibri"/>
                <a:cs typeface="Calibri"/>
              </a:rPr>
              <a:t>	Depending </a:t>
            </a:r>
            <a:r>
              <a:rPr lang="en-AU" sz="1200" dirty="0">
                <a:latin typeface="Calibri"/>
                <a:ea typeface="Calibri"/>
                <a:cs typeface="Calibri"/>
              </a:rPr>
              <a:t>on the question. If a statement of intent clarifies the nature of the response for the marker (or for the candidate) then it would seem to be useful. Statements of intent are not mandatory.</a:t>
            </a:r>
            <a:endParaRPr lang="en-AU" sz="1200" dirty="0">
              <a:latin typeface="Calibri"/>
              <a:ea typeface="Calibri"/>
              <a:cs typeface="Times New Roman"/>
            </a:endParaRPr>
          </a:p>
          <a:p>
            <a:pPr marL="533400" indent="-533400">
              <a:lnSpc>
                <a:spcPct val="115000"/>
              </a:lnSpc>
              <a:spcAft>
                <a:spcPts val="0"/>
              </a:spcAft>
              <a:buNone/>
            </a:pPr>
            <a:r>
              <a:rPr lang="en-AU" sz="1200" dirty="0">
                <a:latin typeface="Calibri"/>
                <a:ea typeface="Calibri"/>
                <a:cs typeface="Calibri"/>
              </a:rPr>
              <a:t> </a:t>
            </a:r>
            <a:endParaRPr lang="en-AU" sz="1200" dirty="0">
              <a:latin typeface="Calibri"/>
              <a:ea typeface="Calibri"/>
              <a:cs typeface="Times New Roman"/>
            </a:endParaRPr>
          </a:p>
          <a:p>
            <a:pPr marL="533400" indent="-533400">
              <a:lnSpc>
                <a:spcPct val="115000"/>
              </a:lnSpc>
              <a:spcAft>
                <a:spcPts val="0"/>
              </a:spcAft>
              <a:buNone/>
            </a:pPr>
            <a:r>
              <a:rPr lang="en-AU" sz="1200" dirty="0">
                <a:latin typeface="Calibri"/>
                <a:ea typeface="Calibri"/>
                <a:cs typeface="Calibri"/>
              </a:rPr>
              <a:t>Q</a:t>
            </a:r>
            <a:r>
              <a:rPr lang="en-AU" sz="1200" dirty="0" smtClean="0">
                <a:latin typeface="Calibri"/>
                <a:ea typeface="Calibri"/>
                <a:cs typeface="Calibri"/>
              </a:rPr>
              <a:t>:	How </a:t>
            </a:r>
            <a:r>
              <a:rPr lang="en-AU" sz="1200" dirty="0">
                <a:latin typeface="Calibri"/>
                <a:ea typeface="Calibri"/>
                <a:cs typeface="Calibri"/>
              </a:rPr>
              <a:t>will the students' study of </a:t>
            </a:r>
            <a:r>
              <a:rPr lang="en-AU" sz="1200" dirty="0" err="1">
                <a:latin typeface="Calibri"/>
                <a:ea typeface="Calibri"/>
                <a:cs typeface="Calibri"/>
              </a:rPr>
              <a:t>mulitmodal</a:t>
            </a:r>
            <a:r>
              <a:rPr lang="en-AU" sz="1200" dirty="0">
                <a:latin typeface="Calibri"/>
                <a:ea typeface="Calibri"/>
                <a:cs typeface="Calibri"/>
              </a:rPr>
              <a:t> texts be incorporated into the Year 12 examination? If they are able to discuss/analyse/reference it as one of the texts they have studied, when will we be able to see an example of a good response? </a:t>
            </a:r>
            <a:endParaRPr lang="en-AU" sz="1200" dirty="0">
              <a:latin typeface="Calibri"/>
              <a:ea typeface="Calibri"/>
              <a:cs typeface="Times New Roman"/>
            </a:endParaRPr>
          </a:p>
          <a:p>
            <a:pPr marL="533400" indent="-533400">
              <a:lnSpc>
                <a:spcPct val="115000"/>
              </a:lnSpc>
              <a:spcAft>
                <a:spcPts val="0"/>
              </a:spcAft>
              <a:buNone/>
            </a:pPr>
            <a:r>
              <a:rPr lang="en-AU" sz="1200" dirty="0">
                <a:latin typeface="Calibri"/>
                <a:ea typeface="Calibri"/>
                <a:cs typeface="Calibri"/>
              </a:rPr>
              <a:t>A: </a:t>
            </a:r>
            <a:r>
              <a:rPr lang="en-AU" sz="1200" dirty="0" smtClean="0">
                <a:latin typeface="Calibri"/>
                <a:ea typeface="Calibri"/>
                <a:cs typeface="Calibri"/>
              </a:rPr>
              <a:t>	Students </a:t>
            </a:r>
            <a:r>
              <a:rPr lang="en-AU" sz="1200" dirty="0">
                <a:latin typeface="Calibri"/>
                <a:ea typeface="Calibri"/>
                <a:cs typeface="Calibri"/>
              </a:rPr>
              <a:t>may refer to multimodal texts studied in Sections 2 or 3 of the exam, depending on the question chosen. </a:t>
            </a:r>
            <a:endParaRPr lang="en-AU" sz="1200" dirty="0" smtClean="0">
              <a:latin typeface="Calibri"/>
              <a:ea typeface="Calibri"/>
              <a:cs typeface="Calibri"/>
            </a:endParaRPr>
          </a:p>
          <a:p>
            <a:pPr marL="533400" indent="-533400">
              <a:lnSpc>
                <a:spcPct val="115000"/>
              </a:lnSpc>
              <a:spcAft>
                <a:spcPts val="0"/>
              </a:spcAft>
              <a:buNone/>
            </a:pPr>
            <a:r>
              <a:rPr lang="en-AU" b="1" dirty="0" smtClean="0">
                <a:latin typeface="Calibri"/>
                <a:ea typeface="Calibri"/>
                <a:cs typeface="Calibri"/>
              </a:rPr>
              <a:t>EST</a:t>
            </a:r>
            <a:endParaRPr lang="en-AU" dirty="0">
              <a:latin typeface="Calibri"/>
              <a:ea typeface="Calibri"/>
              <a:cs typeface="Times New Roman"/>
            </a:endParaRPr>
          </a:p>
          <a:p>
            <a:pPr marL="446088" indent="-446088">
              <a:lnSpc>
                <a:spcPct val="115000"/>
              </a:lnSpc>
              <a:spcAft>
                <a:spcPts val="0"/>
              </a:spcAft>
              <a:buNone/>
            </a:pPr>
            <a:r>
              <a:rPr lang="en-AU" sz="1100" dirty="0">
                <a:latin typeface="Calibri"/>
                <a:ea typeface="Calibri"/>
                <a:cs typeface="Calibri"/>
              </a:rPr>
              <a:t>Q: </a:t>
            </a:r>
            <a:r>
              <a:rPr lang="en-AU" sz="1100" dirty="0" smtClean="0">
                <a:latin typeface="Calibri"/>
                <a:ea typeface="Calibri"/>
                <a:cs typeface="Calibri"/>
              </a:rPr>
              <a:t>	</a:t>
            </a:r>
            <a:r>
              <a:rPr lang="en-AU" sz="1200" dirty="0" smtClean="0">
                <a:latin typeface="Calibri"/>
                <a:ea typeface="Calibri"/>
                <a:cs typeface="Calibri"/>
              </a:rPr>
              <a:t>The </a:t>
            </a:r>
            <a:r>
              <a:rPr lang="en-AU" sz="1200" dirty="0">
                <a:latin typeface="Calibri"/>
                <a:ea typeface="Calibri"/>
                <a:cs typeface="Calibri"/>
              </a:rPr>
              <a:t>Year 11 General and Year 12 General classes have an externally set task. The year 12 ATAR course has the WACE exams. What is the Year 11 ATAR equivalent for this moderation assessment? </a:t>
            </a:r>
            <a:endParaRPr lang="en-AU" sz="1200" dirty="0">
              <a:latin typeface="Calibri"/>
              <a:ea typeface="Calibri"/>
              <a:cs typeface="Times New Roman"/>
            </a:endParaRPr>
          </a:p>
          <a:p>
            <a:pPr marL="446088" indent="-446088">
              <a:lnSpc>
                <a:spcPct val="115000"/>
              </a:lnSpc>
              <a:spcAft>
                <a:spcPts val="0"/>
              </a:spcAft>
              <a:buNone/>
            </a:pPr>
            <a:r>
              <a:rPr lang="en-AU" sz="1200" dirty="0">
                <a:latin typeface="Calibri"/>
                <a:ea typeface="Calibri"/>
                <a:cs typeface="Calibri"/>
              </a:rPr>
              <a:t>A: </a:t>
            </a:r>
            <a:r>
              <a:rPr lang="en-AU" sz="1200" dirty="0" smtClean="0">
                <a:latin typeface="Calibri"/>
                <a:ea typeface="Calibri"/>
                <a:cs typeface="Calibri"/>
              </a:rPr>
              <a:t>	Only </a:t>
            </a:r>
            <a:r>
              <a:rPr lang="en-AU" sz="1200" dirty="0">
                <a:latin typeface="Calibri"/>
                <a:ea typeface="Calibri"/>
                <a:cs typeface="Calibri"/>
              </a:rPr>
              <a:t>Year 12 General has an externally set task requirement. Year 11 ATAR will be moderated by the usual process of school visits, consensus meetings and documentation reviews.</a:t>
            </a:r>
            <a:endParaRPr lang="en-AU" sz="1200" dirty="0">
              <a:latin typeface="Calibri"/>
              <a:ea typeface="Calibri"/>
              <a:cs typeface="Times New Roman"/>
            </a:endParaRPr>
          </a:p>
          <a:p>
            <a:pPr marL="446088" indent="-446088">
              <a:lnSpc>
                <a:spcPct val="115000"/>
              </a:lnSpc>
              <a:spcAft>
                <a:spcPts val="0"/>
              </a:spcAft>
              <a:buNone/>
            </a:pPr>
            <a:endParaRPr lang="en-AU" sz="1200" dirty="0">
              <a:latin typeface="Calibri"/>
              <a:ea typeface="Calibri"/>
              <a:cs typeface="Times New Roman"/>
            </a:endParaRPr>
          </a:p>
          <a:p>
            <a:pPr marL="446088" indent="-446088">
              <a:lnSpc>
                <a:spcPct val="115000"/>
              </a:lnSpc>
              <a:spcAft>
                <a:spcPts val="0"/>
              </a:spcAft>
              <a:buNone/>
            </a:pPr>
            <a:r>
              <a:rPr lang="en-AU" sz="1200" dirty="0">
                <a:latin typeface="Calibri"/>
                <a:ea typeface="Calibri"/>
                <a:cs typeface="Calibri"/>
              </a:rPr>
              <a:t>Q: </a:t>
            </a:r>
            <a:r>
              <a:rPr lang="en-AU" sz="1200" dirty="0" smtClean="0">
                <a:latin typeface="Calibri"/>
                <a:ea typeface="Calibri"/>
                <a:cs typeface="Calibri"/>
              </a:rPr>
              <a:t>	How </a:t>
            </a:r>
            <a:r>
              <a:rPr lang="en-AU" sz="1200" dirty="0">
                <a:latin typeface="Calibri"/>
                <a:ea typeface="Calibri"/>
                <a:cs typeface="Calibri"/>
              </a:rPr>
              <a:t>far before the EST scheduled date will teachers receive the task? </a:t>
            </a:r>
            <a:endParaRPr lang="en-AU" sz="1200" dirty="0">
              <a:latin typeface="Calibri"/>
              <a:ea typeface="Calibri"/>
              <a:cs typeface="Times New Roman"/>
            </a:endParaRPr>
          </a:p>
          <a:p>
            <a:pPr marL="446088" indent="-446088">
              <a:lnSpc>
                <a:spcPct val="115000"/>
              </a:lnSpc>
              <a:spcAft>
                <a:spcPts val="1000"/>
              </a:spcAft>
              <a:buNone/>
            </a:pPr>
            <a:r>
              <a:rPr lang="en-AU" sz="1200" dirty="0">
                <a:latin typeface="Calibri"/>
                <a:ea typeface="Calibri"/>
                <a:cs typeface="Calibri"/>
              </a:rPr>
              <a:t> A: </a:t>
            </a:r>
            <a:r>
              <a:rPr lang="en-AU" sz="1200" dirty="0" smtClean="0">
                <a:latin typeface="Calibri"/>
                <a:ea typeface="Calibri"/>
                <a:cs typeface="Calibri"/>
              </a:rPr>
              <a:t>	</a:t>
            </a:r>
            <a:r>
              <a:rPr lang="en-AU" sz="1200" dirty="0" smtClean="0">
                <a:latin typeface="Calibri"/>
                <a:ea typeface="Calibri"/>
                <a:cs typeface="Times New Roman"/>
              </a:rPr>
              <a:t>The </a:t>
            </a:r>
            <a:r>
              <a:rPr lang="en-AU" sz="1200" dirty="0">
                <a:latin typeface="Calibri"/>
                <a:ea typeface="Calibri"/>
                <a:cs typeface="Times New Roman"/>
              </a:rPr>
              <a:t>EST to be used in 2016 will be developed in late 2015/early 2016. The final version of the EST’s and the marking keys will be made available for schools to administer in an Authority nominated period of two weeks in Term 2, 2016.</a:t>
            </a:r>
          </a:p>
          <a:p>
            <a:pPr marL="533400" indent="-533400">
              <a:buNone/>
            </a:pPr>
            <a:endParaRPr lang="en-AU" sz="1100"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66</a:t>
            </a:fld>
            <a:endParaRPr lang="en-AU" dirty="0"/>
          </a:p>
        </p:txBody>
      </p:sp>
    </p:spTree>
    <p:extLst>
      <p:ext uri="{BB962C8B-B14F-4D97-AF65-F5344CB8AC3E}">
        <p14:creationId xmlns:p14="http://schemas.microsoft.com/office/powerpoint/2010/main" val="41102573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Webinar Question and Answers</a:t>
            </a:r>
            <a:endParaRPr lang="en-AU" dirty="0"/>
          </a:p>
        </p:txBody>
      </p:sp>
      <p:sp>
        <p:nvSpPr>
          <p:cNvPr id="3" name="Content Placeholder 2"/>
          <p:cNvSpPr>
            <a:spLocks noGrp="1"/>
          </p:cNvSpPr>
          <p:nvPr>
            <p:ph idx="1"/>
          </p:nvPr>
        </p:nvSpPr>
        <p:spPr/>
        <p:txBody>
          <a:bodyPr/>
          <a:lstStyle/>
          <a:p>
            <a:pPr marL="0" indent="0">
              <a:buNone/>
            </a:pPr>
            <a:r>
              <a:rPr lang="en-AU" b="1" dirty="0" smtClean="0">
                <a:latin typeface="Calibri"/>
                <a:ea typeface="Calibri"/>
                <a:cs typeface="Calibri"/>
              </a:rPr>
              <a:t>MISCELLANEOUS</a:t>
            </a:r>
            <a:endParaRPr lang="en-AU" sz="1400" b="1" dirty="0" smtClean="0">
              <a:latin typeface="Calibri"/>
              <a:ea typeface="Calibri"/>
              <a:cs typeface="Calibri"/>
            </a:endParaRPr>
          </a:p>
          <a:p>
            <a:pPr marL="533400" indent="-533400">
              <a:lnSpc>
                <a:spcPct val="115000"/>
              </a:lnSpc>
              <a:spcAft>
                <a:spcPts val="0"/>
              </a:spcAft>
              <a:buNone/>
            </a:pPr>
            <a:r>
              <a:rPr lang="en-AU" sz="1100" dirty="0">
                <a:latin typeface="Calibri"/>
                <a:ea typeface="Calibri"/>
                <a:cs typeface="Calibri"/>
              </a:rPr>
              <a:t> </a:t>
            </a:r>
            <a:r>
              <a:rPr lang="en-AU" sz="1200" dirty="0" smtClean="0">
                <a:latin typeface="Calibri"/>
                <a:ea typeface="Calibri"/>
                <a:cs typeface="Calibri"/>
              </a:rPr>
              <a:t>Q</a:t>
            </a:r>
            <a:r>
              <a:rPr lang="en-AU" sz="1200" dirty="0">
                <a:latin typeface="Calibri"/>
                <a:ea typeface="Calibri"/>
                <a:cs typeface="Calibri"/>
              </a:rPr>
              <a:t>: </a:t>
            </a:r>
            <a:r>
              <a:rPr lang="en-AU" sz="1200" dirty="0" smtClean="0">
                <a:latin typeface="Calibri"/>
                <a:ea typeface="Calibri"/>
                <a:cs typeface="Calibri"/>
              </a:rPr>
              <a:t>       Will </a:t>
            </a:r>
            <a:r>
              <a:rPr lang="en-AU" sz="1200" dirty="0">
                <a:latin typeface="Calibri"/>
                <a:ea typeface="Calibri"/>
                <a:cs typeface="Calibri"/>
              </a:rPr>
              <a:t>SCSA provide sample programs, outlines and tasks as the Curriculum Council did with the introduction of the </a:t>
            </a:r>
            <a:r>
              <a:rPr lang="en-AU" sz="1200" dirty="0" smtClean="0">
                <a:latin typeface="Calibri"/>
                <a:ea typeface="Calibri"/>
                <a:cs typeface="Calibri"/>
              </a:rPr>
              <a:t>current  Courses </a:t>
            </a:r>
            <a:r>
              <a:rPr lang="en-AU" sz="1200" dirty="0">
                <a:latin typeface="Calibri"/>
                <a:ea typeface="Calibri"/>
                <a:cs typeface="Calibri"/>
              </a:rPr>
              <a:t>of Study? </a:t>
            </a:r>
            <a:endParaRPr lang="en-AU" sz="1200" dirty="0">
              <a:latin typeface="Calibri"/>
              <a:ea typeface="Calibri"/>
              <a:cs typeface="Times New Roman"/>
            </a:endParaRPr>
          </a:p>
          <a:p>
            <a:pPr marL="446088" indent="-446088">
              <a:lnSpc>
                <a:spcPct val="115000"/>
              </a:lnSpc>
              <a:spcAft>
                <a:spcPts val="0"/>
              </a:spcAft>
              <a:buNone/>
            </a:pPr>
            <a:r>
              <a:rPr lang="en-AU" sz="1200" dirty="0">
                <a:latin typeface="Calibri"/>
                <a:ea typeface="Calibri"/>
                <a:cs typeface="Calibri"/>
              </a:rPr>
              <a:t>A: </a:t>
            </a:r>
            <a:r>
              <a:rPr lang="en-AU" sz="1200" dirty="0" smtClean="0">
                <a:latin typeface="Calibri"/>
                <a:ea typeface="Calibri"/>
                <a:cs typeface="Calibri"/>
              </a:rPr>
              <a:t>	Sample </a:t>
            </a:r>
            <a:r>
              <a:rPr lang="en-AU" sz="1200" dirty="0">
                <a:latin typeface="Calibri"/>
                <a:ea typeface="Calibri"/>
                <a:cs typeface="Calibri"/>
              </a:rPr>
              <a:t>Course Outlines, Assessment Outlines and Assessment Tasks with marking keys are being prepared. Teacher Support Materials will not include programs</a:t>
            </a:r>
            <a:r>
              <a:rPr lang="en-AU" sz="1200" dirty="0" smtClean="0">
                <a:latin typeface="Calibri"/>
                <a:ea typeface="Calibri"/>
                <a:cs typeface="Calibri"/>
              </a:rPr>
              <a:t>.</a:t>
            </a:r>
            <a:endParaRPr lang="en-AU" sz="1200" dirty="0">
              <a:latin typeface="Calibri"/>
              <a:ea typeface="Calibri"/>
              <a:cs typeface="Times New Roman"/>
            </a:endParaRPr>
          </a:p>
          <a:p>
            <a:pPr marL="446088" indent="-446088">
              <a:lnSpc>
                <a:spcPct val="115000"/>
              </a:lnSpc>
              <a:spcAft>
                <a:spcPts val="0"/>
              </a:spcAft>
              <a:buNone/>
            </a:pPr>
            <a:r>
              <a:rPr lang="en-AU" sz="1200" dirty="0">
                <a:latin typeface="Calibri"/>
                <a:ea typeface="Calibri"/>
                <a:cs typeface="Calibri"/>
              </a:rPr>
              <a:t>Q: </a:t>
            </a:r>
            <a:r>
              <a:rPr lang="en-AU" sz="1200" dirty="0" smtClean="0">
                <a:latin typeface="Calibri"/>
                <a:ea typeface="Calibri"/>
                <a:cs typeface="Calibri"/>
              </a:rPr>
              <a:t>	Is </a:t>
            </a:r>
            <a:r>
              <a:rPr lang="en-AU" sz="1200" dirty="0">
                <a:latin typeface="Calibri"/>
                <a:ea typeface="Calibri"/>
                <a:cs typeface="Calibri"/>
              </a:rPr>
              <a:t>there any prerequisite for </a:t>
            </a:r>
            <a:r>
              <a:rPr lang="en-AU" sz="1200" dirty="0" err="1">
                <a:latin typeface="Calibri"/>
                <a:ea typeface="Calibri"/>
                <a:cs typeface="Calibri"/>
              </a:rPr>
              <a:t>Yr</a:t>
            </a:r>
            <a:r>
              <a:rPr lang="en-AU" sz="1200" dirty="0">
                <a:latin typeface="Calibri"/>
                <a:ea typeface="Calibri"/>
                <a:cs typeface="Calibri"/>
              </a:rPr>
              <a:t> 12 ATAR English to do Year 11 ATAR English? Can they do </a:t>
            </a:r>
            <a:r>
              <a:rPr lang="en-AU" sz="1200" dirty="0" err="1">
                <a:latin typeface="Calibri"/>
                <a:ea typeface="Calibri"/>
                <a:cs typeface="Calibri"/>
              </a:rPr>
              <a:t>Yr</a:t>
            </a:r>
            <a:r>
              <a:rPr lang="en-AU" sz="1200" dirty="0">
                <a:latin typeface="Calibri"/>
                <a:ea typeface="Calibri"/>
                <a:cs typeface="Calibri"/>
              </a:rPr>
              <a:t> 11 Lit and pair this with </a:t>
            </a:r>
            <a:r>
              <a:rPr lang="en-AU" sz="1200" dirty="0" err="1">
                <a:latin typeface="Calibri"/>
                <a:ea typeface="Calibri"/>
                <a:cs typeface="Calibri"/>
              </a:rPr>
              <a:t>Yr</a:t>
            </a:r>
            <a:r>
              <a:rPr lang="en-AU" sz="1200" dirty="0">
                <a:latin typeface="Calibri"/>
                <a:ea typeface="Calibri"/>
                <a:cs typeface="Calibri"/>
              </a:rPr>
              <a:t> 12 ATAR English? </a:t>
            </a:r>
            <a:endParaRPr lang="en-AU" sz="1200" dirty="0">
              <a:latin typeface="Calibri"/>
              <a:ea typeface="Calibri"/>
              <a:cs typeface="Times New Roman"/>
            </a:endParaRPr>
          </a:p>
          <a:p>
            <a:pPr marL="446088" indent="-446088">
              <a:lnSpc>
                <a:spcPct val="115000"/>
              </a:lnSpc>
              <a:spcAft>
                <a:spcPts val="0"/>
              </a:spcAft>
              <a:buNone/>
            </a:pPr>
            <a:r>
              <a:rPr lang="en-AU" sz="1200" dirty="0">
                <a:latin typeface="Calibri"/>
                <a:ea typeface="Calibri"/>
                <a:cs typeface="Calibri"/>
              </a:rPr>
              <a:t>A: </a:t>
            </a:r>
            <a:r>
              <a:rPr lang="en-AU" sz="1200" dirty="0" smtClean="0">
                <a:latin typeface="Calibri"/>
                <a:ea typeface="Calibri"/>
                <a:cs typeface="Calibri"/>
              </a:rPr>
              <a:t>	There </a:t>
            </a:r>
            <a:r>
              <a:rPr lang="en-AU" sz="1200" dirty="0">
                <a:latin typeface="Calibri"/>
                <a:ea typeface="Calibri"/>
                <a:cs typeface="Calibri"/>
              </a:rPr>
              <a:t>is no pre-requisite for year 12 English. Students may opt to change from year 11 Literature into Year 12 English</a:t>
            </a:r>
            <a:r>
              <a:rPr lang="en-AU" sz="1200" dirty="0" smtClean="0">
                <a:latin typeface="Calibri"/>
                <a:ea typeface="Calibri"/>
                <a:cs typeface="Calibri"/>
              </a:rPr>
              <a:t>.</a:t>
            </a:r>
          </a:p>
          <a:p>
            <a:pPr marL="446088" indent="-446088">
              <a:lnSpc>
                <a:spcPct val="115000"/>
              </a:lnSpc>
              <a:spcAft>
                <a:spcPts val="0"/>
              </a:spcAft>
              <a:buNone/>
            </a:pPr>
            <a:endParaRPr lang="en-AU" sz="1200" dirty="0">
              <a:latin typeface="Calibri"/>
              <a:ea typeface="Calibri"/>
              <a:cs typeface="Times New Roman"/>
            </a:endParaRPr>
          </a:p>
          <a:p>
            <a:pPr marL="446088" indent="-446088">
              <a:lnSpc>
                <a:spcPct val="115000"/>
              </a:lnSpc>
              <a:spcAft>
                <a:spcPts val="0"/>
              </a:spcAft>
              <a:buNone/>
            </a:pPr>
            <a:r>
              <a:rPr lang="en-AU" sz="1200" dirty="0">
                <a:latin typeface="Calibri"/>
                <a:ea typeface="Calibri"/>
                <a:cs typeface="Calibri"/>
              </a:rPr>
              <a:t>Q: </a:t>
            </a:r>
            <a:r>
              <a:rPr lang="en-AU" sz="1200" dirty="0" smtClean="0">
                <a:latin typeface="Calibri"/>
                <a:ea typeface="Calibri"/>
                <a:cs typeface="Calibri"/>
              </a:rPr>
              <a:t>	Can </a:t>
            </a:r>
            <a:r>
              <a:rPr lang="en-AU" sz="1200" dirty="0">
                <a:latin typeface="Calibri"/>
                <a:ea typeface="Calibri"/>
                <a:cs typeface="Calibri"/>
              </a:rPr>
              <a:t>students do two English courses in Year 12? </a:t>
            </a:r>
            <a:endParaRPr lang="en-AU" sz="1200" dirty="0">
              <a:latin typeface="Calibri"/>
              <a:ea typeface="Calibri"/>
              <a:cs typeface="Times New Roman"/>
            </a:endParaRPr>
          </a:p>
          <a:p>
            <a:pPr marL="446088" indent="-446088">
              <a:lnSpc>
                <a:spcPct val="115000"/>
              </a:lnSpc>
              <a:spcAft>
                <a:spcPts val="0"/>
              </a:spcAft>
              <a:buNone/>
            </a:pPr>
            <a:r>
              <a:rPr lang="en-AU" sz="1200" dirty="0">
                <a:latin typeface="Calibri"/>
                <a:ea typeface="Calibri"/>
                <a:cs typeface="Calibri"/>
              </a:rPr>
              <a:t>A: </a:t>
            </a:r>
            <a:r>
              <a:rPr lang="en-AU" sz="1200" dirty="0" smtClean="0">
                <a:latin typeface="Calibri"/>
                <a:ea typeface="Calibri"/>
                <a:cs typeface="Calibri"/>
              </a:rPr>
              <a:t>	Students </a:t>
            </a:r>
            <a:r>
              <a:rPr lang="en-AU" sz="1200" dirty="0">
                <a:latin typeface="Calibri"/>
                <a:ea typeface="Calibri"/>
                <a:cs typeface="Calibri"/>
              </a:rPr>
              <a:t>may do this if they choose, but need to be mindful on how this will impact on their meeting all the requirements for achieving the WACE. </a:t>
            </a:r>
            <a:endParaRPr lang="en-AU" sz="1200" dirty="0">
              <a:latin typeface="Calibri"/>
              <a:ea typeface="Calibri"/>
              <a:cs typeface="Times New Roman"/>
            </a:endParaRPr>
          </a:p>
          <a:p>
            <a:pPr marL="446088" indent="-446088">
              <a:lnSpc>
                <a:spcPct val="115000"/>
              </a:lnSpc>
              <a:spcAft>
                <a:spcPts val="0"/>
              </a:spcAft>
              <a:buNone/>
            </a:pPr>
            <a:r>
              <a:rPr lang="en-AU" sz="1200" dirty="0">
                <a:latin typeface="Calibri"/>
                <a:ea typeface="Calibri"/>
                <a:cs typeface="Calibri"/>
              </a:rPr>
              <a:t> </a:t>
            </a:r>
            <a:endParaRPr lang="en-AU" sz="1200" dirty="0" smtClean="0">
              <a:latin typeface="Calibri"/>
              <a:ea typeface="Calibri"/>
              <a:cs typeface="Calibri"/>
            </a:endParaRPr>
          </a:p>
          <a:p>
            <a:pPr marL="446088" indent="-446088">
              <a:lnSpc>
                <a:spcPct val="115000"/>
              </a:lnSpc>
              <a:spcAft>
                <a:spcPts val="0"/>
              </a:spcAft>
              <a:buNone/>
            </a:pPr>
            <a:r>
              <a:rPr lang="en-AU" sz="1200" dirty="0" smtClean="0">
                <a:latin typeface="Calibri"/>
                <a:ea typeface="Calibri"/>
                <a:cs typeface="Calibri"/>
              </a:rPr>
              <a:t>Q</a:t>
            </a:r>
            <a:r>
              <a:rPr lang="en-AU" sz="1200" dirty="0">
                <a:latin typeface="Calibri"/>
                <a:ea typeface="Calibri"/>
                <a:cs typeface="Calibri"/>
              </a:rPr>
              <a:t>: </a:t>
            </a:r>
            <a:r>
              <a:rPr lang="en-AU" sz="1200" dirty="0" smtClean="0">
                <a:latin typeface="Calibri"/>
                <a:ea typeface="Calibri"/>
                <a:cs typeface="Calibri"/>
              </a:rPr>
              <a:t>	Can </a:t>
            </a:r>
            <a:r>
              <a:rPr lang="en-AU" sz="1200" dirty="0">
                <a:latin typeface="Calibri"/>
                <a:ea typeface="Calibri"/>
                <a:cs typeface="Calibri"/>
              </a:rPr>
              <a:t>students do Year 11 English, then do Year 12 Literature plus Year 12 ATAR English? </a:t>
            </a:r>
            <a:endParaRPr lang="en-AU" sz="1200" dirty="0">
              <a:latin typeface="Calibri"/>
              <a:ea typeface="Calibri"/>
              <a:cs typeface="Times New Roman"/>
            </a:endParaRPr>
          </a:p>
          <a:p>
            <a:pPr marL="446088" indent="-446088">
              <a:lnSpc>
                <a:spcPct val="115000"/>
              </a:lnSpc>
              <a:spcAft>
                <a:spcPts val="0"/>
              </a:spcAft>
              <a:buNone/>
            </a:pPr>
            <a:r>
              <a:rPr lang="en-AU" sz="1200" dirty="0">
                <a:latin typeface="Calibri"/>
                <a:ea typeface="Calibri"/>
                <a:cs typeface="Calibri"/>
              </a:rPr>
              <a:t>A: </a:t>
            </a:r>
            <a:r>
              <a:rPr lang="en-AU" sz="1200" dirty="0" smtClean="0">
                <a:latin typeface="Calibri"/>
                <a:ea typeface="Calibri"/>
                <a:cs typeface="Calibri"/>
              </a:rPr>
              <a:t>	Yes</a:t>
            </a:r>
            <a:r>
              <a:rPr lang="en-AU" sz="1200" dirty="0">
                <a:latin typeface="Calibri"/>
                <a:ea typeface="Calibri"/>
                <a:cs typeface="Calibri"/>
              </a:rPr>
              <a:t>. For WACE certification students are required to complete two </a:t>
            </a:r>
            <a:r>
              <a:rPr lang="en-AU" sz="1200" dirty="0" err="1">
                <a:latin typeface="Calibri"/>
                <a:ea typeface="Calibri"/>
                <a:cs typeface="Calibri"/>
              </a:rPr>
              <a:t>Yr</a:t>
            </a:r>
            <a:r>
              <a:rPr lang="en-AU" sz="1200" dirty="0">
                <a:latin typeface="Calibri"/>
                <a:ea typeface="Calibri"/>
                <a:cs typeface="Calibri"/>
              </a:rPr>
              <a:t> 11 units of either English, EALD or Literature and complete a pair of </a:t>
            </a:r>
            <a:r>
              <a:rPr lang="en-AU" sz="1200" dirty="0" err="1">
                <a:latin typeface="Calibri"/>
                <a:ea typeface="Calibri"/>
                <a:cs typeface="Calibri"/>
              </a:rPr>
              <a:t>Yr</a:t>
            </a:r>
            <a:r>
              <a:rPr lang="en-AU" sz="1200" dirty="0">
                <a:latin typeface="Calibri"/>
                <a:ea typeface="Calibri"/>
                <a:cs typeface="Calibri"/>
              </a:rPr>
              <a:t> 12 units in English, EALD or Literature. There is no requirement that the courses are the same across Years 11 and 12. </a:t>
            </a:r>
            <a:endParaRPr lang="en-AU" sz="1200" dirty="0">
              <a:latin typeface="Calibri"/>
              <a:ea typeface="Calibri"/>
              <a:cs typeface="Times New Roman"/>
            </a:endParaRPr>
          </a:p>
          <a:p>
            <a:pPr marL="446088" indent="-446088">
              <a:lnSpc>
                <a:spcPct val="115000"/>
              </a:lnSpc>
              <a:spcAft>
                <a:spcPts val="0"/>
              </a:spcAft>
              <a:buNone/>
            </a:pPr>
            <a:r>
              <a:rPr lang="en-AU" sz="1200" dirty="0">
                <a:latin typeface="Calibri"/>
                <a:ea typeface="Calibri"/>
                <a:cs typeface="Calibri"/>
              </a:rPr>
              <a:t> </a:t>
            </a:r>
            <a:endParaRPr lang="en-AU" sz="1200" dirty="0">
              <a:latin typeface="Calibri"/>
              <a:ea typeface="Calibri"/>
              <a:cs typeface="Times New Roman"/>
            </a:endParaRPr>
          </a:p>
          <a:p>
            <a:pPr marL="533400" indent="-533400">
              <a:buNone/>
            </a:pPr>
            <a:endParaRPr lang="en-AU" sz="1100" dirty="0"/>
          </a:p>
        </p:txBody>
      </p:sp>
      <p:sp>
        <p:nvSpPr>
          <p:cNvPr id="4" name="Slide Number Placeholder 3"/>
          <p:cNvSpPr>
            <a:spLocks noGrp="1"/>
          </p:cNvSpPr>
          <p:nvPr>
            <p:ph type="sldNum" sz="quarter" idx="4"/>
          </p:nvPr>
        </p:nvSpPr>
        <p:spPr/>
        <p:txBody>
          <a:bodyPr/>
          <a:lstStyle/>
          <a:p>
            <a:fld id="{8C57E9BA-65BF-4135-85A9-0424360DE200}" type="slidenum">
              <a:rPr lang="en-AU" smtClean="0"/>
              <a:pPr/>
              <a:t>67</a:t>
            </a:fld>
            <a:endParaRPr lang="en-AU" dirty="0"/>
          </a:p>
        </p:txBody>
      </p:sp>
    </p:spTree>
    <p:extLst>
      <p:ext uri="{BB962C8B-B14F-4D97-AF65-F5344CB8AC3E}">
        <p14:creationId xmlns:p14="http://schemas.microsoft.com/office/powerpoint/2010/main" val="984470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smtClean="0"/>
              <a:t>Summary of differences before direct comparison of courses: </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Content Placeholder 2"/>
          <p:cNvSpPr>
            <a:spLocks noGrp="1"/>
          </p:cNvSpPr>
          <p:nvPr>
            <p:ph idx="1"/>
          </p:nvPr>
        </p:nvSpPr>
        <p:spPr>
          <a:xfrm>
            <a:off x="389734" y="1981200"/>
            <a:ext cx="7907337" cy="3676650"/>
          </a:xfrm>
        </p:spPr>
        <p:txBody>
          <a:bodyPr/>
          <a:lstStyle/>
          <a:p>
            <a:pPr marL="914400" lvl="1" indent="-457200">
              <a:buFont typeface="+mj-lt"/>
              <a:buAutoNum type="arabicPeriod"/>
            </a:pPr>
            <a:r>
              <a:rPr lang="en-US" dirty="0" smtClean="0"/>
              <a:t>An </a:t>
            </a:r>
            <a:r>
              <a:rPr lang="en-US" i="1" dirty="0"/>
              <a:t>apparent</a:t>
            </a:r>
            <a:r>
              <a:rPr lang="en-US" dirty="0"/>
              <a:t> focus shift from “language” to “texts</a:t>
            </a:r>
            <a:r>
              <a:rPr lang="en-US" dirty="0" smtClean="0"/>
              <a:t>”</a:t>
            </a:r>
            <a:endParaRPr lang="en-US" dirty="0"/>
          </a:p>
          <a:p>
            <a:pPr marL="914400" lvl="1" indent="-457200">
              <a:buFont typeface="+mj-lt"/>
              <a:buAutoNum type="arabicPeriod"/>
            </a:pPr>
            <a:r>
              <a:rPr lang="en-AU" dirty="0" smtClean="0"/>
              <a:t>Greater emphasis </a:t>
            </a:r>
            <a:r>
              <a:rPr lang="en-AU" dirty="0"/>
              <a:t>on </a:t>
            </a:r>
            <a:r>
              <a:rPr lang="en-US" dirty="0" smtClean="0"/>
              <a:t>multimodal </a:t>
            </a:r>
            <a:r>
              <a:rPr lang="en-US" dirty="0"/>
              <a:t>digital/online and hybrid texts in both AC </a:t>
            </a:r>
            <a:r>
              <a:rPr lang="en-US" dirty="0" smtClean="0"/>
              <a:t>courses</a:t>
            </a:r>
            <a:endParaRPr lang="en-US" dirty="0"/>
          </a:p>
          <a:p>
            <a:pPr marL="914400" lvl="1" indent="-457200">
              <a:buFont typeface="+mj-lt"/>
              <a:buAutoNum type="arabicPeriod"/>
            </a:pPr>
            <a:r>
              <a:rPr lang="en-US" dirty="0"/>
              <a:t>S</a:t>
            </a:r>
            <a:r>
              <a:rPr lang="en-US" dirty="0" smtClean="0"/>
              <a:t>ome </a:t>
            </a:r>
            <a:r>
              <a:rPr lang="en-US" dirty="0"/>
              <a:t>key </a:t>
            </a:r>
            <a:r>
              <a:rPr lang="en-US" dirty="0" smtClean="0"/>
              <a:t>terminology in </a:t>
            </a:r>
            <a:r>
              <a:rPr lang="en-US" dirty="0"/>
              <a:t>ATAR English </a:t>
            </a:r>
            <a:r>
              <a:rPr lang="en-US" dirty="0" smtClean="0"/>
              <a:t>that </a:t>
            </a:r>
            <a:r>
              <a:rPr lang="en-US" dirty="0"/>
              <a:t>does not occur in WACE </a:t>
            </a:r>
            <a:r>
              <a:rPr lang="en-US" dirty="0" smtClean="0"/>
              <a:t>courses</a:t>
            </a:r>
            <a:endParaRPr lang="en-US" dirty="0"/>
          </a:p>
          <a:p>
            <a:pPr marL="914400" lvl="1" indent="-457200">
              <a:buFont typeface="+mj-lt"/>
              <a:buAutoNum type="arabicPeriod"/>
            </a:pPr>
            <a:r>
              <a:rPr lang="en-AU" dirty="0"/>
              <a:t>I</a:t>
            </a:r>
            <a:r>
              <a:rPr lang="en-AU" dirty="0" smtClean="0"/>
              <a:t>ncreased </a:t>
            </a:r>
            <a:r>
              <a:rPr lang="en-AU" dirty="0"/>
              <a:t>focus on the creation of analytical, imaginative, interpretive and persuasive responses in ATAR </a:t>
            </a:r>
            <a:r>
              <a:rPr lang="en-AU" dirty="0" smtClean="0"/>
              <a:t>English</a:t>
            </a:r>
            <a:endParaRPr lang="en-US" dirty="0"/>
          </a:p>
          <a:p>
            <a:pPr marL="0" indent="0">
              <a:spcAft>
                <a:spcPts val="600"/>
              </a:spcAft>
              <a:buNone/>
            </a:pPr>
            <a:endParaRPr lang="en-AU" sz="2800" dirty="0"/>
          </a:p>
          <a:p>
            <a:pPr marL="0" indent="0">
              <a:spcAft>
                <a:spcPts val="600"/>
              </a:spcAft>
              <a:buNone/>
            </a:pPr>
            <a:endParaRPr lang="en-AU" sz="2800" dirty="0" smtClean="0"/>
          </a:p>
          <a:p>
            <a:pPr marL="0" lvl="0" indent="0">
              <a:spcAft>
                <a:spcPts val="600"/>
              </a:spcAft>
              <a:buNone/>
            </a:pPr>
            <a:endParaRPr lang="en-AU" dirty="0"/>
          </a:p>
        </p:txBody>
      </p:sp>
      <p:sp>
        <p:nvSpPr>
          <p:cNvPr id="2" name="Slide Number Placeholder 1"/>
          <p:cNvSpPr>
            <a:spLocks noGrp="1"/>
          </p:cNvSpPr>
          <p:nvPr>
            <p:ph type="sldNum" sz="quarter" idx="4"/>
          </p:nvPr>
        </p:nvSpPr>
        <p:spPr/>
        <p:txBody>
          <a:bodyPr/>
          <a:lstStyle/>
          <a:p>
            <a:fld id="{8C57E9BA-65BF-4135-85A9-0424360DE200}" type="slidenum">
              <a:rPr lang="en-AU" smtClean="0"/>
              <a:pPr/>
              <a:t>7</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7</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513582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smtClean="0"/>
              <a:t>WACE Stage 2 (ENG 2A/2D)</a:t>
            </a:r>
            <a:r>
              <a:rPr lang="en-AU" dirty="0" smtClean="0">
                <a:solidFill>
                  <a:srgbClr val="0099FF"/>
                </a:solidFill>
                <a:latin typeface="Arial" charset="0"/>
              </a:rPr>
              <a:t/>
            </a:r>
            <a:br>
              <a:rPr lang="en-AU" dirty="0" smtClean="0">
                <a:solidFill>
                  <a:srgbClr val="0099FF"/>
                </a:solidFill>
                <a:latin typeface="Arial" charset="0"/>
              </a:rPr>
            </a:b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035" y="1752600"/>
            <a:ext cx="8534400" cy="4724400"/>
          </a:xfrm>
          <a:prstGeom prst="rect">
            <a:avLst/>
          </a:prstGeom>
        </p:spPr>
      </p:pic>
      <p:sp>
        <p:nvSpPr>
          <p:cNvPr id="2" name="Slide Number Placeholder 1"/>
          <p:cNvSpPr>
            <a:spLocks noGrp="1"/>
          </p:cNvSpPr>
          <p:nvPr>
            <p:ph type="sldNum" sz="quarter" idx="4"/>
          </p:nvPr>
        </p:nvSpPr>
        <p:spPr/>
        <p:txBody>
          <a:bodyPr/>
          <a:lstStyle/>
          <a:p>
            <a:fld id="{8C57E9BA-65BF-4135-85A9-0424360DE200}" type="slidenum">
              <a:rPr lang="en-AU" smtClean="0"/>
              <a:pPr/>
              <a:t>8</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8</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1228833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14300" y="914400"/>
            <a:ext cx="8915400" cy="5334000"/>
          </a:xfrm>
        </p:spPr>
      </p:pic>
      <p:sp>
        <p:nvSpPr>
          <p:cNvPr id="6" name="Title 1"/>
          <p:cNvSpPr>
            <a:spLocks noGrp="1"/>
          </p:cNvSpPr>
          <p:nvPr>
            <p:ph type="title"/>
          </p:nvPr>
        </p:nvSpPr>
        <p:spPr>
          <a:xfrm>
            <a:off x="304801" y="762000"/>
            <a:ext cx="8550275" cy="762000"/>
          </a:xfrm>
        </p:spPr>
        <p:txBody>
          <a:bodyPr/>
          <a:lstStyle/>
          <a:p>
            <a:r>
              <a:rPr lang="en-AU" dirty="0" smtClean="0"/>
              <a:t/>
            </a:r>
            <a:br>
              <a:rPr lang="en-AU" dirty="0" smtClean="0"/>
            </a:br>
            <a:r>
              <a:rPr lang="en-AU" dirty="0" smtClean="0"/>
              <a:t/>
            </a:r>
            <a:br>
              <a:rPr lang="en-AU" dirty="0" smtClean="0"/>
            </a:br>
            <a:r>
              <a:rPr lang="en-AU" sz="2800" b="1" dirty="0" smtClean="0"/>
              <a:t>11 ATAR English</a:t>
            </a:r>
            <a:r>
              <a:rPr lang="en-AU" dirty="0">
                <a:solidFill>
                  <a:srgbClr val="0099FF"/>
                </a:solidFill>
                <a:latin typeface="Arial" charset="0"/>
              </a:rPr>
              <a:t/>
            </a:r>
            <a:br>
              <a:rPr lang="en-AU" dirty="0">
                <a:solidFill>
                  <a:srgbClr val="0099FF"/>
                </a:solidFill>
                <a:latin typeface="Arial" charset="0"/>
              </a:rPr>
            </a:br>
            <a:endParaRPr lang="en-AU" dirty="0"/>
          </a:p>
        </p:txBody>
      </p:sp>
      <p:sp>
        <p:nvSpPr>
          <p:cNvPr id="3" name="Slide Number Placeholder 2"/>
          <p:cNvSpPr>
            <a:spLocks noGrp="1"/>
          </p:cNvSpPr>
          <p:nvPr>
            <p:ph type="sldNum" sz="quarter" idx="4"/>
          </p:nvPr>
        </p:nvSpPr>
        <p:spPr/>
        <p:txBody>
          <a:bodyPr/>
          <a:lstStyle/>
          <a:p>
            <a:fld id="{8C57E9BA-65BF-4135-85A9-0424360DE200}" type="slidenum">
              <a:rPr lang="en-AU" smtClean="0"/>
              <a:pPr/>
              <a:t>9</a:t>
            </a:fld>
            <a:endParaRPr lang="en-AU" dirty="0"/>
          </a:p>
        </p:txBody>
      </p:sp>
      <p:sp>
        <p:nvSpPr>
          <p:cNvPr id="5" name="Title 1"/>
          <p:cNvSpPr txBox="1">
            <a:spLocks/>
          </p:cNvSpPr>
          <p:nvPr/>
        </p:nvSpPr>
        <p:spPr bwMode="auto">
          <a:xfrm>
            <a:off x="474665" y="6233248"/>
            <a:ext cx="85502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4D2C8A"/>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fld id="{A9EE92D3-B871-204C-851A-3746AB280938}" type="slidenum">
              <a:rPr lang="en-AU" sz="1800" smtClean="0">
                <a:latin typeface="Cambria" pitchFamily="18" charset="0"/>
              </a:rPr>
              <a:t>9</a:t>
            </a:fld>
            <a:endParaRPr lang="en-AU" sz="1800" dirty="0">
              <a:latin typeface="Cambria" pitchFamily="18" charset="0"/>
            </a:endParaRPr>
          </a:p>
        </p:txBody>
      </p:sp>
      <p:sp>
        <p:nvSpPr>
          <p:cNvPr id="7" name="Rectangle 6"/>
          <p:cNvSpPr/>
          <p:nvPr/>
        </p:nvSpPr>
        <p:spPr bwMode="auto">
          <a:xfrm>
            <a:off x="0" y="6525402"/>
            <a:ext cx="9151931" cy="48499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3600" b="0" i="0" u="none" strike="noStrike" cap="none" normalizeH="0" baseline="0" smtClean="0">
              <a:ln>
                <a:noFill/>
              </a:ln>
              <a:solidFill>
                <a:srgbClr val="0099FF"/>
              </a:solidFill>
              <a:effectLst/>
              <a:latin typeface="Arial" charset="0"/>
            </a:endParaRPr>
          </a:p>
        </p:txBody>
      </p:sp>
    </p:spTree>
    <p:extLst>
      <p:ext uri="{BB962C8B-B14F-4D97-AF65-F5344CB8AC3E}">
        <p14:creationId xmlns:p14="http://schemas.microsoft.com/office/powerpoint/2010/main" val="3795675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3_Default Design">
  <a:themeElements>
    <a:clrScheme name="3_Default Design 9">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007F90"/>
      </a:hlink>
      <a:folHlink>
        <a:srgbClr val="EAEAEA"/>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0099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0099FF"/>
            </a:solidFill>
            <a:effectLst/>
            <a:latin typeface="Arial" charset="0"/>
          </a:defRPr>
        </a:defPPr>
      </a:lstStyle>
    </a:lnDef>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007F90"/>
        </a:lt1>
        <a:dk2>
          <a:srgbClr val="000000"/>
        </a:dk2>
        <a:lt2>
          <a:srgbClr val="808080"/>
        </a:lt2>
        <a:accent1>
          <a:srgbClr val="00CC99"/>
        </a:accent1>
        <a:accent2>
          <a:srgbClr val="3333CC"/>
        </a:accent2>
        <a:accent3>
          <a:srgbClr val="AAC0C6"/>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007F9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3_Default Design 9">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007F90"/>
      </a:hlink>
      <a:folHlink>
        <a:srgbClr val="EAEAEA"/>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0099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0099FF"/>
            </a:solidFill>
            <a:effectLst/>
            <a:latin typeface="Arial" charset="0"/>
          </a:defRPr>
        </a:defPPr>
      </a:lstStyle>
    </a:lnDef>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007F90"/>
        </a:lt1>
        <a:dk2>
          <a:srgbClr val="000000"/>
        </a:dk2>
        <a:lt2>
          <a:srgbClr val="808080"/>
        </a:lt2>
        <a:accent1>
          <a:srgbClr val="00CC99"/>
        </a:accent1>
        <a:accent2>
          <a:srgbClr val="3333CC"/>
        </a:accent2>
        <a:accent3>
          <a:srgbClr val="AAC0C6"/>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007F9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83529</TotalTime>
  <Words>3186</Words>
  <Application>Microsoft Office PowerPoint</Application>
  <PresentationFormat>On-screen Show (4:3)</PresentationFormat>
  <Paragraphs>565</Paragraphs>
  <Slides>67</Slides>
  <Notes>63</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3_Default Design</vt:lpstr>
      <vt:lpstr>4_Default Design</vt:lpstr>
      <vt:lpstr>    ATAR  and General English     </vt:lpstr>
      <vt:lpstr>  Webinar process </vt:lpstr>
      <vt:lpstr>  Webinar process </vt:lpstr>
      <vt:lpstr>  Webinar process </vt:lpstr>
      <vt:lpstr>  How has the content changed? </vt:lpstr>
      <vt:lpstr>  How has the content changed?  </vt:lpstr>
      <vt:lpstr>  Summary of differences before direct comparison of courses:  </vt:lpstr>
      <vt:lpstr>  WACE Stage 2 (ENG 2A/2D) </vt:lpstr>
      <vt:lpstr>  11 ATAR English </vt:lpstr>
      <vt:lpstr>  11 ATAR English - differences </vt:lpstr>
      <vt:lpstr>  11 ATAR English  – differences   </vt:lpstr>
      <vt:lpstr>  1 1 ATAR English -  similarities </vt:lpstr>
      <vt:lpstr>  WACE Stage 3 (English 3AB) </vt:lpstr>
      <vt:lpstr>  12 ATAR English </vt:lpstr>
      <vt:lpstr>  12 ATAR English - differences </vt:lpstr>
      <vt:lpstr>  12 ATAR English : how has the content changed?    </vt:lpstr>
      <vt:lpstr>  12 ATAR English : how has the content changed?  </vt:lpstr>
      <vt:lpstr>General English: how has the content changed?</vt:lpstr>
      <vt:lpstr>General English: how has the content changed?</vt:lpstr>
      <vt:lpstr>General English: how has the content changed?</vt:lpstr>
      <vt:lpstr>General English: how has the content changed?</vt:lpstr>
      <vt:lpstr>  WACE Stage 1 (ENG 1CD) </vt:lpstr>
      <vt:lpstr>  11 General English </vt:lpstr>
      <vt:lpstr>  11 General English - differences </vt:lpstr>
      <vt:lpstr>  11 General English - differences </vt:lpstr>
      <vt:lpstr>  WACE Stage 2 (ENG 2A/2D) </vt:lpstr>
      <vt:lpstr>  12 General English </vt:lpstr>
      <vt:lpstr>  12 General English - differences </vt:lpstr>
      <vt:lpstr>  12 General English - differences </vt:lpstr>
      <vt:lpstr>General English: how has the content changed?</vt:lpstr>
      <vt:lpstr> ATAR and General English overview - how has the content changed? </vt:lpstr>
      <vt:lpstr>  Overview – how has content changed?  </vt:lpstr>
      <vt:lpstr>  Overview – how has the content changed? </vt:lpstr>
      <vt:lpstr>  Overview – how has content changed? </vt:lpstr>
      <vt:lpstr>  Overview – how has content changed? </vt:lpstr>
      <vt:lpstr>  Overview – how has content changed? </vt:lpstr>
      <vt:lpstr>PowerPoint Presentation</vt:lpstr>
      <vt:lpstr>PowerPoint Presentation</vt:lpstr>
      <vt:lpstr> Texts  </vt:lpstr>
      <vt:lpstr> Texts  </vt:lpstr>
      <vt:lpstr>  Texts </vt:lpstr>
      <vt:lpstr>  Texts </vt:lpstr>
      <vt:lpstr>ATAR English – how has assessment changed?</vt:lpstr>
      <vt:lpstr>ATAR and General English – oral </vt:lpstr>
      <vt:lpstr>General English – how has assessment changed?</vt:lpstr>
      <vt:lpstr>Changes to assessment type weightings:  ATAR English </vt:lpstr>
      <vt:lpstr>Changes to assessment type weightings:  General English Year 11</vt:lpstr>
      <vt:lpstr>           Changes to assessment type weightings:  General English Year 12            </vt:lpstr>
      <vt:lpstr>What is the role of the EST?</vt:lpstr>
      <vt:lpstr>What is the role of the EST?</vt:lpstr>
      <vt:lpstr>How has the ATAR English examination changed?</vt:lpstr>
      <vt:lpstr>How has the ATAR English examination changed? </vt:lpstr>
      <vt:lpstr>How has the ATAR English examination changed?</vt:lpstr>
      <vt:lpstr>How has the ATAR English examination changed?</vt:lpstr>
      <vt:lpstr>How has the ATAR English examination changed?</vt:lpstr>
      <vt:lpstr>Sample exam and design brief</vt:lpstr>
      <vt:lpstr>Sample exam Section 1</vt:lpstr>
      <vt:lpstr>Sample exam Section 1</vt:lpstr>
      <vt:lpstr>Sample exam Section 1</vt:lpstr>
      <vt:lpstr>Sample exam Sections 2 and 3</vt:lpstr>
      <vt:lpstr>The English syllabuses also contain:</vt:lpstr>
      <vt:lpstr>English support materials available on the SCSA WACE 2015/16 website</vt:lpstr>
      <vt:lpstr>Other support:</vt:lpstr>
      <vt:lpstr>Webinar Questions and Answers</vt:lpstr>
      <vt:lpstr>Question and Answers</vt:lpstr>
      <vt:lpstr>Webinar Question and Answers</vt:lpstr>
      <vt:lpstr>Webinar Question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Endorsed Programs and the WACE</dc:title>
  <dc:creator>Allan Blagaich</dc:creator>
  <cp:lastModifiedBy>Graeme Quelch</cp:lastModifiedBy>
  <cp:revision>948</cp:revision>
  <cp:lastPrinted>2014-09-03T03:35:10Z</cp:lastPrinted>
  <dcterms:created xsi:type="dcterms:W3CDTF">2006-08-16T00:00:00Z</dcterms:created>
  <dcterms:modified xsi:type="dcterms:W3CDTF">2014-10-10T06:22:33Z</dcterms:modified>
</cp:coreProperties>
</file>