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4"/>
  </p:notesMasterIdLst>
  <p:handoutMasterIdLst>
    <p:handoutMasterId r:id="rId15"/>
  </p:handoutMasterIdLst>
  <p:sldIdLst>
    <p:sldId id="256" r:id="rId2"/>
    <p:sldId id="259" r:id="rId3"/>
    <p:sldId id="265" r:id="rId4"/>
    <p:sldId id="260" r:id="rId5"/>
    <p:sldId id="261" r:id="rId6"/>
    <p:sldId id="266" r:id="rId7"/>
    <p:sldId id="267" r:id="rId8"/>
    <p:sldId id="270" r:id="rId9"/>
    <p:sldId id="268" r:id="rId10"/>
    <p:sldId id="269" r:id="rId11"/>
    <p:sldId id="271" r:id="rId12"/>
    <p:sldId id="27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C8A"/>
    <a:srgbClr val="008080"/>
    <a:srgbClr val="000000"/>
    <a:srgbClr val="00A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7" autoAdjust="0"/>
    <p:restoredTop sz="78571" autoAdjust="0"/>
  </p:normalViewPr>
  <p:slideViewPr>
    <p:cSldViewPr>
      <p:cViewPr>
        <p:scale>
          <a:sx n="66" d="100"/>
          <a:sy n="66" d="100"/>
        </p:scale>
        <p:origin x="-1824" y="-58"/>
      </p:cViewPr>
      <p:guideLst>
        <p:guide orient="horz" pos="6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
    </p:cViewPr>
  </p:sorterViewPr>
  <p:notesViewPr>
    <p:cSldViewPr>
      <p:cViewPr>
        <p:scale>
          <a:sx n="200" d="100"/>
          <a:sy n="200" d="100"/>
        </p:scale>
        <p:origin x="90" y="4536"/>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46400" cy="496411"/>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sz="quarter" idx="1"/>
          </p:nvPr>
        </p:nvSpPr>
        <p:spPr>
          <a:xfrm>
            <a:off x="3849693" y="7"/>
            <a:ext cx="2946400" cy="496411"/>
          </a:xfrm>
          <a:prstGeom prst="rect">
            <a:avLst/>
          </a:prstGeom>
        </p:spPr>
        <p:txBody>
          <a:bodyPr vert="horz" lIns="92428" tIns="46213" rIns="92428" bIns="46213" rtlCol="0"/>
          <a:lstStyle>
            <a:lvl1pPr algn="r">
              <a:defRPr sz="1200"/>
            </a:lvl1pPr>
          </a:lstStyle>
          <a:p>
            <a:fld id="{7C2BB351-4CAE-4DA4-B844-62483EE55FBB}" type="datetimeFigureOut">
              <a:rPr lang="en-AU" smtClean="0"/>
              <a:t>10/10/2014</a:t>
            </a:fld>
            <a:endParaRPr lang="en-AU"/>
          </a:p>
        </p:txBody>
      </p:sp>
      <p:sp>
        <p:nvSpPr>
          <p:cNvPr id="4" name="Footer Placeholder 3"/>
          <p:cNvSpPr>
            <a:spLocks noGrp="1"/>
          </p:cNvSpPr>
          <p:nvPr>
            <p:ph type="ftr" sz="quarter" idx="2"/>
          </p:nvPr>
        </p:nvSpPr>
        <p:spPr>
          <a:xfrm>
            <a:off x="3" y="9428631"/>
            <a:ext cx="2946400" cy="496410"/>
          </a:xfrm>
          <a:prstGeom prst="rect">
            <a:avLst/>
          </a:prstGeom>
        </p:spPr>
        <p:txBody>
          <a:bodyPr vert="horz" lIns="92428" tIns="46213" rIns="92428" bIns="46213" rtlCol="0" anchor="b"/>
          <a:lstStyle>
            <a:lvl1pPr algn="l">
              <a:defRPr sz="1200"/>
            </a:lvl1pPr>
          </a:lstStyle>
          <a:p>
            <a:endParaRPr lang="en-AU"/>
          </a:p>
        </p:txBody>
      </p:sp>
      <p:sp>
        <p:nvSpPr>
          <p:cNvPr id="5" name="Slide Number Placeholder 4"/>
          <p:cNvSpPr>
            <a:spLocks noGrp="1"/>
          </p:cNvSpPr>
          <p:nvPr>
            <p:ph type="sldNum" sz="quarter" idx="3"/>
          </p:nvPr>
        </p:nvSpPr>
        <p:spPr>
          <a:xfrm>
            <a:off x="3849693" y="9428631"/>
            <a:ext cx="2946400" cy="496410"/>
          </a:xfrm>
          <a:prstGeom prst="rect">
            <a:avLst/>
          </a:prstGeom>
        </p:spPr>
        <p:txBody>
          <a:bodyPr vert="horz" lIns="92428" tIns="46213" rIns="92428" bIns="46213" rtlCol="0" anchor="b"/>
          <a:lstStyle>
            <a:lvl1pPr algn="r">
              <a:defRPr sz="1200"/>
            </a:lvl1pPr>
          </a:lstStyle>
          <a:p>
            <a:fld id="{1F14AB08-9F1E-4997-ABD5-64D33AD6677B}" type="slidenum">
              <a:rPr lang="en-AU" smtClean="0"/>
              <a:t>‹#›</a:t>
            </a:fld>
            <a:endParaRPr lang="en-AU"/>
          </a:p>
        </p:txBody>
      </p:sp>
    </p:spTree>
    <p:extLst>
      <p:ext uri="{BB962C8B-B14F-4D97-AF65-F5344CB8AC3E}">
        <p14:creationId xmlns:p14="http://schemas.microsoft.com/office/powerpoint/2010/main" val="1883321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idx="1"/>
          </p:nvPr>
        </p:nvSpPr>
        <p:spPr>
          <a:xfrm>
            <a:off x="3850447" y="1"/>
            <a:ext cx="2945659" cy="496332"/>
          </a:xfrm>
          <a:prstGeom prst="rect">
            <a:avLst/>
          </a:prstGeom>
        </p:spPr>
        <p:txBody>
          <a:bodyPr vert="horz" lIns="92428" tIns="46213" rIns="92428" bIns="46213" rtlCol="0"/>
          <a:lstStyle>
            <a:lvl1pPr algn="r">
              <a:defRPr sz="1200"/>
            </a:lvl1pPr>
          </a:lstStyle>
          <a:p>
            <a:fld id="{B70DFD44-E2AF-4CC2-9586-BA33A3F4E5B4}" type="datetimeFigureOut">
              <a:rPr lang="en-AU" smtClean="0"/>
              <a:t>10/10/2014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28" tIns="46213" rIns="92428" bIns="46213" rtlCol="0" anchor="ctr"/>
          <a:lstStyle/>
          <a:p>
            <a:endParaRPr lang="en-AU"/>
          </a:p>
        </p:txBody>
      </p:sp>
      <p:sp>
        <p:nvSpPr>
          <p:cNvPr id="5" name="Notes Placeholder 4"/>
          <p:cNvSpPr>
            <a:spLocks noGrp="1"/>
          </p:cNvSpPr>
          <p:nvPr>
            <p:ph type="body" sz="quarter" idx="3"/>
          </p:nvPr>
        </p:nvSpPr>
        <p:spPr>
          <a:xfrm>
            <a:off x="679768" y="4715159"/>
            <a:ext cx="5438140" cy="4466987"/>
          </a:xfrm>
          <a:prstGeom prst="rect">
            <a:avLst/>
          </a:prstGeom>
        </p:spPr>
        <p:txBody>
          <a:bodyPr vert="horz" lIns="92428" tIns="46213" rIns="92428" bIns="462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5" y="9428586"/>
            <a:ext cx="2945659" cy="496332"/>
          </a:xfrm>
          <a:prstGeom prst="rect">
            <a:avLst/>
          </a:prstGeom>
        </p:spPr>
        <p:txBody>
          <a:bodyPr vert="horz" lIns="92428" tIns="46213" rIns="92428" bIns="46213" rtlCol="0" anchor="b"/>
          <a:lstStyle>
            <a:lvl1pPr algn="l">
              <a:defRPr sz="1200"/>
            </a:lvl1pPr>
          </a:lstStyle>
          <a:p>
            <a:endParaRPr lang="en-AU"/>
          </a:p>
        </p:txBody>
      </p:sp>
      <p:sp>
        <p:nvSpPr>
          <p:cNvPr id="7" name="Slide Number Placeholder 6"/>
          <p:cNvSpPr>
            <a:spLocks noGrp="1"/>
          </p:cNvSpPr>
          <p:nvPr>
            <p:ph type="sldNum" sz="quarter" idx="5"/>
          </p:nvPr>
        </p:nvSpPr>
        <p:spPr>
          <a:xfrm>
            <a:off x="3850447" y="9428586"/>
            <a:ext cx="2945659" cy="496332"/>
          </a:xfrm>
          <a:prstGeom prst="rect">
            <a:avLst/>
          </a:prstGeom>
        </p:spPr>
        <p:txBody>
          <a:bodyPr vert="horz" lIns="92428" tIns="46213" rIns="92428" bIns="46213" rtlCol="0" anchor="b"/>
          <a:lstStyle>
            <a:lvl1pPr algn="r">
              <a:defRPr sz="1200"/>
            </a:lvl1pPr>
          </a:lstStyle>
          <a:p>
            <a:fld id="{653D7307-CCBE-47CE-8C20-649F5569D8B8}" type="slidenum">
              <a:rPr lang="en-AU" smtClean="0"/>
              <a:t>‹#›</a:t>
            </a:fld>
            <a:endParaRPr lang="en-AU"/>
          </a:p>
        </p:txBody>
      </p:sp>
    </p:spTree>
    <p:extLst>
      <p:ext uri="{BB962C8B-B14F-4D97-AF65-F5344CB8AC3E}">
        <p14:creationId xmlns:p14="http://schemas.microsoft.com/office/powerpoint/2010/main" val="207081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a:t>
            </a:fld>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2</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3</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4</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5</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6</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7</a:t>
            </a:fld>
            <a:endParaRPr lang="en-AU"/>
          </a:p>
        </p:txBody>
      </p:sp>
    </p:spTree>
    <p:extLst>
      <p:ext uri="{BB962C8B-B14F-4D97-AF65-F5344CB8AC3E}">
        <p14:creationId xmlns:p14="http://schemas.microsoft.com/office/powerpoint/2010/main" val="1560694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
        <p:nvSpPr>
          <p:cNvPr id="538629" name="Rectangle 5"/>
          <p:cNvSpPr>
            <a:spLocks noGrp="1" noChangeArrowheads="1"/>
          </p:cNvSpPr>
          <p:nvPr>
            <p:ph type="ctrTitle"/>
          </p:nvPr>
        </p:nvSpPr>
        <p:spPr>
          <a:xfrm>
            <a:off x="236970" y="1642650"/>
            <a:ext cx="8642350" cy="1470025"/>
          </a:xfrm>
        </p:spPr>
        <p:txBody>
          <a:bodyPr/>
          <a:lstStyle>
            <a:lvl1pPr algn="ctr">
              <a:defRPr sz="4000" b="1">
                <a:solidFill>
                  <a:srgbClr val="4D2C8A"/>
                </a:solidFill>
              </a:defRPr>
            </a:lvl1pPr>
          </a:lstStyle>
          <a:p>
            <a:pPr lvl="0"/>
            <a:r>
              <a:rPr lang="en-AU" noProof="0" dirty="0" smtClean="0"/>
              <a:t>Click to edit Master title style</a:t>
            </a:r>
          </a:p>
        </p:txBody>
      </p:sp>
      <p:sp>
        <p:nvSpPr>
          <p:cNvPr id="538630" name="Rectangle 6"/>
          <p:cNvSpPr>
            <a:spLocks noGrp="1" noChangeArrowheads="1"/>
          </p:cNvSpPr>
          <p:nvPr>
            <p:ph type="subTitle" idx="1"/>
          </p:nvPr>
        </p:nvSpPr>
        <p:spPr>
          <a:xfrm>
            <a:off x="360215" y="3435890"/>
            <a:ext cx="8408266" cy="914400"/>
          </a:xfrm>
        </p:spPr>
        <p:txBody>
          <a:bodyPr/>
          <a:lstStyle>
            <a:lvl1pPr marL="0" indent="0" algn="ctr">
              <a:buFontTx/>
              <a:buNone/>
              <a:defRPr lang="en-AU" sz="3200" smtClean="0">
                <a:solidFill>
                  <a:srgbClr val="4D2C8A"/>
                </a:solidFill>
                <a:effectLst/>
              </a:defRPr>
            </a:lvl1pPr>
          </a:lstStyle>
          <a:p>
            <a:pPr lvl="0"/>
            <a:r>
              <a:rPr lang="en-AU" noProof="0" dirty="0" smtClean="0"/>
              <a:t>Click to edit Master subtitle style</a:t>
            </a:r>
          </a:p>
          <a:p>
            <a:endParaRPr lang="en-AU" sz="1000" kern="1400" dirty="0" smtClean="0">
              <a:solidFill>
                <a:srgbClr val="000000"/>
              </a:solidFill>
              <a:effectLst/>
              <a:latin typeface="Calibri"/>
            </a:endParaRPr>
          </a:p>
          <a:p>
            <a:r>
              <a:rPr lang="en-AU" sz="1000" kern="1400" dirty="0" smtClean="0">
                <a:solidFill>
                  <a:srgbClr val="000000"/>
                </a:solidFill>
                <a:effectLst/>
                <a:latin typeface="Calibri"/>
              </a:rPr>
              <a:t> </a:t>
            </a:r>
          </a:p>
          <a:p>
            <a:pPr lvl="0"/>
            <a:endParaRPr lang="en-AU" noProof="0" dirty="0" smtClean="0"/>
          </a:p>
        </p:txBody>
      </p:sp>
      <p:sp>
        <p:nvSpPr>
          <p:cNvPr id="23" name="Rectangle 9"/>
          <p:cNvSpPr>
            <a:spLocks noGrp="1" noChangeArrowheads="1"/>
          </p:cNvSpPr>
          <p:nvPr>
            <p:ph type="sldNum" sz="quarter" idx="4"/>
          </p:nvPr>
        </p:nvSpPr>
        <p:spPr>
          <a:xfrm>
            <a:off x="6934200" y="6404677"/>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10" name="Rectangle 7"/>
          <p:cNvSpPr>
            <a:spLocks noGrp="1" noChangeArrowheads="1"/>
          </p:cNvSpPr>
          <p:nvPr>
            <p:ph type="dt" sz="half" idx="2"/>
          </p:nvPr>
        </p:nvSpPr>
        <p:spPr>
          <a:xfrm>
            <a:off x="76200" y="6579326"/>
            <a:ext cx="7696200" cy="228600"/>
          </a:xfrm>
          <a:prstGeom prst="rect">
            <a:avLst/>
          </a:prstGeom>
        </p:spPr>
        <p:txBody>
          <a:bodyPr/>
          <a:lstStyle>
            <a:lvl1pPr>
              <a:defRPr sz="1100"/>
            </a:lvl1pPr>
          </a:lstStyle>
          <a:p>
            <a:r>
              <a:rPr lang="en-AU" dirty="0" smtClean="0">
                <a:solidFill>
                  <a:schemeClr val="bg1"/>
                </a:solidFill>
              </a:rPr>
              <a:t>2013/50992v2 		  </a:t>
            </a:r>
            <a:r>
              <a:rPr lang="en-US" dirty="0" smtClean="0">
                <a:solidFill>
                  <a:srgbClr val="FFFFFF"/>
                </a:solidFill>
                <a:latin typeface="Arial Unicode MS" pitchFamily="34" charset="-128"/>
              </a:rPr>
              <a:t>© 2012 School Curriculum and Standards Authority </a:t>
            </a:r>
            <a:endParaRPr lang="en-US" dirty="0">
              <a:solidFill>
                <a:srgbClr val="000000"/>
              </a:solidFill>
            </a:endParaRPr>
          </a:p>
        </p:txBody>
      </p:sp>
    </p:spTree>
    <p:extLst>
      <p:ext uri="{BB962C8B-B14F-4D97-AF65-F5344CB8AC3E}">
        <p14:creationId xmlns:p14="http://schemas.microsoft.com/office/powerpoint/2010/main" val="25485227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005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138" y="1628775"/>
            <a:ext cx="4189412"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quarter" idx="2"/>
          </p:nvPr>
        </p:nvSpPr>
        <p:spPr>
          <a:xfrm>
            <a:off x="4679950" y="1628775"/>
            <a:ext cx="4189413"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Content Placeholder 4"/>
          <p:cNvSpPr>
            <a:spLocks noGrp="1"/>
          </p:cNvSpPr>
          <p:nvPr>
            <p:ph sz="quarter" idx="3"/>
          </p:nvPr>
        </p:nvSpPr>
        <p:spPr>
          <a:xfrm>
            <a:off x="338138" y="4008438"/>
            <a:ext cx="4189412"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679950" y="4008438"/>
            <a:ext cx="4189413"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3" name="Rectangle 9"/>
          <p:cNvSpPr>
            <a:spLocks noGrp="1" noChangeArrowheads="1"/>
          </p:cNvSpPr>
          <p:nvPr>
            <p:ph type="sldNum" sz="quarter" idx="12"/>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731232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678" y="1828800"/>
            <a:ext cx="8588376" cy="4408488"/>
          </a:xfrm>
        </p:spPr>
        <p:txBody>
          <a:bodyPr/>
          <a:lstStyle/>
          <a:p>
            <a:endParaRPr lang="en-AU"/>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63636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73343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356024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4161361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8138" y="1981200"/>
            <a:ext cx="4189412"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79950" y="1981200"/>
            <a:ext cx="4189413"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902941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244" y="1794442"/>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7871" y="2700128"/>
            <a:ext cx="4040188"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575452" y="2710067"/>
            <a:ext cx="4041775"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5" name="Rectangle 9"/>
          <p:cNvSpPr>
            <a:spLocks noGrp="1" noChangeArrowheads="1"/>
          </p:cNvSpPr>
          <p:nvPr>
            <p:ph type="sldNum" sz="quarter" idx="15"/>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
        <p:nvSpPr>
          <p:cNvPr id="16" name="Text Placeholder 2"/>
          <p:cNvSpPr>
            <a:spLocks noGrp="1"/>
          </p:cNvSpPr>
          <p:nvPr>
            <p:ph type="body" idx="16"/>
          </p:nvPr>
        </p:nvSpPr>
        <p:spPr>
          <a:xfrm>
            <a:off x="4569300" y="1803149"/>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9325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2452840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456882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05000"/>
            <a:ext cx="5111750" cy="4221163"/>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337930" y="1905000"/>
            <a:ext cx="3127583" cy="42211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693650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7605" name="Rectangle 5"/>
          <p:cNvSpPr>
            <a:spLocks noGrp="1" noChangeArrowheads="1"/>
          </p:cNvSpPr>
          <p:nvPr>
            <p:ph type="title"/>
          </p:nvPr>
        </p:nvSpPr>
        <p:spPr bwMode="auto">
          <a:xfrm>
            <a:off x="342900" y="84455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37606" name="Rectangle 6"/>
          <p:cNvSpPr>
            <a:spLocks noGrp="1" noChangeArrowheads="1"/>
          </p:cNvSpPr>
          <p:nvPr>
            <p:ph type="body" idx="1"/>
          </p:nvPr>
        </p:nvSpPr>
        <p:spPr bwMode="auto">
          <a:xfrm>
            <a:off x="338138" y="1628775"/>
            <a:ext cx="85312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5" name="Rectangle 4"/>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Tree>
    <p:extLst>
      <p:ext uri="{BB962C8B-B14F-4D97-AF65-F5344CB8AC3E}">
        <p14:creationId xmlns:p14="http://schemas.microsoft.com/office/powerpoint/2010/main" val="1277743805"/>
      </p:ext>
    </p:extLst>
  </p:cSld>
  <p:clrMap bg1="lt1" tx1="dk1" bg2="lt2" tx2="dk2" accent1="accent1" accent2="accent2" accent3="accent3" accent4="accent4" accent5="accent5" accent6="accent6" hlink="hlink" folHlink="folHlink"/>
  <p:sldLayoutIdLst>
    <p:sldLayoutId id="2147483664" r:id="rId1"/>
    <p:sldLayoutId id="214748367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6" r:id="rId12"/>
  </p:sldLayoutIdLst>
  <p:timing>
    <p:tnLst>
      <p:par>
        <p:cTn id="1" dur="indefinite" restart="never" nodeType="tmRoot"/>
      </p:par>
    </p:tnLst>
  </p:timing>
  <p:hf sldNum="0" hdr="0" dt="0"/>
  <p:txStyles>
    <p:titleStyle>
      <a:lvl1pPr algn="l" rtl="0" fontAlgn="base">
        <a:spcBef>
          <a:spcPct val="0"/>
        </a:spcBef>
        <a:spcAft>
          <a:spcPct val="0"/>
        </a:spcAft>
        <a:defRPr sz="3600">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36970" y="2438400"/>
            <a:ext cx="8642350" cy="1470025"/>
          </a:xfrm>
        </p:spPr>
        <p:txBody>
          <a:bodyPr/>
          <a:lstStyle/>
          <a:p>
            <a:r>
              <a:rPr lang="en-AU" dirty="0"/>
              <a:t>Mathematics Specialist</a:t>
            </a:r>
            <a:br>
              <a:rPr lang="en-AU" dirty="0"/>
            </a:br>
            <a:r>
              <a:rPr lang="en-AU" dirty="0"/>
              <a:t>Mathematics </a:t>
            </a:r>
            <a:r>
              <a:rPr lang="en-AU" dirty="0" smtClean="0"/>
              <a:t>Methods</a:t>
            </a:r>
            <a:br>
              <a:rPr lang="en-AU" dirty="0" smtClean="0"/>
            </a:br>
            <a:endParaRPr lang="en-AU" sz="1000" dirty="0">
              <a:latin typeface="+mn-lt"/>
            </a:endParaRPr>
          </a:p>
        </p:txBody>
      </p:sp>
      <p:sp>
        <p:nvSpPr>
          <p:cNvPr id="7" name="Rectangle 7"/>
          <p:cNvSpPr>
            <a:spLocks noGrp="1" noChangeArrowheads="1"/>
          </p:cNvSpPr>
          <p:nvPr>
            <p:ph type="dt" sz="half" idx="2"/>
          </p:nvPr>
        </p:nvSpPr>
        <p:spPr>
          <a:xfrm>
            <a:off x="76200" y="6579326"/>
            <a:ext cx="8991600" cy="278674"/>
          </a:xfrm>
          <a:prstGeom prst="rect">
            <a:avLst/>
          </a:prstGeom>
        </p:spPr>
        <p:txBody>
          <a:bodyPr/>
          <a:lstStyle>
            <a:lvl1pPr>
              <a:defRPr sz="1100"/>
            </a:lvl1pPr>
          </a:lstStyle>
          <a:p>
            <a:r>
              <a:rPr lang="en-AU" dirty="0" smtClean="0">
                <a:solidFill>
                  <a:schemeClr val="bg1"/>
                </a:solidFill>
              </a:rPr>
              <a:t>2014/13908			</a:t>
            </a:r>
            <a:r>
              <a:rPr lang="en-US" dirty="0" smtClean="0">
                <a:solidFill>
                  <a:srgbClr val="FFFFFF"/>
                </a:solidFill>
                <a:latin typeface="Arial Unicode MS" pitchFamily="34" charset="-128"/>
              </a:rPr>
              <a:t>© 2014 School Curriculum and Standards Authority </a:t>
            </a:r>
            <a:endParaRPr lang="en-US" dirty="0">
              <a:solidFill>
                <a:srgbClr val="000000"/>
              </a:solidFill>
            </a:endParaRPr>
          </a:p>
        </p:txBody>
      </p:sp>
    </p:spTree>
    <p:extLst>
      <p:ext uri="{BB962C8B-B14F-4D97-AF65-F5344CB8AC3E}">
        <p14:creationId xmlns:p14="http://schemas.microsoft.com/office/powerpoint/2010/main" val="181999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5" y="1066800"/>
            <a:ext cx="8550275" cy="622300"/>
          </a:xfrm>
        </p:spPr>
        <p:txBody>
          <a:bodyPr/>
          <a:lstStyle/>
          <a:p>
            <a:r>
              <a:rPr lang="en-AU" b="1" dirty="0"/>
              <a:t>WEBINAR Questions and Answers</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CONTENT </a:t>
            </a:r>
            <a:r>
              <a:rPr lang="en-AU" sz="1200" b="1" dirty="0" smtClean="0">
                <a:solidFill>
                  <a:srgbClr val="4D2C8A"/>
                </a:solidFill>
              </a:rPr>
              <a:t>(continued)</a:t>
            </a:r>
            <a:endParaRPr lang="en-AU" sz="1200" dirty="0" smtClean="0">
              <a:solidFill>
                <a:srgbClr val="4D2C8A"/>
              </a:solidFill>
            </a:endParaRPr>
          </a:p>
          <a:p>
            <a:pPr marL="363538" indent="-363538">
              <a:spcBef>
                <a:spcPts val="0"/>
              </a:spcBef>
              <a:spcAft>
                <a:spcPts val="0"/>
              </a:spcAft>
              <a:buNone/>
            </a:pPr>
            <a:endParaRPr lang="en-AU" sz="1600" dirty="0" smtClean="0">
              <a:latin typeface="Calibri"/>
              <a:ea typeface="Calibri"/>
              <a:cs typeface="Calibri"/>
            </a:endParaRPr>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The student will be given one grade or two grades at the end of a pair of units?</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A	In year 11 the units may be assessed and graded separately but in year 12 the courses must be </a:t>
            </a:r>
            <a:r>
              <a:rPr lang="en-AU" sz="1600" dirty="0" smtClean="0">
                <a:latin typeface="Calibri"/>
                <a:ea typeface="Calibri"/>
                <a:cs typeface="Calibri"/>
              </a:rPr>
              <a:t>assessed </a:t>
            </a:r>
            <a:r>
              <a:rPr lang="en-AU" sz="1600" dirty="0">
                <a:latin typeface="Calibri"/>
                <a:ea typeface="Calibri"/>
                <a:cs typeface="Calibri"/>
              </a:rPr>
              <a:t>as a unit pair. (See above.)</a:t>
            </a:r>
            <a:endParaRPr lang="en-AU" sz="1600" dirty="0">
              <a:latin typeface="Calibri"/>
              <a:ea typeface="Calibri"/>
              <a:cs typeface="Times New Roman"/>
            </a:endParaRPr>
          </a:p>
          <a:p>
            <a:pPr marL="363538" indent="-363538">
              <a:buNone/>
            </a:pPr>
            <a:endParaRPr lang="en-AU" sz="1600" b="1" dirty="0" smtClean="0">
              <a:solidFill>
                <a:srgbClr val="4D2C8A"/>
              </a:solidFill>
            </a:endParaRPr>
          </a:p>
          <a:p>
            <a:pPr marL="363538" indent="-363538">
              <a:buNone/>
            </a:pPr>
            <a:r>
              <a:rPr lang="en-AU" sz="1600" b="1" dirty="0" smtClean="0">
                <a:solidFill>
                  <a:srgbClr val="4D2C8A"/>
                </a:solidFill>
              </a:rPr>
              <a:t>EXAM</a:t>
            </a:r>
            <a:endParaRPr lang="en-AU" sz="1600" dirty="0"/>
          </a:p>
          <a:p>
            <a:pPr marL="363538" indent="-363538">
              <a:buNone/>
            </a:pPr>
            <a:r>
              <a:rPr lang="en-AU" sz="1600" dirty="0" smtClean="0">
                <a:latin typeface="Calibri"/>
                <a:ea typeface="Calibri"/>
                <a:cs typeface="Calibri"/>
              </a:rPr>
              <a:t>Q:</a:t>
            </a:r>
            <a:r>
              <a:rPr lang="en-AU" sz="1600" dirty="0">
                <a:latin typeface="Calibri"/>
                <a:ea typeface="Calibri"/>
                <a:cs typeface="Calibri"/>
              </a:rPr>
              <a:t>	What should we expect at the end of year 12, for the final exam, particularly considering a  </a:t>
            </a:r>
            <a:r>
              <a:rPr lang="en-AU" sz="1600" dirty="0" smtClean="0">
                <a:latin typeface="Calibri"/>
                <a:ea typeface="Calibri"/>
                <a:cs typeface="Calibri"/>
              </a:rPr>
              <a:t>mark </a:t>
            </a:r>
            <a:r>
              <a:rPr lang="en-AU" sz="1600" dirty="0">
                <a:latin typeface="Calibri"/>
                <a:ea typeface="Calibri"/>
                <a:cs typeface="Calibri"/>
              </a:rPr>
              <a:t>a minute (</a:t>
            </a:r>
            <a:r>
              <a:rPr lang="en-AU" sz="1600" dirty="0" err="1">
                <a:latin typeface="Calibri"/>
                <a:ea typeface="Calibri"/>
                <a:cs typeface="Calibri"/>
              </a:rPr>
              <a:t>i.e</a:t>
            </a:r>
            <a:r>
              <a:rPr lang="en-AU" sz="1600" dirty="0">
                <a:latin typeface="Calibri"/>
                <a:ea typeface="Calibri"/>
                <a:cs typeface="Calibri"/>
              </a:rPr>
              <a:t> how many marks in each section)?  </a:t>
            </a:r>
            <a:endParaRPr lang="en-AU" sz="1600" dirty="0">
              <a:latin typeface="Calibri"/>
              <a:ea typeface="Calibri"/>
              <a:cs typeface="Times New Roman"/>
            </a:endParaRPr>
          </a:p>
          <a:p>
            <a:pPr marL="363538" indent="-363538">
              <a:spcBef>
                <a:spcPts val="600"/>
              </a:spcBef>
              <a:spcAft>
                <a:spcPts val="0"/>
              </a:spcAft>
              <a:buNone/>
            </a:pPr>
            <a:r>
              <a:rPr lang="en-AU" sz="1600" dirty="0" smtClean="0">
                <a:latin typeface="Calibri"/>
                <a:ea typeface="Calibri"/>
                <a:cs typeface="Calibri"/>
              </a:rPr>
              <a:t>Q:	The </a:t>
            </a:r>
            <a:r>
              <a:rPr lang="en-AU" sz="1600" dirty="0">
                <a:latin typeface="Calibri"/>
                <a:ea typeface="Calibri"/>
                <a:cs typeface="Calibri"/>
              </a:rPr>
              <a:t>exam will be broken up </a:t>
            </a:r>
            <a:r>
              <a:rPr lang="en-AU" sz="1600" dirty="0" smtClean="0">
                <a:latin typeface="Calibri"/>
                <a:ea typeface="Calibri"/>
                <a:cs typeface="Calibri"/>
              </a:rPr>
              <a:t>into </a:t>
            </a:r>
            <a:r>
              <a:rPr lang="en-AU" sz="1600" dirty="0">
                <a:latin typeface="Calibri"/>
                <a:ea typeface="Calibri"/>
                <a:cs typeface="Calibri"/>
              </a:rPr>
              <a:t>35% (non </a:t>
            </a:r>
            <a:r>
              <a:rPr lang="en-AU" sz="1600" dirty="0" err="1">
                <a:latin typeface="Calibri"/>
                <a:ea typeface="Calibri"/>
                <a:cs typeface="Calibri"/>
              </a:rPr>
              <a:t>calc</a:t>
            </a:r>
            <a:r>
              <a:rPr lang="en-AU" sz="1600" dirty="0">
                <a:latin typeface="Calibri"/>
                <a:ea typeface="Calibri"/>
                <a:cs typeface="Calibri"/>
              </a:rPr>
              <a:t>) and 65% (</a:t>
            </a:r>
            <a:r>
              <a:rPr lang="en-AU" sz="1600" dirty="0" err="1">
                <a:latin typeface="Calibri"/>
                <a:ea typeface="Calibri"/>
                <a:cs typeface="Calibri"/>
              </a:rPr>
              <a:t>calc</a:t>
            </a:r>
            <a:r>
              <a:rPr lang="en-AU" sz="1600" dirty="0">
                <a:latin typeface="Calibri"/>
                <a:ea typeface="Calibri"/>
                <a:cs typeface="Calibri"/>
              </a:rPr>
              <a:t> assumed), what is the mark </a:t>
            </a:r>
            <a:r>
              <a:rPr lang="en-AU" sz="1600" dirty="0" smtClean="0">
                <a:latin typeface="Calibri"/>
                <a:ea typeface="Calibri"/>
                <a:cs typeface="Calibri"/>
              </a:rPr>
              <a:t>breakdown</a:t>
            </a:r>
            <a:r>
              <a:rPr lang="en-AU" sz="1600" dirty="0">
                <a:latin typeface="Calibri"/>
                <a:ea typeface="Calibri"/>
                <a:cs typeface="Calibri"/>
              </a:rPr>
              <a:t>? I</a:t>
            </a:r>
            <a:r>
              <a:rPr lang="en-AU" sz="1600" dirty="0" smtClean="0">
                <a:latin typeface="Calibri"/>
                <a:ea typeface="Calibri"/>
                <a:cs typeface="Calibri"/>
              </a:rPr>
              <a:t>n </a:t>
            </a:r>
            <a:r>
              <a:rPr lang="en-AU" sz="1600" dirty="0">
                <a:latin typeface="Calibri"/>
                <a:ea typeface="Calibri"/>
                <a:cs typeface="Calibri"/>
              </a:rPr>
              <a:t>previous years it has been 50 and 100 respectively</a:t>
            </a:r>
            <a:r>
              <a:rPr lang="en-AU" sz="1600" dirty="0" smtClean="0">
                <a:latin typeface="Calibri"/>
                <a:ea typeface="Calibri"/>
                <a:cs typeface="Calibri"/>
              </a:rPr>
              <a:t>.</a:t>
            </a:r>
          </a:p>
          <a:p>
            <a:pPr marL="363538" indent="-363538">
              <a:spcBef>
                <a:spcPts val="600"/>
              </a:spcBef>
              <a:spcAft>
                <a:spcPts val="0"/>
              </a:spcAft>
              <a:buNone/>
            </a:pPr>
            <a:r>
              <a:rPr lang="en-AU" sz="1600" dirty="0" smtClean="0">
                <a:latin typeface="Calibri"/>
                <a:ea typeface="Calibri"/>
                <a:cs typeface="Calibri"/>
              </a:rPr>
              <a:t>A:</a:t>
            </a:r>
            <a:r>
              <a:rPr lang="en-AU" sz="1600" dirty="0">
                <a:latin typeface="Calibri"/>
                <a:ea typeface="Calibri"/>
                <a:cs typeface="Calibri"/>
              </a:rPr>
              <a:t>	The new exam design brief does not stipulate the total marks for the paper. The first requirement is that the majority of students can complete each section of the paper in the given time. The next requirement is for the marks to reward the mathematical behaviours used to complete each problem. There is no mark a minute concept applied in the exam design.</a:t>
            </a:r>
            <a:endParaRPr lang="en-AU" sz="1600" dirty="0">
              <a:latin typeface="Calibri"/>
              <a:ea typeface="Calibri"/>
              <a:cs typeface="Times New Roman"/>
            </a:endParaRPr>
          </a:p>
          <a:p>
            <a:pPr marL="363538" indent="-363538">
              <a:buNone/>
            </a:pPr>
            <a:endParaRPr lang="en-AU" dirty="0"/>
          </a:p>
          <a:p>
            <a:pPr marL="363538" indent="-363538">
              <a:buNone/>
            </a:pPr>
            <a:endParaRPr lang="en-AU" dirty="0"/>
          </a:p>
        </p:txBody>
      </p:sp>
    </p:spTree>
    <p:extLst>
      <p:ext uri="{BB962C8B-B14F-4D97-AF65-F5344CB8AC3E}">
        <p14:creationId xmlns:p14="http://schemas.microsoft.com/office/powerpoint/2010/main" val="111912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5" y="1066800"/>
            <a:ext cx="8550275" cy="622300"/>
          </a:xfrm>
        </p:spPr>
        <p:txBody>
          <a:bodyPr/>
          <a:lstStyle/>
          <a:p>
            <a:r>
              <a:rPr lang="en-AU" b="1" dirty="0"/>
              <a:t>WEBINAR Questions and Answers</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EXAM </a:t>
            </a:r>
            <a:r>
              <a:rPr lang="en-AU" sz="1200" b="1" dirty="0" smtClean="0">
                <a:solidFill>
                  <a:srgbClr val="4D2C8A"/>
                </a:solidFill>
              </a:rPr>
              <a:t>(continued)</a:t>
            </a:r>
            <a:endParaRPr lang="en-AU" sz="1600" dirty="0" smtClean="0">
              <a:solidFill>
                <a:srgbClr val="4D2C8A"/>
              </a:solidFill>
            </a:endParaRPr>
          </a:p>
          <a:p>
            <a:pPr marL="363538" indent="-363538">
              <a:buNone/>
            </a:pPr>
            <a:endParaRPr lang="en-AU" sz="1600" dirty="0" smtClean="0"/>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40% Exam weight. Is that for the year? Does the semester 1 exam have to be 20% and semester 2 exam 20% or can you go semester 1 15% and semester 2 25%?</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If you are teaching the course sequentially and assessing Unit 1 and Unit 2 separately then you </a:t>
            </a:r>
            <a:r>
              <a:rPr lang="en-AU" sz="1600" dirty="0" smtClean="0">
                <a:latin typeface="Calibri"/>
                <a:ea typeface="Calibri"/>
                <a:cs typeface="Calibri"/>
              </a:rPr>
              <a:t>would </a:t>
            </a:r>
            <a:r>
              <a:rPr lang="en-AU" sz="1600" dirty="0">
                <a:latin typeface="Calibri"/>
                <a:ea typeface="Calibri"/>
                <a:cs typeface="Calibri"/>
              </a:rPr>
              <a:t>use 40% for the exam for each semester where the total semester =100%. </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Alternatively if you are teaching the course concurrently and assessing both units using a </a:t>
            </a:r>
            <a:r>
              <a:rPr lang="en-AU" sz="1600" dirty="0" smtClean="0">
                <a:latin typeface="Calibri"/>
                <a:ea typeface="Calibri"/>
                <a:cs typeface="Calibri"/>
              </a:rPr>
              <a:t>combined </a:t>
            </a:r>
            <a:r>
              <a:rPr lang="en-AU" sz="1600" dirty="0">
                <a:latin typeface="Calibri"/>
                <a:ea typeface="Calibri"/>
                <a:cs typeface="Calibri"/>
              </a:rPr>
              <a:t>assessment outline then you could use something like: Semester 1 Exam 15% and </a:t>
            </a:r>
            <a:r>
              <a:rPr lang="en-AU" sz="1600" dirty="0" smtClean="0">
                <a:latin typeface="Calibri"/>
                <a:ea typeface="Calibri"/>
                <a:cs typeface="Calibri"/>
              </a:rPr>
              <a:t>Semester </a:t>
            </a:r>
            <a:r>
              <a:rPr lang="en-AU" sz="1600" dirty="0">
                <a:latin typeface="Calibri"/>
                <a:ea typeface="Calibri"/>
                <a:cs typeface="Calibri"/>
              </a:rPr>
              <a:t>2 Exam 25% where the year  mark = 100%</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Will there be </a:t>
            </a:r>
            <a:r>
              <a:rPr lang="en-AU" sz="1600" dirty="0" err="1">
                <a:latin typeface="Calibri"/>
                <a:ea typeface="Calibri"/>
                <a:cs typeface="Calibri"/>
              </a:rPr>
              <a:t>yr</a:t>
            </a:r>
            <a:r>
              <a:rPr lang="en-AU" sz="1600" dirty="0">
                <a:latin typeface="Calibri"/>
                <a:ea typeface="Calibri"/>
                <a:cs typeface="Calibri"/>
              </a:rPr>
              <a:t> 12 exams for Methods units 1 &amp; 2 if a student repeats Methods units 1 &amp; 2?</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There will be no external examinations for any year 11 (Units 1 &amp; 2) courses. These units are </a:t>
            </a:r>
            <a:r>
              <a:rPr lang="en-AU" sz="1600" dirty="0" smtClean="0">
                <a:latin typeface="Calibri"/>
                <a:ea typeface="Calibri"/>
                <a:cs typeface="Calibri"/>
              </a:rPr>
              <a:t>assessed </a:t>
            </a:r>
            <a:r>
              <a:rPr lang="en-AU" sz="1600" dirty="0">
                <a:latin typeface="Calibri"/>
                <a:ea typeface="Calibri"/>
                <a:cs typeface="Calibri"/>
              </a:rPr>
              <a:t>using a school based assessment program. Moderation processes will continue for </a:t>
            </a:r>
            <a:r>
              <a:rPr lang="en-AU" sz="1600" dirty="0" smtClean="0">
                <a:latin typeface="Calibri"/>
                <a:ea typeface="Calibri"/>
                <a:cs typeface="Calibri"/>
              </a:rPr>
              <a:t>these </a:t>
            </a:r>
            <a:r>
              <a:rPr lang="en-AU" sz="1600" dirty="0">
                <a:latin typeface="Calibri"/>
                <a:ea typeface="Calibri"/>
                <a:cs typeface="Calibri"/>
              </a:rPr>
              <a:t>courses.</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Use of formula sheets and </a:t>
            </a:r>
            <a:r>
              <a:rPr lang="en-AU" sz="1600" dirty="0" err="1">
                <a:latin typeface="Calibri"/>
                <a:ea typeface="Calibri"/>
                <a:cs typeface="Calibri"/>
              </a:rPr>
              <a:t>classpads</a:t>
            </a:r>
            <a:r>
              <a:rPr lang="en-AU" sz="1600" dirty="0">
                <a:latin typeface="Calibri"/>
                <a:ea typeface="Calibri"/>
                <a:cs typeface="Calibri"/>
              </a:rPr>
              <a:t>...what is their fate??</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Formulae sheets are being retained. (See the sample exams). CAS calculators continue to be </a:t>
            </a:r>
            <a:r>
              <a:rPr lang="en-AU" sz="1600" dirty="0" smtClean="0">
                <a:latin typeface="Calibri"/>
                <a:ea typeface="Calibri"/>
                <a:cs typeface="Calibri"/>
              </a:rPr>
              <a:t>retained</a:t>
            </a:r>
            <a:r>
              <a:rPr lang="en-AU" sz="1600" dirty="0">
                <a:latin typeface="Calibri"/>
                <a:ea typeface="Calibri"/>
                <a:cs typeface="Calibri"/>
              </a:rPr>
              <a:t>. (See the exam design brief in the year 12 syllabuses).</a:t>
            </a:r>
            <a:endParaRPr lang="en-AU" sz="1600" dirty="0">
              <a:latin typeface="Calibri"/>
              <a:ea typeface="Calibri"/>
              <a:cs typeface="Times New Roman"/>
            </a:endParaRPr>
          </a:p>
          <a:p>
            <a:pPr marL="363538" indent="-363538">
              <a:buNone/>
            </a:pPr>
            <a:endParaRPr lang="en-AU" sz="1600" dirty="0"/>
          </a:p>
        </p:txBody>
      </p:sp>
    </p:spTree>
    <p:extLst>
      <p:ext uri="{BB962C8B-B14F-4D97-AF65-F5344CB8AC3E}">
        <p14:creationId xmlns:p14="http://schemas.microsoft.com/office/powerpoint/2010/main" val="3461845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5" y="1066800"/>
            <a:ext cx="8550275" cy="622300"/>
          </a:xfrm>
        </p:spPr>
        <p:txBody>
          <a:bodyPr/>
          <a:lstStyle/>
          <a:p>
            <a:r>
              <a:rPr lang="en-AU" b="1" dirty="0"/>
              <a:t>WEBINAR Questions and Answers</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OTHER</a:t>
            </a:r>
            <a:endParaRPr lang="en-AU" sz="1600" dirty="0" smtClean="0"/>
          </a:p>
          <a:p>
            <a:pPr marL="363538" indent="-363538">
              <a:lnSpc>
                <a:spcPct val="115000"/>
              </a:lnSpc>
              <a:spcAft>
                <a:spcPts val="0"/>
              </a:spcAft>
              <a:buNone/>
            </a:pPr>
            <a:endParaRPr lang="en-AU" sz="1600" dirty="0" smtClean="0">
              <a:latin typeface="Calibri"/>
              <a:ea typeface="Calibri"/>
              <a:cs typeface="Calibri"/>
            </a:endParaRPr>
          </a:p>
          <a:p>
            <a:pPr marL="363538" indent="-363538">
              <a:spcAft>
                <a:spcPts val="0"/>
              </a:spcAft>
              <a:buNone/>
            </a:pPr>
            <a:r>
              <a:rPr lang="en-AU" sz="1600" dirty="0" smtClean="0">
                <a:latin typeface="Calibri"/>
                <a:ea typeface="Calibri"/>
                <a:cs typeface="Calibri"/>
              </a:rPr>
              <a:t>Q</a:t>
            </a:r>
            <a:r>
              <a:rPr lang="en-AU" sz="1600" dirty="0">
                <a:latin typeface="Calibri"/>
                <a:ea typeface="Calibri"/>
                <a:cs typeface="Calibri"/>
              </a:rPr>
              <a:t>: 	Are students allowed a grade for APPLICATIONS and METHODS say in Year 11?	</a:t>
            </a:r>
            <a:endParaRPr lang="en-AU" sz="1600" dirty="0">
              <a:latin typeface="Calibri"/>
              <a:ea typeface="Calibri"/>
              <a:cs typeface="Times New Roman"/>
            </a:endParaRPr>
          </a:p>
          <a:p>
            <a:pPr marL="363538" indent="-363538">
              <a:spcAft>
                <a:spcPts val="0"/>
              </a:spcAft>
              <a:buNone/>
            </a:pPr>
            <a:r>
              <a:rPr lang="en-AU" sz="1600" dirty="0">
                <a:latin typeface="Calibri"/>
                <a:ea typeface="Calibri"/>
                <a:cs typeface="Calibri"/>
              </a:rPr>
              <a:t>A: </a:t>
            </a:r>
            <a:r>
              <a:rPr lang="en-AU" sz="1600" dirty="0" smtClean="0">
                <a:latin typeface="Calibri"/>
                <a:ea typeface="Calibri"/>
                <a:cs typeface="Calibri"/>
              </a:rPr>
              <a:t>	Yes </a:t>
            </a:r>
            <a:r>
              <a:rPr lang="en-AU" sz="1600" dirty="0">
                <a:latin typeface="Calibri"/>
                <a:ea typeface="Calibri"/>
                <a:cs typeface="Calibri"/>
              </a:rPr>
              <a:t>these are separate courses and can be studied side by side and the student receive two </a:t>
            </a:r>
            <a:r>
              <a:rPr lang="en-AU" sz="1600" dirty="0" smtClean="0">
                <a:latin typeface="Calibri"/>
                <a:ea typeface="Calibri"/>
                <a:cs typeface="Calibri"/>
              </a:rPr>
              <a:t>grades</a:t>
            </a:r>
            <a:r>
              <a:rPr lang="en-AU" sz="1600" dirty="0">
                <a:latin typeface="Calibri"/>
                <a:ea typeface="Calibri"/>
                <a:cs typeface="Calibri"/>
              </a:rPr>
              <a:t>.</a:t>
            </a:r>
            <a:endParaRPr lang="en-AU" sz="1600" dirty="0">
              <a:latin typeface="Calibri"/>
              <a:ea typeface="Calibri"/>
              <a:cs typeface="Times New Roman"/>
            </a:endParaRPr>
          </a:p>
          <a:p>
            <a:pPr marL="363538" indent="-363538">
              <a:lnSpc>
                <a:spcPct val="115000"/>
              </a:lnSpc>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lnSpc>
                <a:spcPct val="115000"/>
              </a:lnSpc>
              <a:spcAft>
                <a:spcPts val="0"/>
              </a:spcAft>
              <a:buNone/>
            </a:pPr>
            <a:r>
              <a:rPr lang="en-AU" sz="1600" dirty="0">
                <a:latin typeface="Calibri"/>
                <a:ea typeface="Calibri"/>
                <a:cs typeface="Calibri"/>
              </a:rPr>
              <a:t>Q: 	Is it assumed that if students are struggling in an ATAR Maths course at the end of Year 11 they </a:t>
            </a:r>
            <a:r>
              <a:rPr lang="en-AU" sz="1600" dirty="0" smtClean="0">
                <a:latin typeface="Calibri"/>
                <a:ea typeface="Calibri"/>
                <a:cs typeface="Calibri"/>
              </a:rPr>
              <a:t>will </a:t>
            </a:r>
            <a:r>
              <a:rPr lang="en-AU" sz="1600" dirty="0">
                <a:latin typeface="Calibri"/>
                <a:ea typeface="Calibri"/>
                <a:cs typeface="Calibri"/>
              </a:rPr>
              <a:t>be able to change to a more appropriate course in Mathematics (similar to the way they </a:t>
            </a:r>
            <a:r>
              <a:rPr lang="en-AU" sz="1600" dirty="0" smtClean="0">
                <a:latin typeface="Calibri"/>
                <a:ea typeface="Calibri"/>
                <a:cs typeface="Calibri"/>
              </a:rPr>
              <a:t>could </a:t>
            </a:r>
            <a:r>
              <a:rPr lang="en-AU" sz="1600" dirty="0">
                <a:latin typeface="Calibri"/>
                <a:ea typeface="Calibri"/>
                <a:cs typeface="Calibri"/>
              </a:rPr>
              <a:t>choose Discrete after doing Intro </a:t>
            </a:r>
            <a:r>
              <a:rPr lang="en-AU" sz="1600" dirty="0" err="1">
                <a:latin typeface="Calibri"/>
                <a:ea typeface="Calibri"/>
                <a:cs typeface="Calibri"/>
              </a:rPr>
              <a:t>Calc</a:t>
            </a:r>
            <a:r>
              <a:rPr lang="en-AU" sz="1600" dirty="0" smtClean="0">
                <a:latin typeface="Calibri"/>
                <a:ea typeface="Calibri"/>
                <a:cs typeface="Calibri"/>
              </a:rPr>
              <a:t>)?</a:t>
            </a:r>
            <a:endParaRPr lang="en-AU" sz="1600" dirty="0">
              <a:latin typeface="Calibri"/>
              <a:ea typeface="Calibri"/>
              <a:cs typeface="Times New Roman"/>
            </a:endParaRPr>
          </a:p>
          <a:p>
            <a:pPr marL="363538" indent="-363538">
              <a:lnSpc>
                <a:spcPct val="115000"/>
              </a:lnSpc>
              <a:spcAft>
                <a:spcPts val="0"/>
              </a:spcAft>
              <a:buNone/>
            </a:pPr>
            <a:r>
              <a:rPr lang="en-AU" sz="1600" dirty="0">
                <a:latin typeface="Calibri"/>
                <a:ea typeface="Calibri"/>
                <a:cs typeface="Calibri"/>
              </a:rPr>
              <a:t>A: 	Yes. This is a recognised pathway. </a:t>
            </a:r>
            <a:r>
              <a:rPr lang="en-AU" sz="1600" dirty="0" err="1">
                <a:latin typeface="Calibri"/>
                <a:ea typeface="Calibri"/>
                <a:cs typeface="Calibri"/>
              </a:rPr>
              <a:t>Eg</a:t>
            </a:r>
            <a:r>
              <a:rPr lang="en-AU" sz="1600" dirty="0">
                <a:latin typeface="Calibri"/>
                <a:ea typeface="Calibri"/>
                <a:cs typeface="Calibri"/>
              </a:rPr>
              <a:t> Methods Units 1 &amp; 2 in year 11 followed by Applications </a:t>
            </a:r>
            <a:r>
              <a:rPr lang="en-AU" sz="1600" dirty="0" smtClean="0">
                <a:latin typeface="Calibri"/>
                <a:ea typeface="Calibri"/>
                <a:cs typeface="Calibri"/>
              </a:rPr>
              <a:t>Units </a:t>
            </a:r>
            <a:r>
              <a:rPr lang="en-AU" sz="1600" dirty="0">
                <a:latin typeface="Calibri"/>
                <a:ea typeface="Calibri"/>
                <a:cs typeface="Calibri"/>
              </a:rPr>
              <a:t>3 &amp; 4 in year 12</a:t>
            </a:r>
            <a:endParaRPr lang="en-AU" sz="1600" dirty="0">
              <a:latin typeface="Calibri"/>
              <a:ea typeface="Calibri"/>
              <a:cs typeface="Times New Roman"/>
            </a:endParaRPr>
          </a:p>
          <a:p>
            <a:pPr marL="363538" indent="-363538">
              <a:buNone/>
            </a:pPr>
            <a:endParaRPr lang="en-AU" sz="1600" dirty="0"/>
          </a:p>
        </p:txBody>
      </p:sp>
    </p:spTree>
    <p:extLst>
      <p:ext uri="{BB962C8B-B14F-4D97-AF65-F5344CB8AC3E}">
        <p14:creationId xmlns:p14="http://schemas.microsoft.com/office/powerpoint/2010/main" val="332164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a:t>C</a:t>
            </a:r>
            <a:r>
              <a:rPr lang="en-AU" dirty="0" smtClean="0"/>
              <a:t>ontent changes - Specialist</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016856156"/>
              </p:ext>
            </p:extLst>
          </p:nvPr>
        </p:nvGraphicFramePr>
        <p:xfrm>
          <a:off x="381000" y="1676399"/>
          <a:ext cx="8458200" cy="4907716"/>
        </p:xfrm>
        <a:graphic>
          <a:graphicData uri="http://schemas.openxmlformats.org/drawingml/2006/table">
            <a:tbl>
              <a:tblPr firstRow="1" firstCol="1" bandRow="1">
                <a:tableStyleId>{5C22544A-7EE6-4342-B048-85BDC9FD1C3A}</a:tableStyleId>
              </a:tblPr>
              <a:tblGrid>
                <a:gridCol w="1251260"/>
                <a:gridCol w="7206940"/>
              </a:tblGrid>
              <a:tr h="350956">
                <a:tc>
                  <a:txBody>
                    <a:bodyPr/>
                    <a:lstStyle/>
                    <a:p>
                      <a:pPr algn="ctr">
                        <a:lnSpc>
                          <a:spcPct val="115000"/>
                        </a:lnSpc>
                        <a:spcAft>
                          <a:spcPts val="0"/>
                        </a:spcAft>
                      </a:pPr>
                      <a:r>
                        <a:rPr lang="en-AU" sz="2000" dirty="0">
                          <a:effectLst/>
                          <a:latin typeface="+mn-lt"/>
                        </a:rPr>
                        <a:t>Unit</a:t>
                      </a:r>
                      <a:endParaRPr lang="en-AU" sz="2000" dirty="0">
                        <a:solidFill>
                          <a:srgbClr val="000000"/>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AU" sz="2000" dirty="0">
                          <a:effectLst/>
                          <a:latin typeface="+mn-lt"/>
                        </a:rPr>
                        <a:t>Content</a:t>
                      </a:r>
                      <a:endParaRPr lang="en-AU" sz="2000" dirty="0">
                        <a:solidFill>
                          <a:srgbClr val="000000"/>
                        </a:solidFill>
                        <a:effectLst/>
                        <a:latin typeface="+mn-lt"/>
                        <a:ea typeface="Calibri"/>
                        <a:cs typeface="Times New Roman"/>
                      </a:endParaRPr>
                    </a:p>
                  </a:txBody>
                  <a:tcPr marL="68580" marR="68580" marT="0" marB="0" anchor="ctr"/>
                </a:tc>
              </a:tr>
              <a:tr h="1050612">
                <a:tc>
                  <a:txBody>
                    <a:bodyPr/>
                    <a:lstStyle/>
                    <a:p>
                      <a:pPr algn="ctr">
                        <a:lnSpc>
                          <a:spcPct val="115000"/>
                        </a:lnSpc>
                        <a:spcAft>
                          <a:spcPts val="0"/>
                        </a:spcAft>
                      </a:pPr>
                      <a:r>
                        <a:rPr lang="en-AU" sz="2000">
                          <a:effectLst/>
                          <a:latin typeface="+mn-lt"/>
                        </a:rPr>
                        <a:t>1</a:t>
                      </a:r>
                      <a:endParaRPr lang="en-AU" sz="2000">
                        <a:solidFill>
                          <a:srgbClr val="000000"/>
                        </a:solidFill>
                        <a:effectLst/>
                        <a:latin typeface="+mn-lt"/>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smtClean="0">
                          <a:solidFill>
                            <a:srgbClr val="FF0000"/>
                          </a:solidFill>
                          <a:effectLst/>
                          <a:latin typeface="+mn-lt"/>
                        </a:rPr>
                        <a:t>Combinatorics (Red = some content</a:t>
                      </a:r>
                      <a:r>
                        <a:rPr lang="en-AU" sz="2000" baseline="0" dirty="0" smtClean="0">
                          <a:solidFill>
                            <a:srgbClr val="FF0000"/>
                          </a:solidFill>
                          <a:effectLst/>
                          <a:latin typeface="+mn-lt"/>
                        </a:rPr>
                        <a:t> from 3CDMAT)</a:t>
                      </a:r>
                      <a:r>
                        <a:rPr lang="en-AU" sz="2000" dirty="0" smtClean="0">
                          <a:solidFill>
                            <a:srgbClr val="FF0000"/>
                          </a:solidFill>
                          <a:effectLst/>
                          <a:latin typeface="+mn-lt"/>
                        </a:rPr>
                        <a:t> </a:t>
                      </a:r>
                      <a:endParaRPr lang="en-AU" sz="2000" dirty="0">
                        <a:solidFill>
                          <a:srgbClr val="FF0000"/>
                        </a:solidFill>
                        <a:effectLst/>
                        <a:latin typeface="+mn-lt"/>
                      </a:endParaRPr>
                    </a:p>
                    <a:p>
                      <a:pPr marL="342900" lvl="0" indent="-342900">
                        <a:lnSpc>
                          <a:spcPct val="115000"/>
                        </a:lnSpc>
                        <a:spcAft>
                          <a:spcPts val="0"/>
                        </a:spcAft>
                        <a:buFont typeface="+mj-lt"/>
                        <a:buAutoNum type="arabicPeriod"/>
                      </a:pPr>
                      <a:r>
                        <a:rPr lang="en-AU" sz="2000" dirty="0">
                          <a:effectLst/>
                          <a:latin typeface="+mn-lt"/>
                        </a:rPr>
                        <a:t>Vectors in the plane</a:t>
                      </a:r>
                    </a:p>
                    <a:p>
                      <a:pPr marL="342900" lvl="0" indent="-342900">
                        <a:lnSpc>
                          <a:spcPct val="115000"/>
                        </a:lnSpc>
                        <a:spcAft>
                          <a:spcPts val="0"/>
                        </a:spcAft>
                        <a:buFont typeface="+mj-lt"/>
                        <a:buAutoNum type="arabicPeriod"/>
                      </a:pPr>
                      <a:r>
                        <a:rPr lang="en-AU" sz="2000" dirty="0">
                          <a:solidFill>
                            <a:srgbClr val="FF0000"/>
                          </a:solidFill>
                          <a:effectLst/>
                          <a:latin typeface="+mn-lt"/>
                        </a:rPr>
                        <a:t>Geometry</a:t>
                      </a:r>
                      <a:endParaRPr lang="en-AU" sz="2000" dirty="0">
                        <a:solidFill>
                          <a:srgbClr val="FF0000"/>
                        </a:solidFill>
                        <a:effectLst/>
                        <a:latin typeface="+mn-lt"/>
                        <a:ea typeface="Calibri"/>
                        <a:cs typeface="Times New Roman"/>
                      </a:endParaRPr>
                    </a:p>
                  </a:txBody>
                  <a:tcPr marL="68580" marR="68580" marT="0" marB="0" anchor="ctr"/>
                </a:tc>
              </a:tr>
              <a:tr h="1374009">
                <a:tc>
                  <a:txBody>
                    <a:bodyPr/>
                    <a:lstStyle/>
                    <a:p>
                      <a:pPr algn="ctr">
                        <a:lnSpc>
                          <a:spcPct val="115000"/>
                        </a:lnSpc>
                        <a:spcAft>
                          <a:spcPts val="0"/>
                        </a:spcAft>
                      </a:pPr>
                      <a:r>
                        <a:rPr lang="en-AU" sz="2000">
                          <a:effectLst/>
                          <a:latin typeface="+mn-lt"/>
                        </a:rPr>
                        <a:t>2</a:t>
                      </a:r>
                      <a:endParaRPr lang="en-AU" sz="2000">
                        <a:solidFill>
                          <a:srgbClr val="000000"/>
                        </a:solidFill>
                        <a:effectLst/>
                        <a:latin typeface="+mn-lt"/>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smtClean="0">
                          <a:solidFill>
                            <a:srgbClr val="7030A0"/>
                          </a:solidFill>
                          <a:effectLst/>
                          <a:latin typeface="+mn-lt"/>
                        </a:rPr>
                        <a:t>Trigonometry (Purple = some content</a:t>
                      </a:r>
                      <a:r>
                        <a:rPr lang="en-AU" sz="2000" baseline="0" dirty="0" smtClean="0">
                          <a:solidFill>
                            <a:srgbClr val="7030A0"/>
                          </a:solidFill>
                          <a:effectLst/>
                          <a:latin typeface="+mn-lt"/>
                        </a:rPr>
                        <a:t> from previous courses)</a:t>
                      </a:r>
                      <a:endParaRPr lang="en-AU" sz="2000" dirty="0">
                        <a:solidFill>
                          <a:srgbClr val="7030A0"/>
                        </a:solidFill>
                        <a:effectLst/>
                        <a:latin typeface="+mn-lt"/>
                      </a:endParaRPr>
                    </a:p>
                    <a:p>
                      <a:pPr marL="342900" lvl="0" indent="-342900">
                        <a:lnSpc>
                          <a:spcPct val="115000"/>
                        </a:lnSpc>
                        <a:spcAft>
                          <a:spcPts val="0"/>
                        </a:spcAft>
                        <a:buFont typeface="+mj-lt"/>
                        <a:buAutoNum type="arabicPeriod"/>
                      </a:pPr>
                      <a:r>
                        <a:rPr lang="en-AU" sz="2000" dirty="0">
                          <a:solidFill>
                            <a:schemeClr val="tx1"/>
                          </a:solidFill>
                          <a:effectLst/>
                          <a:latin typeface="+mn-lt"/>
                        </a:rPr>
                        <a:t>Matrices</a:t>
                      </a:r>
                    </a:p>
                    <a:p>
                      <a:pPr marL="342900" lvl="0" indent="-342900">
                        <a:lnSpc>
                          <a:spcPct val="115000"/>
                        </a:lnSpc>
                        <a:spcAft>
                          <a:spcPts val="0"/>
                        </a:spcAft>
                        <a:buFont typeface="+mj-lt"/>
                        <a:buAutoNum type="arabicPeriod"/>
                      </a:pPr>
                      <a:r>
                        <a:rPr lang="en-AU" sz="2000" dirty="0">
                          <a:solidFill>
                            <a:srgbClr val="7030A0"/>
                          </a:solidFill>
                          <a:effectLst/>
                          <a:latin typeface="+mn-lt"/>
                        </a:rPr>
                        <a:t>Real and complex numbers</a:t>
                      </a:r>
                      <a:endParaRPr lang="en-AU" sz="2000" dirty="0">
                        <a:solidFill>
                          <a:srgbClr val="7030A0"/>
                        </a:solidFill>
                        <a:effectLst/>
                        <a:latin typeface="+mn-lt"/>
                        <a:ea typeface="Calibri"/>
                        <a:cs typeface="Times New Roman"/>
                      </a:endParaRPr>
                    </a:p>
                  </a:txBody>
                  <a:tcPr marL="68580" marR="68580" marT="0" marB="0" anchor="ctr"/>
                </a:tc>
              </a:tr>
              <a:tr h="1050612">
                <a:tc>
                  <a:txBody>
                    <a:bodyPr/>
                    <a:lstStyle/>
                    <a:p>
                      <a:pPr algn="ctr">
                        <a:lnSpc>
                          <a:spcPct val="115000"/>
                        </a:lnSpc>
                        <a:spcAft>
                          <a:spcPts val="0"/>
                        </a:spcAft>
                      </a:pPr>
                      <a:r>
                        <a:rPr lang="en-AU" sz="2000" dirty="0">
                          <a:effectLst/>
                          <a:latin typeface="+mn-lt"/>
                        </a:rPr>
                        <a:t>3</a:t>
                      </a:r>
                      <a:endParaRPr lang="en-AU" sz="2000" dirty="0">
                        <a:solidFill>
                          <a:srgbClr val="000000"/>
                        </a:solidFill>
                        <a:effectLst/>
                        <a:latin typeface="+mn-lt"/>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effectLst/>
                          <a:latin typeface="+mn-lt"/>
                        </a:rPr>
                        <a:t>Complex numbers</a:t>
                      </a:r>
                    </a:p>
                    <a:p>
                      <a:pPr marL="342900" lvl="0" indent="-342900">
                        <a:lnSpc>
                          <a:spcPct val="115000"/>
                        </a:lnSpc>
                        <a:spcAft>
                          <a:spcPts val="0"/>
                        </a:spcAft>
                        <a:buFont typeface="+mj-lt"/>
                        <a:buAutoNum type="arabicPeriod"/>
                      </a:pPr>
                      <a:r>
                        <a:rPr lang="en-AU" sz="2000" dirty="0">
                          <a:effectLst/>
                          <a:latin typeface="+mn-lt"/>
                        </a:rPr>
                        <a:t>Functions and sketching graphs</a:t>
                      </a:r>
                    </a:p>
                    <a:p>
                      <a:pPr marL="342900" lvl="0" indent="-342900">
                        <a:lnSpc>
                          <a:spcPct val="115000"/>
                        </a:lnSpc>
                        <a:spcAft>
                          <a:spcPts val="0"/>
                        </a:spcAft>
                        <a:buFont typeface="+mj-lt"/>
                        <a:buAutoNum type="arabicPeriod"/>
                      </a:pPr>
                      <a:r>
                        <a:rPr lang="en-AU" sz="2000" dirty="0" smtClean="0">
                          <a:solidFill>
                            <a:srgbClr val="7030A0"/>
                          </a:solidFill>
                          <a:effectLst/>
                          <a:latin typeface="+mn-lt"/>
                        </a:rPr>
                        <a:t>Vectors in three dimensions</a:t>
                      </a:r>
                      <a:endParaRPr lang="en-AU" sz="2000" dirty="0">
                        <a:solidFill>
                          <a:srgbClr val="7030A0"/>
                        </a:solidFill>
                        <a:effectLst/>
                        <a:latin typeface="+mn-lt"/>
                        <a:ea typeface="Calibri"/>
                        <a:cs typeface="Times New Roman"/>
                      </a:endParaRPr>
                    </a:p>
                  </a:txBody>
                  <a:tcPr marL="68580" marR="68580" marT="0" marB="0" anchor="ctr"/>
                </a:tc>
              </a:tr>
              <a:tr h="1050612">
                <a:tc>
                  <a:txBody>
                    <a:bodyPr/>
                    <a:lstStyle/>
                    <a:p>
                      <a:pPr algn="ctr">
                        <a:lnSpc>
                          <a:spcPct val="115000"/>
                        </a:lnSpc>
                        <a:spcAft>
                          <a:spcPts val="0"/>
                        </a:spcAft>
                      </a:pPr>
                      <a:r>
                        <a:rPr lang="en-AU" sz="2000">
                          <a:effectLst/>
                          <a:latin typeface="+mn-lt"/>
                        </a:rPr>
                        <a:t>4</a:t>
                      </a:r>
                      <a:endParaRPr lang="en-AU" sz="2000">
                        <a:solidFill>
                          <a:srgbClr val="000000"/>
                        </a:solidFill>
                        <a:effectLst/>
                        <a:latin typeface="+mn-lt"/>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effectLst/>
                          <a:latin typeface="+mn-lt"/>
                        </a:rPr>
                        <a:t>Integration and applications of integration</a:t>
                      </a:r>
                    </a:p>
                    <a:p>
                      <a:pPr marL="342900" lvl="0" indent="-342900">
                        <a:lnSpc>
                          <a:spcPct val="115000"/>
                        </a:lnSpc>
                        <a:spcAft>
                          <a:spcPts val="0"/>
                        </a:spcAft>
                        <a:buFont typeface="+mj-lt"/>
                        <a:buAutoNum type="arabicPeriod"/>
                      </a:pPr>
                      <a:r>
                        <a:rPr lang="en-AU" sz="2000" dirty="0">
                          <a:effectLst/>
                          <a:latin typeface="+mn-lt"/>
                        </a:rPr>
                        <a:t>Rates of change and differential equations</a:t>
                      </a:r>
                    </a:p>
                    <a:p>
                      <a:pPr marL="342900" lvl="0" indent="-342900">
                        <a:lnSpc>
                          <a:spcPct val="115000"/>
                        </a:lnSpc>
                        <a:spcAft>
                          <a:spcPts val="0"/>
                        </a:spcAft>
                        <a:buFont typeface="+mj-lt"/>
                        <a:buAutoNum type="arabicPeriod"/>
                      </a:pPr>
                      <a:r>
                        <a:rPr lang="en-AU" sz="2000" dirty="0">
                          <a:solidFill>
                            <a:srgbClr val="FF0000"/>
                          </a:solidFill>
                          <a:effectLst/>
                          <a:latin typeface="+mn-lt"/>
                        </a:rPr>
                        <a:t>Statistical inference</a:t>
                      </a:r>
                      <a:endParaRPr lang="en-AU" sz="2000" dirty="0">
                        <a:solidFill>
                          <a:srgbClr val="FF0000"/>
                        </a:solidFill>
                        <a:effectLst/>
                        <a:latin typeface="+mn-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09439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a:t>C</a:t>
            </a:r>
            <a:r>
              <a:rPr lang="en-AU" dirty="0" smtClean="0"/>
              <a:t>ontent changes - Methods</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974759723"/>
              </p:ext>
            </p:extLst>
          </p:nvPr>
        </p:nvGraphicFramePr>
        <p:xfrm>
          <a:off x="228600" y="1600200"/>
          <a:ext cx="8577261" cy="4724401"/>
        </p:xfrm>
        <a:graphic>
          <a:graphicData uri="http://schemas.openxmlformats.org/drawingml/2006/table">
            <a:tbl>
              <a:tblPr firstRow="1" firstCol="1" bandRow="1">
                <a:tableStyleId>{5C22544A-7EE6-4342-B048-85BDC9FD1C3A}</a:tableStyleId>
              </a:tblPr>
              <a:tblGrid>
                <a:gridCol w="1251019"/>
                <a:gridCol w="7326242"/>
              </a:tblGrid>
              <a:tr h="368890">
                <a:tc>
                  <a:txBody>
                    <a:bodyPr/>
                    <a:lstStyle/>
                    <a:p>
                      <a:pPr algn="ctr">
                        <a:lnSpc>
                          <a:spcPct val="115000"/>
                        </a:lnSpc>
                        <a:spcAft>
                          <a:spcPts val="0"/>
                        </a:spcAft>
                      </a:pPr>
                      <a:r>
                        <a:rPr lang="en-AU" sz="2000" dirty="0">
                          <a:effectLst/>
                        </a:rPr>
                        <a:t>Unit</a:t>
                      </a:r>
                      <a:endParaRPr lang="en-AU" sz="2000" dirty="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AU" sz="2000">
                          <a:effectLst/>
                        </a:rPr>
                        <a:t>Content</a:t>
                      </a:r>
                      <a:endParaRPr lang="en-AU" sz="2000">
                        <a:solidFill>
                          <a:srgbClr val="000000"/>
                        </a:solidFill>
                        <a:effectLst/>
                        <a:latin typeface="Calibri"/>
                        <a:ea typeface="Calibri"/>
                        <a:cs typeface="Times New Roman"/>
                      </a:endParaRPr>
                    </a:p>
                  </a:txBody>
                  <a:tcPr marL="68580" marR="68580" marT="0" marB="0" anchor="ctr"/>
                </a:tc>
              </a:tr>
              <a:tr h="1082947">
                <a:tc>
                  <a:txBody>
                    <a:bodyPr/>
                    <a:lstStyle/>
                    <a:p>
                      <a:pPr algn="ctr">
                        <a:lnSpc>
                          <a:spcPct val="115000"/>
                        </a:lnSpc>
                        <a:spcAft>
                          <a:spcPts val="0"/>
                        </a:spcAft>
                      </a:pPr>
                      <a:r>
                        <a:rPr lang="en-AU" sz="2000" dirty="0">
                          <a:effectLst/>
                        </a:rPr>
                        <a:t>1</a:t>
                      </a:r>
                      <a:endParaRPr lang="en-AU" sz="2000" dirty="0">
                        <a:solidFill>
                          <a:srgbClr val="000000"/>
                        </a:solidFill>
                        <a:effectLst/>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effectLst/>
                        </a:rPr>
                        <a:t>Functions and graphs</a:t>
                      </a:r>
                    </a:p>
                    <a:p>
                      <a:pPr marL="342900" lvl="0" indent="-342900">
                        <a:lnSpc>
                          <a:spcPct val="115000"/>
                        </a:lnSpc>
                        <a:spcAft>
                          <a:spcPts val="0"/>
                        </a:spcAft>
                        <a:buFont typeface="+mj-lt"/>
                        <a:buAutoNum type="arabicPeriod"/>
                      </a:pPr>
                      <a:r>
                        <a:rPr lang="en-AU" sz="2000" dirty="0">
                          <a:solidFill>
                            <a:srgbClr val="FF0000"/>
                          </a:solidFill>
                          <a:effectLst/>
                        </a:rPr>
                        <a:t>Trigonometric functions</a:t>
                      </a:r>
                    </a:p>
                    <a:p>
                      <a:pPr marL="342900" lvl="0" indent="-342900">
                        <a:lnSpc>
                          <a:spcPct val="115000"/>
                        </a:lnSpc>
                        <a:spcAft>
                          <a:spcPts val="0"/>
                        </a:spcAft>
                        <a:buFont typeface="+mj-lt"/>
                        <a:buAutoNum type="arabicPeriod"/>
                      </a:pPr>
                      <a:r>
                        <a:rPr lang="en-AU" sz="2000" dirty="0">
                          <a:effectLst/>
                        </a:rPr>
                        <a:t>Counting and probability</a:t>
                      </a:r>
                      <a:endParaRPr lang="en-AU" sz="2000" dirty="0">
                        <a:solidFill>
                          <a:srgbClr val="000000"/>
                        </a:solidFill>
                        <a:effectLst/>
                        <a:latin typeface="Calibri"/>
                        <a:ea typeface="Calibri"/>
                        <a:cs typeface="Times New Roman"/>
                      </a:endParaRPr>
                    </a:p>
                  </a:txBody>
                  <a:tcPr marL="68580" marR="68580" marT="0" marB="0" anchor="ctr"/>
                </a:tc>
              </a:tr>
              <a:tr h="1106670">
                <a:tc>
                  <a:txBody>
                    <a:bodyPr/>
                    <a:lstStyle/>
                    <a:p>
                      <a:pPr algn="ctr">
                        <a:lnSpc>
                          <a:spcPct val="115000"/>
                        </a:lnSpc>
                        <a:spcAft>
                          <a:spcPts val="0"/>
                        </a:spcAft>
                      </a:pPr>
                      <a:r>
                        <a:rPr lang="en-AU" sz="2000">
                          <a:effectLst/>
                        </a:rPr>
                        <a:t>2</a:t>
                      </a:r>
                      <a:endParaRPr lang="en-AU" sz="2000">
                        <a:solidFill>
                          <a:srgbClr val="000000"/>
                        </a:solidFill>
                        <a:effectLst/>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effectLst/>
                        </a:rPr>
                        <a:t>Exponential functions</a:t>
                      </a:r>
                    </a:p>
                    <a:p>
                      <a:pPr marL="342900" lvl="0" indent="-342900">
                        <a:lnSpc>
                          <a:spcPct val="115000"/>
                        </a:lnSpc>
                        <a:spcAft>
                          <a:spcPts val="0"/>
                        </a:spcAft>
                        <a:buFont typeface="+mj-lt"/>
                        <a:buAutoNum type="arabicPeriod"/>
                      </a:pPr>
                      <a:r>
                        <a:rPr lang="en-AU" sz="2000" dirty="0">
                          <a:effectLst/>
                        </a:rPr>
                        <a:t>Arithmetic and geometric sequences and series</a:t>
                      </a:r>
                    </a:p>
                    <a:p>
                      <a:pPr marL="342900" lvl="0" indent="-342900">
                        <a:lnSpc>
                          <a:spcPct val="115000"/>
                        </a:lnSpc>
                        <a:spcAft>
                          <a:spcPts val="0"/>
                        </a:spcAft>
                        <a:buFont typeface="+mj-lt"/>
                        <a:buAutoNum type="arabicPeriod"/>
                      </a:pPr>
                      <a:r>
                        <a:rPr lang="en-AU" sz="2000" dirty="0">
                          <a:effectLst/>
                        </a:rPr>
                        <a:t>Introduction to differential calculus</a:t>
                      </a:r>
                      <a:endParaRPr lang="en-AU" sz="2000" dirty="0">
                        <a:solidFill>
                          <a:srgbClr val="000000"/>
                        </a:solidFill>
                        <a:effectLst/>
                        <a:latin typeface="Calibri"/>
                        <a:ea typeface="Calibri"/>
                        <a:cs typeface="Times New Roman"/>
                      </a:endParaRPr>
                    </a:p>
                  </a:txBody>
                  <a:tcPr marL="68580" marR="68580" marT="0" marB="0" anchor="ctr"/>
                </a:tc>
              </a:tr>
              <a:tr h="1082947">
                <a:tc>
                  <a:txBody>
                    <a:bodyPr/>
                    <a:lstStyle/>
                    <a:p>
                      <a:pPr algn="ctr">
                        <a:lnSpc>
                          <a:spcPct val="115000"/>
                        </a:lnSpc>
                        <a:spcAft>
                          <a:spcPts val="0"/>
                        </a:spcAft>
                      </a:pPr>
                      <a:r>
                        <a:rPr lang="en-AU" sz="2000">
                          <a:effectLst/>
                        </a:rPr>
                        <a:t>3</a:t>
                      </a:r>
                      <a:endParaRPr lang="en-AU" sz="2000">
                        <a:solidFill>
                          <a:srgbClr val="000000"/>
                        </a:solidFill>
                        <a:effectLst/>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solidFill>
                            <a:srgbClr val="FF0000"/>
                          </a:solidFill>
                          <a:effectLst/>
                        </a:rPr>
                        <a:t>Further differentiation and applications</a:t>
                      </a:r>
                    </a:p>
                    <a:p>
                      <a:pPr marL="342900" lvl="0" indent="-342900">
                        <a:lnSpc>
                          <a:spcPct val="115000"/>
                        </a:lnSpc>
                        <a:spcAft>
                          <a:spcPts val="0"/>
                        </a:spcAft>
                        <a:buFont typeface="+mj-lt"/>
                        <a:buAutoNum type="arabicPeriod"/>
                      </a:pPr>
                      <a:r>
                        <a:rPr lang="en-AU" sz="2000" dirty="0">
                          <a:solidFill>
                            <a:srgbClr val="FF0000"/>
                          </a:solidFill>
                          <a:effectLst/>
                        </a:rPr>
                        <a:t>Integrals</a:t>
                      </a:r>
                    </a:p>
                    <a:p>
                      <a:pPr marL="342900" lvl="0" indent="-342900">
                        <a:lnSpc>
                          <a:spcPct val="115000"/>
                        </a:lnSpc>
                        <a:spcAft>
                          <a:spcPts val="0"/>
                        </a:spcAft>
                        <a:buFont typeface="+mj-lt"/>
                        <a:buAutoNum type="arabicPeriod"/>
                      </a:pPr>
                      <a:r>
                        <a:rPr lang="en-AU" sz="2000" dirty="0">
                          <a:effectLst/>
                        </a:rPr>
                        <a:t>Discrete random variables </a:t>
                      </a:r>
                      <a:endParaRPr lang="en-AU" sz="2000" dirty="0">
                        <a:solidFill>
                          <a:srgbClr val="000000"/>
                        </a:solidFill>
                        <a:effectLst/>
                        <a:latin typeface="Calibri"/>
                        <a:ea typeface="Calibri"/>
                        <a:cs typeface="Times New Roman"/>
                      </a:endParaRPr>
                    </a:p>
                  </a:txBody>
                  <a:tcPr marL="68580" marR="68580" marT="0" marB="0" anchor="ctr"/>
                </a:tc>
              </a:tr>
              <a:tr h="1082947">
                <a:tc>
                  <a:txBody>
                    <a:bodyPr/>
                    <a:lstStyle/>
                    <a:p>
                      <a:pPr algn="ctr">
                        <a:lnSpc>
                          <a:spcPct val="115000"/>
                        </a:lnSpc>
                        <a:spcAft>
                          <a:spcPts val="0"/>
                        </a:spcAft>
                      </a:pPr>
                      <a:r>
                        <a:rPr lang="en-AU" sz="2000">
                          <a:effectLst/>
                        </a:rPr>
                        <a:t>4</a:t>
                      </a:r>
                      <a:endParaRPr lang="en-AU" sz="2000">
                        <a:solidFill>
                          <a:srgbClr val="000000"/>
                        </a:solidFill>
                        <a:effectLst/>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arabicPeriod"/>
                      </a:pPr>
                      <a:r>
                        <a:rPr lang="en-AU" sz="2000" dirty="0">
                          <a:solidFill>
                            <a:srgbClr val="FF0000"/>
                          </a:solidFill>
                          <a:effectLst/>
                        </a:rPr>
                        <a:t>The logarithmic function</a:t>
                      </a:r>
                    </a:p>
                    <a:p>
                      <a:pPr marL="342900" lvl="0" indent="-342900">
                        <a:lnSpc>
                          <a:spcPct val="115000"/>
                        </a:lnSpc>
                        <a:spcAft>
                          <a:spcPts val="0"/>
                        </a:spcAft>
                        <a:buFont typeface="+mj-lt"/>
                        <a:buAutoNum type="arabicPeriod"/>
                      </a:pPr>
                      <a:r>
                        <a:rPr lang="en-AU" sz="2000" dirty="0">
                          <a:effectLst/>
                        </a:rPr>
                        <a:t>Continuous random variables and the normal distribution</a:t>
                      </a:r>
                    </a:p>
                    <a:p>
                      <a:pPr marL="342900" lvl="0" indent="-342900">
                        <a:lnSpc>
                          <a:spcPct val="115000"/>
                        </a:lnSpc>
                        <a:spcAft>
                          <a:spcPts val="0"/>
                        </a:spcAft>
                        <a:buFont typeface="+mj-lt"/>
                        <a:buAutoNum type="arabicPeriod"/>
                      </a:pPr>
                      <a:r>
                        <a:rPr lang="en-AU" sz="2000" dirty="0">
                          <a:solidFill>
                            <a:srgbClr val="7030A0"/>
                          </a:solidFill>
                          <a:effectLst/>
                        </a:rPr>
                        <a:t>Interval estimates for proportions.</a:t>
                      </a:r>
                      <a:endParaRPr lang="en-AU" sz="2000" dirty="0">
                        <a:solidFill>
                          <a:srgbClr val="7030A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616978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Changes in assessment</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Year 12 is considered a Unit 3 and Unit 4 pair and must be delivered using a combined assessment outline</a:t>
            </a:r>
          </a:p>
          <a:p>
            <a:pPr lvl="0">
              <a:spcAft>
                <a:spcPts val="600"/>
              </a:spcAft>
            </a:pPr>
            <a:r>
              <a:rPr lang="en-AU" dirty="0" smtClean="0">
                <a:ea typeface="Calibri"/>
                <a:cs typeface="Times New Roman"/>
              </a:rPr>
              <a:t>Fixed weights for the assessment types – no range</a:t>
            </a:r>
          </a:p>
          <a:p>
            <a:pPr lvl="0">
              <a:spcAft>
                <a:spcPts val="600"/>
              </a:spcAft>
            </a:pPr>
            <a:r>
              <a:rPr lang="en-AU" dirty="0" smtClean="0"/>
              <a:t>Examination is a separate assessment type</a:t>
            </a:r>
          </a:p>
          <a:p>
            <a:pPr lvl="0">
              <a:spcAft>
                <a:spcPts val="600"/>
              </a:spcAft>
            </a:pPr>
            <a:r>
              <a:rPr lang="en-AU" dirty="0" smtClean="0"/>
              <a:t>Content material used in Investigations may be </a:t>
            </a:r>
            <a:r>
              <a:rPr lang="en-AU" dirty="0" smtClean="0">
                <a:solidFill>
                  <a:srgbClr val="0070C0"/>
                </a:solidFill>
              </a:rPr>
              <a:t>course related </a:t>
            </a:r>
            <a:r>
              <a:rPr lang="en-AU" dirty="0" smtClean="0"/>
              <a:t>– rather than </a:t>
            </a:r>
            <a:r>
              <a:rPr lang="en-AU" dirty="0" smtClean="0">
                <a:solidFill>
                  <a:srgbClr val="C00000"/>
                </a:solidFill>
              </a:rPr>
              <a:t>course specific</a:t>
            </a:r>
          </a:p>
        </p:txBody>
      </p:sp>
    </p:spTree>
    <p:extLst>
      <p:ext uri="{BB962C8B-B14F-4D97-AF65-F5344CB8AC3E}">
        <p14:creationId xmlns:p14="http://schemas.microsoft.com/office/powerpoint/2010/main" val="1587010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have examinations changed?</a:t>
            </a:r>
            <a:endParaRPr lang="en-AU" dirty="0"/>
          </a:p>
        </p:txBody>
      </p:sp>
      <p:sp>
        <p:nvSpPr>
          <p:cNvPr id="3" name="Content Placeholder 2"/>
          <p:cNvSpPr>
            <a:spLocks noGrp="1"/>
          </p:cNvSpPr>
          <p:nvPr>
            <p:ph idx="1"/>
          </p:nvPr>
        </p:nvSpPr>
        <p:spPr>
          <a:xfrm>
            <a:off x="304800" y="1793875"/>
            <a:ext cx="8531225" cy="4606925"/>
          </a:xfrm>
        </p:spPr>
        <p:txBody>
          <a:bodyPr/>
          <a:lstStyle/>
          <a:p>
            <a:pPr>
              <a:spcAft>
                <a:spcPts val="600"/>
              </a:spcAft>
            </a:pPr>
            <a:r>
              <a:rPr lang="en-AU" dirty="0"/>
              <a:t>Examinations </a:t>
            </a:r>
            <a:r>
              <a:rPr lang="en-AU" dirty="0" smtClean="0"/>
              <a:t>may </a:t>
            </a:r>
            <a:r>
              <a:rPr lang="en-AU" dirty="0"/>
              <a:t>include investigative </a:t>
            </a:r>
            <a:r>
              <a:rPr lang="en-AU" dirty="0" smtClean="0"/>
              <a:t>– type </a:t>
            </a:r>
            <a:r>
              <a:rPr lang="en-AU" dirty="0" smtClean="0"/>
              <a:t>questions</a:t>
            </a:r>
          </a:p>
          <a:p>
            <a:pPr>
              <a:spcAft>
                <a:spcPts val="600"/>
              </a:spcAft>
            </a:pPr>
            <a:r>
              <a:rPr lang="en-AU" dirty="0" smtClean="0"/>
              <a:t>Section 1 is fixed at 35% of the paper irrespective of the number of marks</a:t>
            </a:r>
          </a:p>
          <a:p>
            <a:pPr>
              <a:spcAft>
                <a:spcPts val="600"/>
              </a:spcAft>
            </a:pPr>
            <a:r>
              <a:rPr lang="en-AU" dirty="0" smtClean="0"/>
              <a:t>Section 2 is fixed at 65% of the paper </a:t>
            </a:r>
            <a:r>
              <a:rPr lang="en-AU" dirty="0"/>
              <a:t>irrespective of the number of marks</a:t>
            </a:r>
          </a:p>
          <a:p>
            <a:pPr>
              <a:spcAft>
                <a:spcPts val="600"/>
              </a:spcAft>
            </a:pPr>
            <a:endParaRPr lang="en-AU" dirty="0">
              <a:solidFill>
                <a:srgbClr val="0070C0"/>
              </a:solidFill>
            </a:endParaRPr>
          </a:p>
        </p:txBody>
      </p:sp>
    </p:spTree>
    <p:extLst>
      <p:ext uri="{BB962C8B-B14F-4D97-AF65-F5344CB8AC3E}">
        <p14:creationId xmlns:p14="http://schemas.microsoft.com/office/powerpoint/2010/main" val="2653284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1225550"/>
          </a:xfrm>
        </p:spPr>
        <p:txBody>
          <a:bodyPr/>
          <a:lstStyle/>
          <a:p>
            <a:r>
              <a:rPr lang="en-AU" dirty="0" smtClean="0"/>
              <a:t>SCSA support materials available</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Sample course outline</a:t>
            </a:r>
          </a:p>
          <a:p>
            <a:pPr lvl="0">
              <a:spcAft>
                <a:spcPts val="600"/>
              </a:spcAft>
            </a:pPr>
            <a:r>
              <a:rPr lang="en-AU" dirty="0" smtClean="0"/>
              <a:t>Sample combined assessment outline</a:t>
            </a:r>
          </a:p>
          <a:p>
            <a:pPr lvl="0">
              <a:spcAft>
                <a:spcPts val="600"/>
              </a:spcAft>
            </a:pPr>
            <a:r>
              <a:rPr lang="en-AU" dirty="0" smtClean="0"/>
              <a:t>Sample test + </a:t>
            </a:r>
            <a:r>
              <a:rPr lang="en-AU" dirty="0"/>
              <a:t>m</a:t>
            </a:r>
            <a:r>
              <a:rPr lang="en-AU" dirty="0" smtClean="0"/>
              <a:t>arking key</a:t>
            </a:r>
          </a:p>
          <a:p>
            <a:pPr>
              <a:spcAft>
                <a:spcPts val="600"/>
              </a:spcAft>
            </a:pPr>
            <a:r>
              <a:rPr lang="en-AU" dirty="0" smtClean="0"/>
              <a:t>Sample investigation </a:t>
            </a:r>
            <a:r>
              <a:rPr lang="en-AU" dirty="0"/>
              <a:t>+ marking key</a:t>
            </a:r>
          </a:p>
          <a:p>
            <a:pPr>
              <a:spcAft>
                <a:spcPts val="600"/>
              </a:spcAft>
            </a:pPr>
            <a:r>
              <a:rPr lang="en-AU" dirty="0"/>
              <a:t>Sample examination + marking </a:t>
            </a:r>
            <a:r>
              <a:rPr lang="en-AU" dirty="0" smtClean="0"/>
              <a:t>key</a:t>
            </a:r>
            <a:endParaRPr lang="en-AU" dirty="0"/>
          </a:p>
        </p:txBody>
      </p:sp>
    </p:spTree>
    <p:extLst>
      <p:ext uri="{BB962C8B-B14F-4D97-AF65-F5344CB8AC3E}">
        <p14:creationId xmlns:p14="http://schemas.microsoft.com/office/powerpoint/2010/main" val="961177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smtClean="0"/>
              <a:t>Other support </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Text books are being written by commercial publishers and  samples will be progressively available starting from June</a:t>
            </a:r>
          </a:p>
          <a:p>
            <a:pPr lvl="0">
              <a:spcAft>
                <a:spcPts val="600"/>
              </a:spcAft>
            </a:pPr>
            <a:r>
              <a:rPr lang="en-AU" dirty="0" smtClean="0"/>
              <a:t>Professional development opportunities will be organised by the Mathematical Association of WA </a:t>
            </a:r>
          </a:p>
        </p:txBody>
      </p:sp>
    </p:spTree>
    <p:extLst>
      <p:ext uri="{BB962C8B-B14F-4D97-AF65-F5344CB8AC3E}">
        <p14:creationId xmlns:p14="http://schemas.microsoft.com/office/powerpoint/2010/main" val="359179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550275" cy="844550"/>
          </a:xfrm>
        </p:spPr>
        <p:txBody>
          <a:bodyPr/>
          <a:lstStyle/>
          <a:p>
            <a:r>
              <a:rPr lang="en-AU" b="1" dirty="0"/>
              <a:t>WEBINAR Questions and Answers</a:t>
            </a:r>
            <a:r>
              <a:rPr lang="en-AU" dirty="0"/>
              <a:t/>
            </a:r>
            <a:br>
              <a:rPr lang="en-AU" dirty="0"/>
            </a:b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CONTENT</a:t>
            </a:r>
          </a:p>
          <a:p>
            <a:pPr marL="0" indent="0">
              <a:buNone/>
            </a:pPr>
            <a:endParaRPr lang="en-AU" sz="1600" dirty="0" smtClean="0">
              <a:solidFill>
                <a:srgbClr val="4D2C8A"/>
              </a:solidFill>
            </a:endParaRPr>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APs and GPs in the current syllabi are pretty much done by recurrence, but that appears to not </a:t>
            </a:r>
            <a:r>
              <a:rPr lang="en-AU" sz="1600" dirty="0" smtClean="0">
                <a:latin typeface="Calibri"/>
                <a:ea typeface="Calibri"/>
                <a:cs typeface="Calibri"/>
              </a:rPr>
              <a:t> be </a:t>
            </a:r>
            <a:r>
              <a:rPr lang="en-AU" sz="1600" dirty="0">
                <a:latin typeface="Calibri"/>
                <a:ea typeface="Calibri"/>
                <a:cs typeface="Calibri"/>
              </a:rPr>
              <a:t>the case on the new syllabi with nth term and sum of n terms mentioned. Is the emphasis </a:t>
            </a:r>
            <a:r>
              <a:rPr lang="en-AU" sz="1600" dirty="0" smtClean="0">
                <a:latin typeface="Calibri"/>
                <a:ea typeface="Calibri"/>
                <a:cs typeface="Calibri"/>
              </a:rPr>
              <a:t>different</a:t>
            </a: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The new course develops both methods of defining and working with sequences. As these </a:t>
            </a:r>
            <a:r>
              <a:rPr lang="en-AU" sz="1600" dirty="0" smtClean="0">
                <a:latin typeface="Calibri"/>
                <a:ea typeface="Calibri"/>
                <a:cs typeface="Calibri"/>
              </a:rPr>
              <a:t>are </a:t>
            </a:r>
            <a:r>
              <a:rPr lang="en-AU" sz="1600" dirty="0">
                <a:latin typeface="Calibri"/>
                <a:ea typeface="Calibri"/>
                <a:cs typeface="Calibri"/>
              </a:rPr>
              <a:t>complimentary in nature there is little change.  </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By the whole course, does that mean Year 11 content is assumed and could be examined </a:t>
            </a:r>
            <a:r>
              <a:rPr lang="en-AU" sz="1600" dirty="0" smtClean="0">
                <a:latin typeface="Calibri"/>
                <a:ea typeface="Calibri"/>
                <a:cs typeface="Calibri"/>
              </a:rPr>
              <a:t>at the </a:t>
            </a:r>
            <a:r>
              <a:rPr lang="en-AU" sz="1600" dirty="0">
                <a:latin typeface="Calibri"/>
                <a:ea typeface="Calibri"/>
                <a:cs typeface="Calibri"/>
              </a:rPr>
              <a:t>end of Year 12?</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	All </a:t>
            </a:r>
            <a:r>
              <a:rPr lang="en-AU" sz="1600" dirty="0">
                <a:latin typeface="Calibri"/>
                <a:ea typeface="Calibri"/>
                <a:cs typeface="Calibri"/>
              </a:rPr>
              <a:t>questions on the Exam paper must be mapped directly to a dot point of the year </a:t>
            </a:r>
            <a:r>
              <a:rPr lang="en-AU" sz="1600" dirty="0" smtClean="0">
                <a:latin typeface="Calibri"/>
                <a:ea typeface="Calibri"/>
                <a:cs typeface="Calibri"/>
              </a:rPr>
              <a:t>12 syllabus</a:t>
            </a:r>
            <a:r>
              <a:rPr lang="en-AU" sz="1600" dirty="0">
                <a:latin typeface="Calibri"/>
                <a:ea typeface="Calibri"/>
                <a:cs typeface="Calibri"/>
              </a:rPr>
              <a:t>.</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Q	What happened to permutations? Is it no longer in the Methods course? Combinations gets </a:t>
            </a:r>
            <a:r>
              <a:rPr lang="en-AU" sz="1600" dirty="0" smtClean="0">
                <a:latin typeface="Calibri"/>
                <a:ea typeface="Calibri"/>
                <a:cs typeface="Calibri"/>
              </a:rPr>
              <a:t>mentioned </a:t>
            </a:r>
            <a:r>
              <a:rPr lang="en-AU" sz="1600" dirty="0">
                <a:latin typeface="Calibri"/>
                <a:ea typeface="Calibri"/>
                <a:cs typeface="Calibri"/>
              </a:rPr>
              <a:t>but permutations is not mentioned</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That is correct. Only Combinations are listed in Methods 1.3.1 to 1.3.5 although Permutations </a:t>
            </a:r>
            <a:r>
              <a:rPr lang="en-AU" sz="1600" dirty="0" smtClean="0">
                <a:latin typeface="Calibri"/>
                <a:ea typeface="Calibri"/>
                <a:cs typeface="Calibri"/>
              </a:rPr>
              <a:t>are </a:t>
            </a:r>
            <a:r>
              <a:rPr lang="en-AU" sz="1600" dirty="0">
                <a:latin typeface="Calibri"/>
                <a:ea typeface="Calibri"/>
                <a:cs typeface="Calibri"/>
              </a:rPr>
              <a:t>covered in Specialist 1.1.1 to 1.1.4</a:t>
            </a:r>
            <a:endParaRPr lang="en-AU" sz="1600" dirty="0">
              <a:latin typeface="Calibri"/>
              <a:ea typeface="Calibri"/>
              <a:cs typeface="Times New Roman"/>
            </a:endParaRPr>
          </a:p>
          <a:p>
            <a:pPr marL="363538" indent="-363538">
              <a:buNone/>
            </a:pPr>
            <a:endParaRPr lang="en-AU" dirty="0"/>
          </a:p>
        </p:txBody>
      </p:sp>
    </p:spTree>
    <p:extLst>
      <p:ext uri="{BB962C8B-B14F-4D97-AF65-F5344CB8AC3E}">
        <p14:creationId xmlns:p14="http://schemas.microsoft.com/office/powerpoint/2010/main" val="3576099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5" y="1066800"/>
            <a:ext cx="8550275" cy="622300"/>
          </a:xfrm>
        </p:spPr>
        <p:txBody>
          <a:bodyPr/>
          <a:lstStyle/>
          <a:p>
            <a:r>
              <a:rPr lang="en-AU" b="1" dirty="0"/>
              <a:t>WEBINAR Questions and Answers</a:t>
            </a:r>
            <a:r>
              <a:rPr lang="en-AU" dirty="0"/>
              <a:t/>
            </a:r>
            <a:br>
              <a:rPr lang="en-AU" dirty="0"/>
            </a:br>
            <a:endParaRPr lang="en-AU" dirty="0"/>
          </a:p>
        </p:txBody>
      </p:sp>
      <p:sp>
        <p:nvSpPr>
          <p:cNvPr id="3" name="Content Placeholder 2"/>
          <p:cNvSpPr>
            <a:spLocks noGrp="1"/>
          </p:cNvSpPr>
          <p:nvPr>
            <p:ph idx="1"/>
          </p:nvPr>
        </p:nvSpPr>
        <p:spPr/>
        <p:txBody>
          <a:bodyPr/>
          <a:lstStyle/>
          <a:p>
            <a:pPr marL="0" indent="0">
              <a:spcBef>
                <a:spcPts val="600"/>
              </a:spcBef>
              <a:buNone/>
            </a:pPr>
            <a:r>
              <a:rPr lang="en-AU" sz="1600" b="1" dirty="0" smtClean="0">
                <a:solidFill>
                  <a:srgbClr val="4D2C8A"/>
                </a:solidFill>
              </a:rPr>
              <a:t>ASSESSMENT</a:t>
            </a:r>
          </a:p>
          <a:p>
            <a:pPr marL="363538" indent="-363538">
              <a:spcBef>
                <a:spcPts val="600"/>
              </a:spcBef>
              <a:spcAft>
                <a:spcPts val="0"/>
              </a:spcAft>
              <a:buNone/>
            </a:pPr>
            <a:r>
              <a:rPr lang="en-AU" sz="1600" dirty="0" smtClean="0">
                <a:latin typeface="Calibri"/>
                <a:ea typeface="Calibri"/>
                <a:cs typeface="Calibri"/>
              </a:rPr>
              <a:t>Q</a:t>
            </a:r>
            <a:r>
              <a:rPr lang="en-AU" sz="1600" dirty="0">
                <a:latin typeface="Calibri"/>
                <a:ea typeface="Calibri"/>
                <a:cs typeface="Calibri"/>
              </a:rPr>
              <a:t>: 	Do you have to use separate assessment outlines in Year 11 or is this recommended?</a:t>
            </a:r>
            <a:endParaRPr lang="en-AU" sz="1600" dirty="0">
              <a:latin typeface="Calibri"/>
              <a:ea typeface="Calibri"/>
              <a:cs typeface="Times New Roman"/>
            </a:endParaRPr>
          </a:p>
          <a:p>
            <a:pPr marL="363538" indent="-363538">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No. The teacher can decide whether to use a sequential or a combined assessment program. </a:t>
            </a:r>
            <a:r>
              <a:rPr lang="en-AU" sz="1600" dirty="0" smtClean="0">
                <a:latin typeface="Calibri"/>
                <a:ea typeface="Calibri"/>
                <a:cs typeface="Calibri"/>
              </a:rPr>
              <a:t>See </a:t>
            </a:r>
            <a:r>
              <a:rPr lang="en-AU" sz="1600" dirty="0">
                <a:latin typeface="Calibri"/>
                <a:ea typeface="Calibri"/>
                <a:cs typeface="Calibri"/>
              </a:rPr>
              <a:t>the sample assessment outline on the web</a:t>
            </a:r>
            <a:r>
              <a:rPr lang="en-AU" sz="1600" dirty="0" smtClean="0">
                <a:latin typeface="Calibri"/>
                <a:ea typeface="Calibri"/>
                <a:cs typeface="Calibri"/>
              </a:rPr>
              <a:t>.</a:t>
            </a:r>
          </a:p>
          <a:p>
            <a:pPr marL="363538" indent="-363538">
              <a:spcBef>
                <a:spcPts val="0"/>
              </a:spcBef>
              <a:spcAft>
                <a:spcPts val="0"/>
              </a:spcAft>
              <a:buNone/>
            </a:pPr>
            <a:r>
              <a:rPr lang="en-AU" sz="1600" dirty="0" smtClean="0">
                <a:latin typeface="Calibri"/>
                <a:ea typeface="Calibri"/>
                <a:cs typeface="Calibri"/>
              </a:rPr>
              <a:t>	</a:t>
            </a:r>
            <a:r>
              <a:rPr lang="en-AU" sz="1600" i="1" dirty="0" smtClean="0">
                <a:latin typeface="Calibri"/>
                <a:ea typeface="Calibri"/>
                <a:cs typeface="Calibri"/>
              </a:rPr>
              <a:t>See</a:t>
            </a:r>
            <a:r>
              <a:rPr lang="en-AU" sz="1600" i="1" dirty="0" smtClean="0">
                <a:latin typeface="Calibri"/>
                <a:ea typeface="Calibri"/>
                <a:cs typeface="Calibri"/>
              </a:rPr>
              <a:t> </a:t>
            </a:r>
            <a:r>
              <a:rPr lang="en-AU" sz="1600" i="1" dirty="0">
                <a:latin typeface="Calibri"/>
                <a:ea typeface="Calibri"/>
                <a:cs typeface="Calibri"/>
              </a:rPr>
              <a:t>the 2015-2016 WACE </a:t>
            </a:r>
            <a:r>
              <a:rPr lang="en-AU" sz="1600" i="1" dirty="0" smtClean="0">
                <a:latin typeface="Calibri"/>
                <a:ea typeface="Calibri"/>
                <a:cs typeface="Calibri"/>
              </a:rPr>
              <a:t>Manual for further information</a:t>
            </a:r>
          </a:p>
          <a:p>
            <a:pPr marL="363538" indent="-363538">
              <a:spcBef>
                <a:spcPts val="0"/>
              </a:spcBef>
              <a:spcAft>
                <a:spcPts val="0"/>
              </a:spcAft>
              <a:buNone/>
            </a:pP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Q: 	Can the Year 11 course Exam component be made up of two assessments where the first (S1) </a:t>
            </a:r>
            <a:r>
              <a:rPr lang="en-AU" sz="1600" dirty="0" smtClean="0">
                <a:latin typeface="Calibri"/>
                <a:ea typeface="Calibri"/>
                <a:cs typeface="Calibri"/>
              </a:rPr>
              <a:t>is </a:t>
            </a:r>
            <a:r>
              <a:rPr lang="en-AU" sz="1600" dirty="0">
                <a:latin typeface="Calibri"/>
                <a:ea typeface="Calibri"/>
                <a:cs typeface="Calibri"/>
              </a:rPr>
              <a:t>weighted 15% and the second (S2) is weighted 25% [total = 40% as required]</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A: 	Yes, we are encouraging this approach so that students are examined on deep understandings. The sample combined assessment outlines use this approach.</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Q	Can the two units in one year be taught concurrently?</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A	Yes, a teacher may use a concurrent program in both year 11 and 12. In year 12 the course </a:t>
            </a:r>
            <a:r>
              <a:rPr lang="en-AU" sz="1600" dirty="0" smtClean="0">
                <a:latin typeface="Calibri"/>
                <a:ea typeface="Calibri"/>
                <a:cs typeface="Calibri"/>
              </a:rPr>
              <a:t>must </a:t>
            </a:r>
            <a:r>
              <a:rPr lang="en-AU" sz="1600" dirty="0">
                <a:latin typeface="Calibri"/>
                <a:ea typeface="Calibri"/>
                <a:cs typeface="Calibri"/>
              </a:rPr>
              <a:t>be assessed as a unit pair, with a combined assessment outline.</a:t>
            </a:r>
            <a:endParaRPr lang="en-AU" sz="1600" dirty="0">
              <a:latin typeface="Calibri"/>
              <a:ea typeface="Calibri"/>
              <a:cs typeface="Times New Roman"/>
            </a:endParaRPr>
          </a:p>
          <a:p>
            <a:pPr marL="363538" indent="-36353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p:txBody>
      </p:sp>
    </p:spTree>
    <p:extLst>
      <p:ext uri="{BB962C8B-B14F-4D97-AF65-F5344CB8AC3E}">
        <p14:creationId xmlns:p14="http://schemas.microsoft.com/office/powerpoint/2010/main" val="1867285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lnDef>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007F90"/>
        </a:lt1>
        <a:dk2>
          <a:srgbClr val="000000"/>
        </a:dk2>
        <a:lt2>
          <a:srgbClr val="808080"/>
        </a:lt2>
        <a:accent1>
          <a:srgbClr val="00CC99"/>
        </a:accent1>
        <a:accent2>
          <a:srgbClr val="3333CC"/>
        </a:accent2>
        <a:accent3>
          <a:srgbClr val="AAC0C6"/>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75181</TotalTime>
  <Words>318</Words>
  <Application>Microsoft Office PowerPoint</Application>
  <PresentationFormat>On-screen Show (4:3)</PresentationFormat>
  <Paragraphs>120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3_Default Design</vt:lpstr>
      <vt:lpstr>Mathematics Specialist Mathematics Methods </vt:lpstr>
      <vt:lpstr>Content changes - Specialist</vt:lpstr>
      <vt:lpstr>Content changes - Methods</vt:lpstr>
      <vt:lpstr>Changes in assessment</vt:lpstr>
      <vt:lpstr>How have examinations changed?</vt:lpstr>
      <vt:lpstr>SCSA support materials available</vt:lpstr>
      <vt:lpstr>Other support </vt:lpstr>
      <vt:lpstr>WEBINAR Questions and Answers </vt:lpstr>
      <vt:lpstr>WEBINAR Questions and Answers </vt:lpstr>
      <vt:lpstr>WEBINAR Questions and Answers </vt:lpstr>
      <vt:lpstr>WEBINAR Questions and Answers </vt:lpstr>
      <vt:lpstr>WEBINAR Questions and Answers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Endorsed Programs and the WACE</dc:title>
  <dc:creator>Allan Blagaich</dc:creator>
  <cp:lastModifiedBy>Graeme Quelch</cp:lastModifiedBy>
  <cp:revision>457</cp:revision>
  <cp:lastPrinted>2014-05-06T03:21:19Z</cp:lastPrinted>
  <dcterms:created xsi:type="dcterms:W3CDTF">2006-08-16T00:00:00Z</dcterms:created>
  <dcterms:modified xsi:type="dcterms:W3CDTF">2014-10-10T07:20:44Z</dcterms:modified>
</cp:coreProperties>
</file>