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0" r:id="rId2"/>
  </p:sldMasterIdLst>
  <p:notesMasterIdLst>
    <p:notesMasterId r:id="rId21"/>
  </p:notesMasterIdLst>
  <p:sldIdLst>
    <p:sldId id="256" r:id="rId3"/>
    <p:sldId id="268" r:id="rId4"/>
    <p:sldId id="271" r:id="rId5"/>
    <p:sldId id="272" r:id="rId6"/>
    <p:sldId id="260" r:id="rId7"/>
    <p:sldId id="270" r:id="rId8"/>
    <p:sldId id="273" r:id="rId9"/>
    <p:sldId id="276" r:id="rId10"/>
    <p:sldId id="261" r:id="rId11"/>
    <p:sldId id="262" r:id="rId12"/>
    <p:sldId id="263" r:id="rId13"/>
    <p:sldId id="264" r:id="rId14"/>
    <p:sldId id="265" r:id="rId15"/>
    <p:sldId id="274" r:id="rId16"/>
    <p:sldId id="266" r:id="rId17"/>
    <p:sldId id="275" r:id="rId18"/>
    <p:sldId id="267" r:id="rId19"/>
    <p:sldId id="277"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9DF608-586B-B13F-6359-025AAD53ABFC}" name="Louise Dodman" initials="LD" userId="S::dodml@scsa.wa.edu.au::75aac103-f40b-49f0-b138-7b770b9e62ae" providerId="AD"/>
  <p188:author id="{B9EFADC7-417E-7081-BC0F-3C2841078652}" name="Lauren Hancock-Coffey" initials="LH" userId="S::hancl@scsa.wa.edu.au::078cb359-f7a6-484b-bb0f-cdaef46ef0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1" d="100"/>
          <a:sy n="101" d="100"/>
        </p:scale>
        <p:origin x="12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FA7CD3E-E744-454D-BDFC-182D707B3F7A}" type="datetimeFigureOut">
              <a:rPr lang="en-AU" smtClean="0"/>
              <a:t>15/11/2024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B93A3B3-BDFF-44C0-BE91-EFF492499F27}" type="slidenum">
              <a:rPr lang="en-AU" smtClean="0"/>
              <a:t>‹#›</a:t>
            </a:fld>
            <a:endParaRPr lang="en-AU"/>
          </a:p>
        </p:txBody>
      </p:sp>
    </p:spTree>
    <p:extLst>
      <p:ext uri="{BB962C8B-B14F-4D97-AF65-F5344CB8AC3E}">
        <p14:creationId xmlns:p14="http://schemas.microsoft.com/office/powerpoint/2010/main" val="298478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B93A3B3-BDFF-44C0-BE91-EFF492499F27}" type="slidenum">
              <a:rPr lang="en-AU" smtClean="0"/>
              <a:t>6</a:t>
            </a:fld>
            <a:endParaRPr lang="en-AU"/>
          </a:p>
        </p:txBody>
      </p:sp>
    </p:spTree>
    <p:extLst>
      <p:ext uri="{BB962C8B-B14F-4D97-AF65-F5344CB8AC3E}">
        <p14:creationId xmlns:p14="http://schemas.microsoft.com/office/powerpoint/2010/main" val="303758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9245" y="3874559"/>
            <a:ext cx="10713156" cy="739774"/>
          </a:xfrm>
        </p:spPr>
        <p:txBody>
          <a:bodyPr/>
          <a:lstStyle>
            <a:lvl1pPr>
              <a:defRPr sz="4600" b="1">
                <a:solidFill>
                  <a:srgbClr val="570684"/>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869245" y="4614334"/>
            <a:ext cx="8884356" cy="592667"/>
          </a:xfrm>
          <a:prstGeom prst="rect">
            <a:avLst/>
          </a:prstGeom>
        </p:spPr>
        <p:txBody>
          <a:bodyPr/>
          <a:lstStyle>
            <a:lvl1pPr marL="0" indent="0" algn="l">
              <a:buNone/>
              <a:defRPr>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4096444428"/>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5360" y="1508787"/>
            <a:ext cx="11521280" cy="2880320"/>
          </a:xfrm>
        </p:spPr>
        <p:txBody>
          <a:bodyPr/>
          <a:lstStyle/>
          <a:p>
            <a:r>
              <a:rPr lang="en-US"/>
              <a:t>Click to edit Master title style</a:t>
            </a:r>
            <a:endParaRPr lang="en-AU" dirty="0"/>
          </a:p>
        </p:txBody>
      </p:sp>
      <p:sp>
        <p:nvSpPr>
          <p:cNvPr id="3" name="Date Placeholder 2"/>
          <p:cNvSpPr>
            <a:spLocks noGrp="1"/>
          </p:cNvSpPr>
          <p:nvPr>
            <p:ph type="dt" sz="half" idx="10"/>
          </p:nvPr>
        </p:nvSpPr>
        <p:spPr/>
        <p:txBody>
          <a:bodyPr/>
          <a:lstStyle/>
          <a:p>
            <a:fld id="{94CDC665-7415-4DAF-AE09-B9BBC1907393}" type="datetime2">
              <a:rPr lang="en-US" smtClean="0"/>
              <a:t>Friday, November 15, 2024</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7BE69E03-4804-4553-A1EC-F089884EF50F}" type="slidenum">
              <a:rPr lang="en-US" smtClean="0"/>
              <a:t>‹#›</a:t>
            </a:fld>
            <a:endParaRPr lang="en-US"/>
          </a:p>
        </p:txBody>
      </p:sp>
      <p:sp>
        <p:nvSpPr>
          <p:cNvPr id="6" name="Text Placeholder 2"/>
          <p:cNvSpPr>
            <a:spLocks noGrp="1"/>
          </p:cNvSpPr>
          <p:nvPr>
            <p:ph type="body" idx="1"/>
          </p:nvPr>
        </p:nvSpPr>
        <p:spPr>
          <a:xfrm>
            <a:off x="335360" y="4389107"/>
            <a:ext cx="11521280" cy="1536171"/>
          </a:xfrm>
        </p:spPr>
        <p:txBody>
          <a:bodyPr anchor="t">
            <a:normAutofit/>
          </a:bodyPr>
          <a:lstStyle>
            <a:lvl1pPr marL="0" indent="0">
              <a:buNone/>
              <a:defRPr sz="3733">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690688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le slide 1">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600" b="1">
                <a:solidFill>
                  <a:srgbClr val="570684"/>
                </a:solidFill>
              </a:defRPr>
            </a:lvl1pPr>
          </a:lstStyle>
          <a:p>
            <a:r>
              <a:rPr lang="en-US"/>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1133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but do not us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91028"/>
            <a:ext cx="9144000" cy="1657884"/>
          </a:xfrm>
        </p:spPr>
        <p:txBody>
          <a:bodyPr anchor="b"/>
          <a:lstStyle>
            <a:lvl1pPr algn="l">
              <a:defRPr sz="6000">
                <a:solidFill>
                  <a:srgbClr val="570684"/>
                </a:solidFill>
              </a:defRPr>
            </a:lvl1pPr>
          </a:lstStyle>
          <a:p>
            <a:r>
              <a:rPr lang="en-US"/>
              <a:t>Click to edit Master title style</a:t>
            </a:r>
            <a:endParaRPr lang="en-AU" dirty="0"/>
          </a:p>
        </p:txBody>
      </p:sp>
      <p:sp>
        <p:nvSpPr>
          <p:cNvPr id="3" name="Subtitle 2"/>
          <p:cNvSpPr>
            <a:spLocks noGrp="1"/>
          </p:cNvSpPr>
          <p:nvPr>
            <p:ph type="subTitle" idx="1"/>
          </p:nvPr>
        </p:nvSpPr>
        <p:spPr>
          <a:xfrm>
            <a:off x="1524000" y="4725824"/>
            <a:ext cx="9144000" cy="1367327"/>
          </a:xfrm>
        </p:spPr>
        <p:txBody>
          <a:bodyPr/>
          <a:lstStyle>
            <a:lvl1pPr marL="0" indent="0" algn="l">
              <a:buNone/>
              <a:defRPr sz="2400">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6" name="Slide Number Placeholder 5"/>
          <p:cNvSpPr>
            <a:spLocks noGrp="1"/>
          </p:cNvSpPr>
          <p:nvPr>
            <p:ph type="sldNum" sz="quarter" idx="12"/>
          </p:nvPr>
        </p:nvSpPr>
        <p:spPr/>
        <p:txBody>
          <a:bodyPr/>
          <a:lstStyle/>
          <a:p>
            <a:fld id="{4683E033-3B6C-48FA-BAB1-2C8E6D7856FB}" type="slidenum">
              <a:rPr lang="en-AU" smtClean="0"/>
              <a:t>‹#›</a:t>
            </a:fld>
            <a:endParaRPr lang="en-AU"/>
          </a:p>
        </p:txBody>
      </p:sp>
    </p:spTree>
    <p:extLst>
      <p:ext uri="{BB962C8B-B14F-4D97-AF65-F5344CB8AC3E}">
        <p14:creationId xmlns:p14="http://schemas.microsoft.com/office/powerpoint/2010/main" val="13951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7997BA6-BEF8-495F-ACCD-8D19769E4FC6}" type="datetime2">
              <a:rPr lang="en-US" smtClean="0"/>
              <a:t>Friday, November 15, 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7BE69E03-4804-4553-A1EC-F089884EF50F}" type="slidenum">
              <a:rPr lang="en-US" smtClean="0"/>
              <a:t>‹#›</a:t>
            </a:fld>
            <a:endParaRPr lang="en-US"/>
          </a:p>
        </p:txBody>
      </p:sp>
      <p:sp>
        <p:nvSpPr>
          <p:cNvPr id="9" name="Title Placeholder 1"/>
          <p:cNvSpPr>
            <a:spLocks noGrp="1"/>
          </p:cNvSpPr>
          <p:nvPr>
            <p:ph type="title"/>
          </p:nvPr>
        </p:nvSpPr>
        <p:spPr>
          <a:xfrm>
            <a:off x="361245" y="1083734"/>
            <a:ext cx="10776147" cy="562505"/>
          </a:xfrm>
          <a:prstGeom prst="rect">
            <a:avLst/>
          </a:prstGeom>
        </p:spPr>
        <p:txBody>
          <a:bodyPr vert="horz" lIns="91440" tIns="45720" rIns="91440" bIns="45720" rtlCol="0" anchor="ctr">
            <a:noAutofit/>
          </a:bodyPr>
          <a:lstStyle/>
          <a:p>
            <a:r>
              <a:rPr lang="en-US"/>
              <a:t>Click to edit Master title style</a:t>
            </a:r>
            <a:endParaRPr lang="en-AU" dirty="0"/>
          </a:p>
        </p:txBody>
      </p:sp>
    </p:spTree>
    <p:extLst>
      <p:ext uri="{BB962C8B-B14F-4D97-AF65-F5344CB8AC3E}">
        <p14:creationId xmlns:p14="http://schemas.microsoft.com/office/powerpoint/2010/main" val="1777716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22434"/>
          </a:xfrm>
        </p:spPr>
        <p:txBody>
          <a:bodyPr anchor="b"/>
          <a:lstStyle>
            <a:lvl1pPr>
              <a:defRPr sz="6000"/>
            </a:lvl1pPr>
          </a:lstStyle>
          <a:p>
            <a:r>
              <a:rPr lang="en-US"/>
              <a:t>Click to edit Master title style</a:t>
            </a:r>
            <a:endParaRPr lang="en-AU" dirty="0"/>
          </a:p>
        </p:txBody>
      </p:sp>
      <p:sp>
        <p:nvSpPr>
          <p:cNvPr id="3" name="Text Placeholder 2"/>
          <p:cNvSpPr>
            <a:spLocks noGrp="1"/>
          </p:cNvSpPr>
          <p:nvPr>
            <p:ph type="body" idx="1"/>
          </p:nvPr>
        </p:nvSpPr>
        <p:spPr>
          <a:xfrm>
            <a:off x="831851" y="4032174"/>
            <a:ext cx="10515600" cy="205747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7292D-4609-4E55-92E3-C12C6A1234E8}" type="datetime2">
              <a:rPr lang="en-US" smtClean="0"/>
              <a:t>Friday, November 15, 2024</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06087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1245" y="1651889"/>
            <a:ext cx="563315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51889"/>
            <a:ext cx="56529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4"/>
          <p:cNvSpPr>
            <a:spLocks noGrp="1"/>
          </p:cNvSpPr>
          <p:nvPr>
            <p:ph type="dt" sz="half" idx="10"/>
          </p:nvPr>
        </p:nvSpPr>
        <p:spPr/>
        <p:txBody>
          <a:bodyPr/>
          <a:lstStyle/>
          <a:p>
            <a:fld id="{003E0E29-2C79-4A2A-B61C-A21B8362A50A}" type="datetime2">
              <a:rPr lang="en-US" smtClean="0"/>
              <a:t>Friday, November 15, 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7BE69E03-4804-4553-A1EC-F089884EF50F}" type="slidenum">
              <a:rPr lang="en-US" smtClean="0"/>
              <a:t>‹#›</a:t>
            </a:fld>
            <a:endParaRPr lang="en-US"/>
          </a:p>
        </p:txBody>
      </p:sp>
      <p:sp>
        <p:nvSpPr>
          <p:cNvPr id="8" name="Title 1"/>
          <p:cNvSpPr>
            <a:spLocks noGrp="1"/>
          </p:cNvSpPr>
          <p:nvPr>
            <p:ph type="title"/>
          </p:nvPr>
        </p:nvSpPr>
        <p:spPr>
          <a:xfrm>
            <a:off x="352769" y="1110868"/>
            <a:ext cx="10784623" cy="561600"/>
          </a:xfrm>
        </p:spPr>
        <p:txBody>
          <a:bodyPr/>
          <a:lstStyle/>
          <a:p>
            <a:r>
              <a:rPr lang="en-US"/>
              <a:t>Click to edit Master title style</a:t>
            </a:r>
            <a:endParaRPr lang="en-AU" dirty="0"/>
          </a:p>
        </p:txBody>
      </p:sp>
    </p:spTree>
    <p:extLst>
      <p:ext uri="{BB962C8B-B14F-4D97-AF65-F5344CB8AC3E}">
        <p14:creationId xmlns:p14="http://schemas.microsoft.com/office/powerpoint/2010/main" val="411683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69" y="1110868"/>
            <a:ext cx="10784623" cy="561600"/>
          </a:xfrm>
        </p:spPr>
        <p:txBody>
          <a:bodyPr/>
          <a:lstStyle/>
          <a:p>
            <a:r>
              <a:rPr lang="en-US"/>
              <a:t>Click to edit Master title style</a:t>
            </a:r>
            <a:endParaRPr lang="en-AU" dirty="0"/>
          </a:p>
        </p:txBody>
      </p:sp>
      <p:sp>
        <p:nvSpPr>
          <p:cNvPr id="3" name="Text Placeholder 2"/>
          <p:cNvSpPr>
            <a:spLocks noGrp="1"/>
          </p:cNvSpPr>
          <p:nvPr>
            <p:ph type="body" idx="1"/>
          </p:nvPr>
        </p:nvSpPr>
        <p:spPr>
          <a:xfrm>
            <a:off x="352771" y="1681163"/>
            <a:ext cx="56458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2771" y="2505075"/>
            <a:ext cx="564586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p:cNvSpPr>
            <a:spLocks noGrp="1"/>
          </p:cNvSpPr>
          <p:nvPr>
            <p:ph type="body" sz="quarter" idx="3"/>
          </p:nvPr>
        </p:nvSpPr>
        <p:spPr>
          <a:xfrm>
            <a:off x="6172200" y="1681163"/>
            <a:ext cx="56783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6783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6"/>
          <p:cNvSpPr>
            <a:spLocks noGrp="1"/>
          </p:cNvSpPr>
          <p:nvPr>
            <p:ph type="dt" sz="half" idx="10"/>
          </p:nvPr>
        </p:nvSpPr>
        <p:spPr/>
        <p:txBody>
          <a:bodyPr/>
          <a:lstStyle/>
          <a:p>
            <a:fld id="{B0CA0177-5432-41AC-9593-8EC96BFF4F82}" type="datetime2">
              <a:rPr lang="en-US" smtClean="0"/>
              <a:t>Friday, November 15, 2024</a:t>
            </a:fld>
            <a:endParaRPr lang="en-US" dirty="0"/>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80405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D29A7B-B2F1-41A3-B969-4E25F618B967}" type="datetime2">
              <a:rPr lang="en-US" smtClean="0"/>
              <a:t>Friday, November 15, 2024</a:t>
            </a:fld>
            <a:endParaRPr lang="en-US" dirty="0"/>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7BE69E03-4804-4553-A1EC-F089884EF50F}" type="slidenum">
              <a:rPr lang="en-US" smtClean="0"/>
              <a:t>‹#›</a:t>
            </a:fld>
            <a:endParaRPr lang="en-US"/>
          </a:p>
        </p:txBody>
      </p:sp>
      <p:sp>
        <p:nvSpPr>
          <p:cNvPr id="7" name="Title 1"/>
          <p:cNvSpPr>
            <a:spLocks noGrp="1"/>
          </p:cNvSpPr>
          <p:nvPr>
            <p:ph type="title"/>
          </p:nvPr>
        </p:nvSpPr>
        <p:spPr>
          <a:xfrm>
            <a:off x="352769" y="1110868"/>
            <a:ext cx="10784623" cy="561600"/>
          </a:xfrm>
        </p:spPr>
        <p:txBody>
          <a:bodyPr/>
          <a:lstStyle/>
          <a:p>
            <a:r>
              <a:rPr lang="en-US"/>
              <a:t>Click to edit Master title style</a:t>
            </a:r>
            <a:endParaRPr lang="en-AU" dirty="0"/>
          </a:p>
        </p:txBody>
      </p:sp>
    </p:spTree>
    <p:extLst>
      <p:ext uri="{BB962C8B-B14F-4D97-AF65-F5344CB8AC3E}">
        <p14:creationId xmlns:p14="http://schemas.microsoft.com/office/powerpoint/2010/main" val="369782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98B79-F222-4FD1-8713-07459E1B5004}" type="datetime2">
              <a:rPr lang="en-US" smtClean="0"/>
              <a:t>Friday, November 15, 2024</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28795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71" y="1066800"/>
            <a:ext cx="4420315" cy="990600"/>
          </a:xfrm>
        </p:spPr>
        <p:txBody>
          <a:bodyPr anchor="b"/>
          <a:lstStyle>
            <a:lvl1pPr>
              <a:defRPr sz="3200"/>
            </a:lvl1pPr>
          </a:lstStyle>
          <a:p>
            <a:r>
              <a:rPr lang="en-US"/>
              <a:t>Click to edit Master title style</a:t>
            </a:r>
            <a:endParaRPr lang="en-AU" dirty="0"/>
          </a:p>
        </p:txBody>
      </p:sp>
      <p:sp>
        <p:nvSpPr>
          <p:cNvPr id="3" name="Content Placeholder 2"/>
          <p:cNvSpPr>
            <a:spLocks noGrp="1"/>
          </p:cNvSpPr>
          <p:nvPr>
            <p:ph idx="1"/>
          </p:nvPr>
        </p:nvSpPr>
        <p:spPr>
          <a:xfrm>
            <a:off x="5183717" y="1066800"/>
            <a:ext cx="6666804" cy="4794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352771" y="2057400"/>
            <a:ext cx="442031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2630FD-0818-4065-B5FE-410552D9B1BC}" type="datetime2">
              <a:rPr lang="en-US" smtClean="0"/>
              <a:t>Friday, November 15, 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128454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71" y="1049867"/>
            <a:ext cx="4420315" cy="1007533"/>
          </a:xfrm>
        </p:spPr>
        <p:txBody>
          <a:bodyPr anchor="b"/>
          <a:lstStyle>
            <a:lvl1pPr>
              <a:defRPr sz="3200"/>
            </a:lvl1pPr>
          </a:lstStyle>
          <a:p>
            <a:r>
              <a:rPr lang="en-US"/>
              <a:t>Click to edit Master title style</a:t>
            </a:r>
            <a:endParaRPr lang="en-AU" dirty="0"/>
          </a:p>
        </p:txBody>
      </p:sp>
      <p:sp>
        <p:nvSpPr>
          <p:cNvPr id="3" name="Picture Placeholder 2"/>
          <p:cNvSpPr>
            <a:spLocks noGrp="1"/>
          </p:cNvSpPr>
          <p:nvPr>
            <p:ph type="pic" idx="1"/>
          </p:nvPr>
        </p:nvSpPr>
        <p:spPr>
          <a:xfrm>
            <a:off x="5183717" y="1049866"/>
            <a:ext cx="6172200" cy="5181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352771" y="2057400"/>
            <a:ext cx="4420315" cy="41740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C2D289-0EBF-40C7-B6E8-60285281F180}" type="datetime2">
              <a:rPr lang="en-US" smtClean="0"/>
              <a:t>Friday, November 15, 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7BE69E03-4804-4553-A1EC-F089884EF50F}" type="slidenum">
              <a:rPr lang="en-US" smtClean="0"/>
              <a:t>‹#›</a:t>
            </a:fld>
            <a:endParaRPr lang="en-US"/>
          </a:p>
        </p:txBody>
      </p:sp>
    </p:spTree>
    <p:extLst>
      <p:ext uri="{BB962C8B-B14F-4D97-AF65-F5344CB8AC3E}">
        <p14:creationId xmlns:p14="http://schemas.microsoft.com/office/powerpoint/2010/main" val="302472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urple toned frame for School Curriculum and Standards Authority presentations" title="Authority purple swish slide backgroun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221882" cy="6865629"/>
          </a:xfrm>
          <a:prstGeom prst="rect">
            <a:avLst/>
          </a:prstGeom>
        </p:spPr>
      </p:pic>
      <p:sp>
        <p:nvSpPr>
          <p:cNvPr id="2" name="Title Placeholder 1"/>
          <p:cNvSpPr>
            <a:spLocks noGrp="1"/>
          </p:cNvSpPr>
          <p:nvPr>
            <p:ph type="title"/>
          </p:nvPr>
        </p:nvSpPr>
        <p:spPr>
          <a:xfrm>
            <a:off x="361245" y="1083734"/>
            <a:ext cx="10776147" cy="56250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p:cNvSpPr>
            <a:spLocks noGrp="1"/>
          </p:cNvSpPr>
          <p:nvPr>
            <p:ph type="body" idx="1"/>
          </p:nvPr>
        </p:nvSpPr>
        <p:spPr>
          <a:xfrm>
            <a:off x="361245" y="1701801"/>
            <a:ext cx="11492089" cy="4475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352769"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DC665-7415-4DAF-AE09-B9BBC1907393}" type="datetime2">
              <a:rPr lang="en-US" smtClean="0"/>
              <a:t>Friday, November 15, 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910732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69E03-4804-4553-A1EC-F089884EF50F}" type="slidenum">
              <a:rPr lang="en-US" smtClean="0"/>
              <a:t>‹#›</a:t>
            </a:fld>
            <a:endParaRPr lang="en-US"/>
          </a:p>
        </p:txBody>
      </p:sp>
    </p:spTree>
    <p:extLst>
      <p:ext uri="{BB962C8B-B14F-4D97-AF65-F5344CB8AC3E}">
        <p14:creationId xmlns:p14="http://schemas.microsoft.com/office/powerpoint/2010/main" val="170800001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Lst>
  <p:hf hdr="0"/>
  <p:txStyles>
    <p:titleStyle>
      <a:lvl1pPr algn="l" defTabSz="914400" rtl="0" eaLnBrk="1" latinLnBrk="0" hangingPunct="1">
        <a:lnSpc>
          <a:spcPct val="90000"/>
        </a:lnSpc>
        <a:spcBef>
          <a:spcPct val="0"/>
        </a:spcBef>
        <a:buNone/>
        <a:defRPr sz="32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5B523-E625-468D-8960-6D8E76CC65C8}" type="datetimeFigureOut">
              <a:rPr lang="en-AU" smtClean="0"/>
              <a:t>15/11/2024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3E033-3B6C-48FA-BAB1-2C8E6D7856FB}" type="slidenum">
              <a:rPr lang="en-AU" smtClean="0"/>
              <a:t>‹#›</a:t>
            </a:fld>
            <a:endParaRPr lang="en-AU"/>
          </a:p>
        </p:txBody>
      </p:sp>
      <p:pic>
        <p:nvPicPr>
          <p:cNvPr id="7" name="Picture 6" descr="Purple toned frame for School Curriculum and Standards Authority presentation title slides" title="Authority purple swish title slide 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08300" cy="6848856"/>
          </a:xfrm>
          <a:prstGeom prst="rect">
            <a:avLst/>
          </a:prstGeom>
        </p:spPr>
      </p:pic>
    </p:spTree>
    <p:extLst>
      <p:ext uri="{BB962C8B-B14F-4D97-AF65-F5344CB8AC3E}">
        <p14:creationId xmlns:p14="http://schemas.microsoft.com/office/powerpoint/2010/main" val="1309513747"/>
      </p:ext>
    </p:extLst>
  </p:cSld>
  <p:clrMap bg1="lt1" tx1="dk1" bg2="lt2" tx2="dk2" accent1="accent1" accent2="accent2" accent3="accent3" accent4="accent4" accent5="accent5" accent6="accent6" hlink="hlink" folHlink="folHlink"/>
  <p:sldLayoutIdLst>
    <p:sldLayoutId id="2147483851" r:id="rId1"/>
    <p:sldLayoutId id="21474838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710EB062-9B77-F16F-A077-D93C82879C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itle 3">
            <a:extLst>
              <a:ext uri="{FF2B5EF4-FFF2-40B4-BE49-F238E27FC236}">
                <a16:creationId xmlns:a16="http://schemas.microsoft.com/office/drawing/2014/main" id="{00EC6A19-ABBD-8F6C-9A78-52020F5ACFDC}"/>
              </a:ext>
            </a:extLst>
          </p:cNvPr>
          <p:cNvSpPr txBox="1">
            <a:spLocks/>
          </p:cNvSpPr>
          <p:nvPr/>
        </p:nvSpPr>
        <p:spPr>
          <a:xfrm>
            <a:off x="329184" y="2833735"/>
            <a:ext cx="11539728" cy="1780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600" b="1" kern="1200">
                <a:solidFill>
                  <a:srgbClr val="570684"/>
                </a:solidFill>
                <a:latin typeface="+mj-lt"/>
                <a:ea typeface="+mj-ea"/>
                <a:cs typeface="+mj-cs"/>
              </a:defRPr>
            </a:lvl1pPr>
          </a:lstStyle>
          <a:p>
            <a:pPr>
              <a:lnSpc>
                <a:spcPct val="114000"/>
              </a:lnSpc>
            </a:pPr>
            <a:r>
              <a:rPr lang="en-AU" sz="4400" kern="0" dirty="0">
                <a:latin typeface="Arial" panose="020B0604020202020204" pitchFamily="34" charset="0"/>
                <a:ea typeface="Calibri" panose="020F0502020204030204" pitchFamily="34" charset="0"/>
                <a:cs typeface="Times New Roman" panose="02020603050405020304" pitchFamily="18" charset="0"/>
              </a:rPr>
              <a:t>English as an Additional Language or Dialect (EAL/D) Common Oral Assessment Task (COAT)</a:t>
            </a:r>
            <a:endParaRPr lang="en-AU" dirty="0"/>
          </a:p>
        </p:txBody>
      </p:sp>
    </p:spTree>
    <p:extLst>
      <p:ext uri="{BB962C8B-B14F-4D97-AF65-F5344CB8AC3E}">
        <p14:creationId xmlns:p14="http://schemas.microsoft.com/office/powerpoint/2010/main" val="1422791305"/>
      </p:ext>
    </p:extLst>
  </p:cSld>
  <p:clrMapOvr>
    <a:masterClrMapping/>
  </p:clrMapOvr>
  <mc:AlternateContent xmlns:mc="http://schemas.openxmlformats.org/markup-compatibility/2006" xmlns:p14="http://schemas.microsoft.com/office/powerpoint/2010/main">
    <mc:Choice Requires="p14">
      <p:transition spd="slow" p14:dur="2000" advTm="32830"/>
    </mc:Choice>
    <mc:Fallback xmlns="">
      <p:transition spd="slow" advTm="3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7A776-457D-7F4C-8F32-EDE46B0B47A7}"/>
              </a:ext>
            </a:extLst>
          </p:cNvPr>
          <p:cNvSpPr>
            <a:spLocks noGrp="1"/>
          </p:cNvSpPr>
          <p:nvPr>
            <p:ph idx="1"/>
          </p:nvPr>
        </p:nvSpPr>
        <p:spPr>
          <a:xfrm>
            <a:off x="361245" y="1690688"/>
            <a:ext cx="10574979" cy="2208959"/>
          </a:xfrm>
        </p:spPr>
        <p:txBody>
          <a:bodyPr/>
          <a:lstStyle/>
          <a:p>
            <a:pPr>
              <a:lnSpc>
                <a:spcPct val="114000"/>
              </a:lnSpc>
            </a:pPr>
            <a:r>
              <a:rPr lang="en-AU" dirty="0"/>
              <a:t>accuracy of content knowledge or factual understanding </a:t>
            </a:r>
            <a:r>
              <a:rPr lang="en-AU" b="1" dirty="0"/>
              <a:t>of particular issues or topics</a:t>
            </a:r>
          </a:p>
          <a:p>
            <a:pPr>
              <a:lnSpc>
                <a:spcPct val="114000"/>
              </a:lnSpc>
            </a:pPr>
            <a:r>
              <a:rPr lang="en-AU" dirty="0"/>
              <a:t>the </a:t>
            </a:r>
            <a:r>
              <a:rPr lang="en-AU" i="1" dirty="0"/>
              <a:t>nature</a:t>
            </a:r>
            <a:r>
              <a:rPr lang="en-AU" dirty="0"/>
              <a:t> of the personal opinions/beliefs/viewpoints on issues/topics.</a:t>
            </a:r>
          </a:p>
          <a:p>
            <a:endParaRPr lang="en-AU" dirty="0"/>
          </a:p>
        </p:txBody>
      </p:sp>
      <p:sp>
        <p:nvSpPr>
          <p:cNvPr id="6" name="Slide Number Placeholder 5">
            <a:extLst>
              <a:ext uri="{FF2B5EF4-FFF2-40B4-BE49-F238E27FC236}">
                <a16:creationId xmlns:a16="http://schemas.microsoft.com/office/drawing/2014/main" id="{3C2B1766-3264-FF15-18D4-B58B01F2815D}"/>
              </a:ext>
            </a:extLst>
          </p:cNvPr>
          <p:cNvSpPr>
            <a:spLocks noGrp="1"/>
          </p:cNvSpPr>
          <p:nvPr>
            <p:ph type="sldNum" sz="quarter" idx="12"/>
          </p:nvPr>
        </p:nvSpPr>
        <p:spPr/>
        <p:txBody>
          <a:bodyPr/>
          <a:lstStyle/>
          <a:p>
            <a:fld id="{7BE69E03-4804-4553-A1EC-F089884EF50F}" type="slidenum">
              <a:rPr lang="en-US" smtClean="0"/>
              <a:t>10</a:t>
            </a:fld>
            <a:endParaRPr lang="en-US"/>
          </a:p>
        </p:txBody>
      </p:sp>
      <p:sp>
        <p:nvSpPr>
          <p:cNvPr id="2" name="Title 1">
            <a:extLst>
              <a:ext uri="{FF2B5EF4-FFF2-40B4-BE49-F238E27FC236}">
                <a16:creationId xmlns:a16="http://schemas.microsoft.com/office/drawing/2014/main" id="{6D6C6973-36B0-778E-C3D9-606B9C5AF6B4}"/>
              </a:ext>
            </a:extLst>
          </p:cNvPr>
          <p:cNvSpPr>
            <a:spLocks noGrp="1"/>
          </p:cNvSpPr>
          <p:nvPr>
            <p:ph type="title"/>
          </p:nvPr>
        </p:nvSpPr>
        <p:spPr>
          <a:xfrm>
            <a:off x="361245" y="1083734"/>
            <a:ext cx="10776147" cy="606954"/>
          </a:xfrm>
        </p:spPr>
        <p:txBody>
          <a:bodyPr/>
          <a:lstStyle/>
          <a:p>
            <a:r>
              <a:rPr lang="en-AU" dirty="0">
                <a:ea typeface="Calibri" panose="020F0502020204030204" pitchFamily="34" charset="0"/>
                <a:cs typeface="Times New Roman" panose="02020603050405020304" pitchFamily="18" charset="0"/>
              </a:rPr>
              <a:t>T</a:t>
            </a:r>
            <a:r>
              <a:rPr lang="en-AU" dirty="0">
                <a:effectLst/>
                <a:ea typeface="Calibri" panose="020F0502020204030204" pitchFamily="34" charset="0"/>
                <a:cs typeface="Times New Roman" panose="02020603050405020304" pitchFamily="18" charset="0"/>
              </a:rPr>
              <a:t>he COAT is </a:t>
            </a:r>
            <a:r>
              <a:rPr lang="en-AU" b="1" dirty="0">
                <a:effectLst/>
                <a:ea typeface="Calibri" panose="020F0502020204030204" pitchFamily="34" charset="0"/>
                <a:cs typeface="Times New Roman" panose="02020603050405020304" pitchFamily="18" charset="0"/>
              </a:rPr>
              <a:t>not</a:t>
            </a:r>
            <a:r>
              <a:rPr lang="en-AU" dirty="0">
                <a:effectLst/>
                <a:ea typeface="Calibri" panose="020F0502020204030204" pitchFamily="34" charset="0"/>
                <a:cs typeface="Times New Roman" panose="02020603050405020304" pitchFamily="18" charset="0"/>
              </a:rPr>
              <a:t> assessing students’:</a:t>
            </a:r>
            <a:endParaRPr lang="en-AU" dirty="0"/>
          </a:p>
        </p:txBody>
      </p:sp>
      <p:pic>
        <p:nvPicPr>
          <p:cNvPr id="5" name="Audio 4">
            <a:hlinkClick r:id="" action="ppaction://media"/>
            <a:extLst>
              <a:ext uri="{FF2B5EF4-FFF2-40B4-BE49-F238E27FC236}">
                <a16:creationId xmlns:a16="http://schemas.microsoft.com/office/drawing/2014/main" id="{D8F30599-97FB-00FC-3BD5-6070F351ED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5595668"/>
      </p:ext>
    </p:extLst>
  </p:cSld>
  <p:clrMapOvr>
    <a:masterClrMapping/>
  </p:clrMapOvr>
  <mc:AlternateContent xmlns:mc="http://schemas.openxmlformats.org/markup-compatibility/2006" xmlns:p14="http://schemas.microsoft.com/office/powerpoint/2010/main">
    <mc:Choice Requires="p14">
      <p:transition spd="slow" p14:dur="2000" advTm="17883"/>
    </mc:Choice>
    <mc:Fallback xmlns="">
      <p:transition spd="slow" advTm="1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D21C77-85F6-0E7D-E026-610D72A62606}"/>
              </a:ext>
            </a:extLst>
          </p:cNvPr>
          <p:cNvSpPr>
            <a:spLocks noGrp="1"/>
          </p:cNvSpPr>
          <p:nvPr>
            <p:ph idx="1"/>
          </p:nvPr>
        </p:nvSpPr>
        <p:spPr>
          <a:xfrm>
            <a:off x="361245" y="1701801"/>
            <a:ext cx="11492089" cy="4475163"/>
          </a:xfrm>
        </p:spPr>
        <p:txBody>
          <a:bodyPr/>
          <a:lstStyle/>
          <a:p>
            <a:pPr>
              <a:lnSpc>
                <a:spcPct val="114000"/>
              </a:lnSpc>
            </a:pPr>
            <a:r>
              <a:rPr lang="en-AU" dirty="0">
                <a:effectLst/>
                <a:ea typeface="Calibri" panose="020F0502020204030204" pitchFamily="34" charset="0"/>
                <a:cs typeface="Times New Roman" panose="02020603050405020304" pitchFamily="18" charset="0"/>
              </a:rPr>
              <a:t>Take note of the selected COAT Unit 3 Contexts published on the website and focus on these topics with students.</a:t>
            </a:r>
          </a:p>
          <a:p>
            <a:pPr>
              <a:lnSpc>
                <a:spcPct val="114000"/>
              </a:lnSpc>
            </a:pPr>
            <a:r>
              <a:rPr lang="en-AU" dirty="0">
                <a:effectLst/>
                <a:ea typeface="Calibri" panose="020F0502020204030204" pitchFamily="34" charset="0"/>
                <a:cs typeface="Times New Roman" panose="02020603050405020304" pitchFamily="18" charset="0"/>
              </a:rPr>
              <a:t>Remind students to use examples from texts where possible. Examples from texts are often more complex and if students have spent a substantial amount of time analysing a text, they will be more familiar with and confident about textual examples.</a:t>
            </a:r>
          </a:p>
          <a:p>
            <a:pPr>
              <a:lnSpc>
                <a:spcPct val="114000"/>
              </a:lnSpc>
            </a:pPr>
            <a:r>
              <a:rPr lang="en-AU" dirty="0">
                <a:effectLst/>
                <a:ea typeface="Calibri" panose="020F0502020204030204" pitchFamily="34" charset="0"/>
                <a:cs typeface="Times New Roman" panose="02020603050405020304" pitchFamily="18" charset="0"/>
              </a:rPr>
              <a:t>Analyse the marking key with students so that they know what skills they need to demonstrate. </a:t>
            </a:r>
          </a:p>
          <a:p>
            <a:endParaRPr lang="en-AU" dirty="0"/>
          </a:p>
        </p:txBody>
      </p:sp>
      <p:sp>
        <p:nvSpPr>
          <p:cNvPr id="6" name="Slide Number Placeholder 5">
            <a:extLst>
              <a:ext uri="{FF2B5EF4-FFF2-40B4-BE49-F238E27FC236}">
                <a16:creationId xmlns:a16="http://schemas.microsoft.com/office/drawing/2014/main" id="{D37FE59B-CD27-F96A-4BC2-FBE16007CD4C}"/>
              </a:ext>
            </a:extLst>
          </p:cNvPr>
          <p:cNvSpPr>
            <a:spLocks noGrp="1"/>
          </p:cNvSpPr>
          <p:nvPr>
            <p:ph type="sldNum" sz="quarter" idx="12"/>
          </p:nvPr>
        </p:nvSpPr>
        <p:spPr/>
        <p:txBody>
          <a:bodyPr/>
          <a:lstStyle/>
          <a:p>
            <a:fld id="{7BE69E03-4804-4553-A1EC-F089884EF50F}" type="slidenum">
              <a:rPr lang="en-US" smtClean="0"/>
              <a:t>11</a:t>
            </a:fld>
            <a:endParaRPr lang="en-US"/>
          </a:p>
        </p:txBody>
      </p:sp>
      <p:sp>
        <p:nvSpPr>
          <p:cNvPr id="2" name="Title 1">
            <a:extLst>
              <a:ext uri="{FF2B5EF4-FFF2-40B4-BE49-F238E27FC236}">
                <a16:creationId xmlns:a16="http://schemas.microsoft.com/office/drawing/2014/main" id="{C73941F2-A383-C2B2-4085-5B3023CCB555}"/>
              </a:ext>
            </a:extLst>
          </p:cNvPr>
          <p:cNvSpPr>
            <a:spLocks noGrp="1"/>
          </p:cNvSpPr>
          <p:nvPr>
            <p:ph type="title"/>
          </p:nvPr>
        </p:nvSpPr>
        <p:spPr>
          <a:xfrm>
            <a:off x="361245" y="1083734"/>
            <a:ext cx="10776147" cy="618067"/>
          </a:xfrm>
        </p:spPr>
        <p:txBody>
          <a:bodyPr>
            <a:normAutofit/>
          </a:bodyPr>
          <a:lstStyle/>
          <a:p>
            <a:r>
              <a:rPr lang="en-AU" dirty="0"/>
              <a:t>Preparing students for the interview</a:t>
            </a:r>
          </a:p>
        </p:txBody>
      </p:sp>
      <p:pic>
        <p:nvPicPr>
          <p:cNvPr id="10" name="Audio 9">
            <a:hlinkClick r:id="" action="ppaction://media"/>
            <a:extLst>
              <a:ext uri="{FF2B5EF4-FFF2-40B4-BE49-F238E27FC236}">
                <a16:creationId xmlns:a16="http://schemas.microsoft.com/office/drawing/2014/main" id="{8878ADE9-C54F-3855-A988-733F8B7E6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3354998"/>
      </p:ext>
    </p:extLst>
  </p:cSld>
  <p:clrMapOvr>
    <a:masterClrMapping/>
  </p:clrMapOvr>
  <mc:AlternateContent xmlns:mc="http://schemas.openxmlformats.org/markup-compatibility/2006" xmlns:p14="http://schemas.microsoft.com/office/powerpoint/2010/main">
    <mc:Choice Requires="p14">
      <p:transition spd="slow" p14:dur="2000" advTm="40190"/>
    </mc:Choice>
    <mc:Fallback xmlns="">
      <p:transition spd="slow" advTm="4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A748F-0D31-D4E5-237F-4B95BD360268}"/>
              </a:ext>
            </a:extLst>
          </p:cNvPr>
          <p:cNvSpPr>
            <a:spLocks noGrp="1"/>
          </p:cNvSpPr>
          <p:nvPr>
            <p:ph idx="1"/>
          </p:nvPr>
        </p:nvSpPr>
        <p:spPr>
          <a:xfrm>
            <a:off x="361245" y="1646239"/>
            <a:ext cx="11492089" cy="4530725"/>
          </a:xfrm>
        </p:spPr>
        <p:txBody>
          <a:bodyPr>
            <a:normAutofit/>
          </a:bodyPr>
          <a:lstStyle/>
          <a:p>
            <a:pPr>
              <a:lnSpc>
                <a:spcPct val="114000"/>
              </a:lnSpc>
            </a:pPr>
            <a:r>
              <a:rPr lang="en-AU" dirty="0"/>
              <a:t>Give opportunities for the student to practise with sample images and focus questions.   </a:t>
            </a:r>
          </a:p>
          <a:p>
            <a:pPr>
              <a:lnSpc>
                <a:spcPct val="114000"/>
              </a:lnSpc>
            </a:pPr>
            <a:r>
              <a:rPr lang="en-AU" dirty="0"/>
              <a:t>Focus on:</a:t>
            </a:r>
          </a:p>
          <a:p>
            <a:pPr lvl="1">
              <a:lnSpc>
                <a:spcPct val="114000"/>
              </a:lnSpc>
            </a:pPr>
            <a:r>
              <a:rPr lang="en-AU" dirty="0"/>
              <a:t>encouraging students to link their description of the image to the highlighted learning context</a:t>
            </a:r>
          </a:p>
          <a:p>
            <a:pPr lvl="1">
              <a:lnSpc>
                <a:spcPct val="114000"/>
              </a:lnSpc>
            </a:pPr>
            <a:r>
              <a:rPr lang="en-AU" dirty="0"/>
              <a:t>sharpening students’ comprehension skills, moving from literal to inferential and analytical and evaluative analysis</a:t>
            </a:r>
          </a:p>
          <a:p>
            <a:pPr lvl="1">
              <a:lnSpc>
                <a:spcPct val="114000"/>
              </a:lnSpc>
            </a:pPr>
            <a:r>
              <a:rPr lang="en-AU" dirty="0"/>
              <a:t>comparing how attitudes towards issues have changed and developed over time</a:t>
            </a:r>
          </a:p>
          <a:p>
            <a:pPr lvl="1">
              <a:lnSpc>
                <a:spcPct val="114000"/>
              </a:lnSpc>
            </a:pPr>
            <a:r>
              <a:rPr lang="en-AU" dirty="0"/>
              <a:t>practising phrases that are used to express an opinion/introduce an argument/justify a point of view.</a:t>
            </a:r>
          </a:p>
          <a:p>
            <a:endParaRPr lang="en-AU" dirty="0"/>
          </a:p>
        </p:txBody>
      </p:sp>
      <p:sp>
        <p:nvSpPr>
          <p:cNvPr id="6" name="Slide Number Placeholder 5">
            <a:extLst>
              <a:ext uri="{FF2B5EF4-FFF2-40B4-BE49-F238E27FC236}">
                <a16:creationId xmlns:a16="http://schemas.microsoft.com/office/drawing/2014/main" id="{BE4B7CFB-2E42-A99B-6035-726E23F0FCA9}"/>
              </a:ext>
            </a:extLst>
          </p:cNvPr>
          <p:cNvSpPr>
            <a:spLocks noGrp="1"/>
          </p:cNvSpPr>
          <p:nvPr>
            <p:ph type="sldNum" sz="quarter" idx="12"/>
          </p:nvPr>
        </p:nvSpPr>
        <p:spPr/>
        <p:txBody>
          <a:bodyPr/>
          <a:lstStyle/>
          <a:p>
            <a:fld id="{7BE69E03-4804-4553-A1EC-F089884EF50F}" type="slidenum">
              <a:rPr lang="en-US" smtClean="0"/>
              <a:t>12</a:t>
            </a:fld>
            <a:endParaRPr lang="en-US"/>
          </a:p>
        </p:txBody>
      </p:sp>
      <p:sp>
        <p:nvSpPr>
          <p:cNvPr id="2" name="Title 1">
            <a:extLst>
              <a:ext uri="{FF2B5EF4-FFF2-40B4-BE49-F238E27FC236}">
                <a16:creationId xmlns:a16="http://schemas.microsoft.com/office/drawing/2014/main" id="{A5977171-C95D-46D2-BD9B-CF6D531391F1}"/>
              </a:ext>
            </a:extLst>
          </p:cNvPr>
          <p:cNvSpPr>
            <a:spLocks noGrp="1"/>
          </p:cNvSpPr>
          <p:nvPr>
            <p:ph type="title"/>
          </p:nvPr>
        </p:nvSpPr>
        <p:spPr/>
        <p:txBody>
          <a:bodyPr>
            <a:normAutofit/>
          </a:bodyPr>
          <a:lstStyle/>
          <a:p>
            <a:r>
              <a:rPr lang="en-AU" dirty="0"/>
              <a:t>Preparing students for the interview</a:t>
            </a:r>
          </a:p>
        </p:txBody>
      </p:sp>
      <p:pic>
        <p:nvPicPr>
          <p:cNvPr id="12" name="Audio 11">
            <a:hlinkClick r:id="" action="ppaction://media"/>
            <a:extLst>
              <a:ext uri="{FF2B5EF4-FFF2-40B4-BE49-F238E27FC236}">
                <a16:creationId xmlns:a16="http://schemas.microsoft.com/office/drawing/2014/main" id="{E8E74570-E1EC-3F6D-0751-3288445B9F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843814"/>
            <a:ext cx="2057400" cy="2057400"/>
          </a:xfrm>
          <a:prstGeom prst="ellipse">
            <a:avLst/>
          </a:prstGeom>
        </p:spPr>
      </p:pic>
    </p:spTree>
    <p:extLst>
      <p:ext uri="{BB962C8B-B14F-4D97-AF65-F5344CB8AC3E}">
        <p14:creationId xmlns:p14="http://schemas.microsoft.com/office/powerpoint/2010/main" val="1363197527"/>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spd="slow" advTm="4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3612B6-62F7-4E90-18D5-85713CBA1890}"/>
              </a:ext>
            </a:extLst>
          </p:cNvPr>
          <p:cNvSpPr>
            <a:spLocks noGrp="1"/>
          </p:cNvSpPr>
          <p:nvPr>
            <p:ph idx="1"/>
          </p:nvPr>
        </p:nvSpPr>
        <p:spPr>
          <a:xfrm>
            <a:off x="361245" y="1646239"/>
            <a:ext cx="11492089" cy="4530725"/>
          </a:xfrm>
        </p:spPr>
        <p:txBody>
          <a:bodyPr/>
          <a:lstStyle/>
          <a:p>
            <a:pPr>
              <a:lnSpc>
                <a:spcPct val="114000"/>
              </a:lnSpc>
            </a:pPr>
            <a:r>
              <a:rPr lang="en-AU" dirty="0"/>
              <a:t>The student must display their student and image numbers at the start of the interview. Numbers written in pen aren’t visible on the candidate’s sheet, so use a thick marker when writing numbers.</a:t>
            </a:r>
          </a:p>
          <a:p>
            <a:pPr>
              <a:lnSpc>
                <a:spcPct val="114000"/>
              </a:lnSpc>
            </a:pPr>
            <a:r>
              <a:rPr lang="en-AU" dirty="0"/>
              <a:t>The video recorder can be placed to the side of the student, and not front on, as long as the audio is still clear. This is less intrusive and intimidating for the student.</a:t>
            </a:r>
          </a:p>
          <a:p>
            <a:pPr>
              <a:lnSpc>
                <a:spcPct val="114000"/>
              </a:lnSpc>
            </a:pPr>
            <a:r>
              <a:rPr lang="en-AU" dirty="0"/>
              <a:t>Ask students to remove masks.</a:t>
            </a:r>
          </a:p>
          <a:p>
            <a:endParaRPr lang="en-AU" dirty="0"/>
          </a:p>
        </p:txBody>
      </p:sp>
      <p:sp>
        <p:nvSpPr>
          <p:cNvPr id="6" name="Slide Number Placeholder 5">
            <a:extLst>
              <a:ext uri="{FF2B5EF4-FFF2-40B4-BE49-F238E27FC236}">
                <a16:creationId xmlns:a16="http://schemas.microsoft.com/office/drawing/2014/main" id="{1C434E5E-CDF1-5F59-7F6E-ABCC2D65D345}"/>
              </a:ext>
            </a:extLst>
          </p:cNvPr>
          <p:cNvSpPr>
            <a:spLocks noGrp="1"/>
          </p:cNvSpPr>
          <p:nvPr>
            <p:ph type="sldNum" sz="quarter" idx="12"/>
          </p:nvPr>
        </p:nvSpPr>
        <p:spPr/>
        <p:txBody>
          <a:bodyPr/>
          <a:lstStyle/>
          <a:p>
            <a:fld id="{7BE69E03-4804-4553-A1EC-F089884EF50F}" type="slidenum">
              <a:rPr lang="en-US" smtClean="0"/>
              <a:t>13</a:t>
            </a:fld>
            <a:endParaRPr lang="en-US"/>
          </a:p>
        </p:txBody>
      </p:sp>
      <p:sp>
        <p:nvSpPr>
          <p:cNvPr id="2" name="Title 1">
            <a:extLst>
              <a:ext uri="{FF2B5EF4-FFF2-40B4-BE49-F238E27FC236}">
                <a16:creationId xmlns:a16="http://schemas.microsoft.com/office/drawing/2014/main" id="{986A4D90-4A05-9074-C115-D75273466005}"/>
              </a:ext>
            </a:extLst>
          </p:cNvPr>
          <p:cNvSpPr>
            <a:spLocks noGrp="1"/>
          </p:cNvSpPr>
          <p:nvPr>
            <p:ph type="title"/>
          </p:nvPr>
        </p:nvSpPr>
        <p:spPr>
          <a:xfrm>
            <a:off x="361245" y="1083734"/>
            <a:ext cx="10776147" cy="562505"/>
          </a:xfrm>
        </p:spPr>
        <p:txBody>
          <a:bodyPr/>
          <a:lstStyle/>
          <a:p>
            <a:r>
              <a:rPr lang="en-AU" dirty="0"/>
              <a:t>Logistics of the interview</a:t>
            </a:r>
          </a:p>
        </p:txBody>
      </p:sp>
      <p:pic>
        <p:nvPicPr>
          <p:cNvPr id="24" name="Audio 23">
            <a:hlinkClick r:id="" action="ppaction://media"/>
            <a:extLst>
              <a:ext uri="{FF2B5EF4-FFF2-40B4-BE49-F238E27FC236}">
                <a16:creationId xmlns:a16="http://schemas.microsoft.com/office/drawing/2014/main" id="{ADEC279B-5ABE-F276-D748-42EEA8D2D0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3386790"/>
      </p:ext>
    </p:extLst>
  </p:cSld>
  <p:clrMapOvr>
    <a:masterClrMapping/>
  </p:clrMapOvr>
  <mc:AlternateContent xmlns:mc="http://schemas.openxmlformats.org/markup-compatibility/2006" xmlns:p14="http://schemas.microsoft.com/office/powerpoint/2010/main">
    <mc:Choice Requires="p14">
      <p:transition spd="slow" p14:dur="2000" advTm="40392"/>
    </mc:Choice>
    <mc:Fallback xmlns="">
      <p:transition spd="slow" advTm="4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E60C86-25F8-56F1-CBEB-3FC0C07F0B40}"/>
              </a:ext>
            </a:extLst>
          </p:cNvPr>
          <p:cNvSpPr>
            <a:spLocks noGrp="1"/>
          </p:cNvSpPr>
          <p:nvPr>
            <p:ph idx="1"/>
          </p:nvPr>
        </p:nvSpPr>
        <p:spPr>
          <a:xfrm>
            <a:off x="341479" y="1646239"/>
            <a:ext cx="11509043" cy="5211761"/>
          </a:xfrm>
        </p:spPr>
        <p:txBody>
          <a:bodyPr>
            <a:normAutofit fontScale="92500" lnSpcReduction="20000"/>
          </a:bodyPr>
          <a:lstStyle/>
          <a:p>
            <a:pPr>
              <a:lnSpc>
                <a:spcPct val="124000"/>
              </a:lnSpc>
            </a:pPr>
            <a:r>
              <a:rPr lang="en-AU" sz="2300" dirty="0"/>
              <a:t>The student should not present a sustained utterance such as a prepared speech; rather, they should respond to the questions as asked by the interviewer. </a:t>
            </a:r>
          </a:p>
          <a:p>
            <a:pPr>
              <a:lnSpc>
                <a:spcPct val="124000"/>
              </a:lnSpc>
            </a:pPr>
            <a:r>
              <a:rPr lang="en-AU" sz="2300" dirty="0"/>
              <a:t>A student who launches into a monologue or who recites rote-learned material will be stopped by the interviewer, thanked politely and asked another question to redirect the discussion and to elicit spontaneous conversation. </a:t>
            </a:r>
          </a:p>
          <a:p>
            <a:pPr>
              <a:lnSpc>
                <a:spcPct val="124000"/>
              </a:lnSpc>
            </a:pPr>
            <a:r>
              <a:rPr lang="en-AU" sz="2300" dirty="0"/>
              <a:t>The student should understand that in doing this, the interviewer is assisting them to maximise their performance. </a:t>
            </a:r>
          </a:p>
          <a:p>
            <a:pPr>
              <a:lnSpc>
                <a:spcPct val="124000"/>
              </a:lnSpc>
            </a:pPr>
            <a:r>
              <a:rPr lang="en-AU" sz="2300" dirty="0"/>
              <a:t>The student should only talk about issues and topics related to Unit 3. This should include, but is not limited to, the learning context to which the image and focus questions relate. The student should respond to the interview questions with their ideas and opinions inspired by the image, drawing on their knowledge and understanding of the topics they have studied in Unit 3. The student should give precise examples from texts, where appropriate, to demonstrate their understanding of the focus and content of Unit 3. </a:t>
            </a:r>
          </a:p>
          <a:p>
            <a:endParaRPr lang="en-AU" dirty="0"/>
          </a:p>
        </p:txBody>
      </p:sp>
      <p:sp>
        <p:nvSpPr>
          <p:cNvPr id="6" name="Slide Number Placeholder 5">
            <a:extLst>
              <a:ext uri="{FF2B5EF4-FFF2-40B4-BE49-F238E27FC236}">
                <a16:creationId xmlns:a16="http://schemas.microsoft.com/office/drawing/2014/main" id="{DC5C99CE-D8AC-2497-E55A-4504E15709B3}"/>
              </a:ext>
            </a:extLst>
          </p:cNvPr>
          <p:cNvSpPr>
            <a:spLocks noGrp="1"/>
          </p:cNvSpPr>
          <p:nvPr>
            <p:ph type="sldNum" sz="quarter" idx="12"/>
          </p:nvPr>
        </p:nvSpPr>
        <p:spPr/>
        <p:txBody>
          <a:bodyPr/>
          <a:lstStyle/>
          <a:p>
            <a:fld id="{7BE69E03-4804-4553-A1EC-F089884EF50F}" type="slidenum">
              <a:rPr lang="en-US" smtClean="0"/>
              <a:t>14</a:t>
            </a:fld>
            <a:endParaRPr lang="en-US"/>
          </a:p>
        </p:txBody>
      </p:sp>
      <p:sp>
        <p:nvSpPr>
          <p:cNvPr id="2" name="Title 1">
            <a:extLst>
              <a:ext uri="{FF2B5EF4-FFF2-40B4-BE49-F238E27FC236}">
                <a16:creationId xmlns:a16="http://schemas.microsoft.com/office/drawing/2014/main" id="{67CAE7B2-1C54-4781-E7C6-72AEEAAA6863}"/>
              </a:ext>
            </a:extLst>
          </p:cNvPr>
          <p:cNvSpPr>
            <a:spLocks noGrp="1"/>
          </p:cNvSpPr>
          <p:nvPr>
            <p:ph type="title"/>
          </p:nvPr>
        </p:nvSpPr>
        <p:spPr>
          <a:xfrm>
            <a:off x="341479" y="1083734"/>
            <a:ext cx="10795914" cy="562505"/>
          </a:xfrm>
        </p:spPr>
        <p:txBody>
          <a:bodyPr/>
          <a:lstStyle/>
          <a:p>
            <a:r>
              <a:rPr lang="en-AU" dirty="0"/>
              <a:t>Advice for students</a:t>
            </a:r>
          </a:p>
        </p:txBody>
      </p:sp>
      <p:pic>
        <p:nvPicPr>
          <p:cNvPr id="7" name="Audio 6">
            <a:hlinkClick r:id="" action="ppaction://media"/>
            <a:extLst>
              <a:ext uri="{FF2B5EF4-FFF2-40B4-BE49-F238E27FC236}">
                <a16:creationId xmlns:a16="http://schemas.microsoft.com/office/drawing/2014/main" id="{8BF109A8-0DC6-468E-86B1-772008D61F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956814" y="5363105"/>
            <a:ext cx="2057400" cy="2057400"/>
          </a:xfrm>
          <a:prstGeom prst="ellipse">
            <a:avLst/>
          </a:prstGeom>
        </p:spPr>
      </p:pic>
    </p:spTree>
    <p:extLst>
      <p:ext uri="{BB962C8B-B14F-4D97-AF65-F5344CB8AC3E}">
        <p14:creationId xmlns:p14="http://schemas.microsoft.com/office/powerpoint/2010/main" val="3202247464"/>
      </p:ext>
    </p:extLst>
  </p:cSld>
  <p:clrMapOvr>
    <a:masterClrMapping/>
  </p:clrMapOvr>
  <mc:AlternateContent xmlns:mc="http://schemas.openxmlformats.org/markup-compatibility/2006" xmlns:p14="http://schemas.microsoft.com/office/powerpoint/2010/main">
    <mc:Choice Requires="p14">
      <p:transition spd="slow" p14:dur="2000" advTm="79573"/>
    </mc:Choice>
    <mc:Fallback xmlns="">
      <p:transition spd="slow" advTm="7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16574-8ABB-040F-1B92-2D4EA17BE297}"/>
              </a:ext>
            </a:extLst>
          </p:cNvPr>
          <p:cNvSpPr>
            <a:spLocks noGrp="1"/>
          </p:cNvSpPr>
          <p:nvPr>
            <p:ph idx="1"/>
          </p:nvPr>
        </p:nvSpPr>
        <p:spPr>
          <a:xfrm>
            <a:off x="361245" y="1701801"/>
            <a:ext cx="11492089" cy="4475163"/>
          </a:xfrm>
        </p:spPr>
        <p:txBody>
          <a:bodyPr>
            <a:normAutofit lnSpcReduction="10000"/>
          </a:bodyPr>
          <a:lstStyle/>
          <a:p>
            <a:pPr>
              <a:lnSpc>
                <a:spcPct val="114000"/>
              </a:lnSpc>
            </a:pPr>
            <a:r>
              <a:rPr lang="en-AU" dirty="0"/>
              <a:t>Remember the appropriate register of an interview for an assessment task. It should be formal and not too ‘chatty’.</a:t>
            </a:r>
          </a:p>
          <a:p>
            <a:pPr>
              <a:lnSpc>
                <a:spcPct val="114000"/>
              </a:lnSpc>
            </a:pPr>
            <a:r>
              <a:rPr lang="en-AU" dirty="0"/>
              <a:t>The interviewer can ask follow-up questions that provide students with opportunities to demonstrate the skills described in the marking key. For example:</a:t>
            </a:r>
          </a:p>
          <a:p>
            <a:pPr lvl="1">
              <a:lnSpc>
                <a:spcPct val="114000"/>
              </a:lnSpc>
            </a:pPr>
            <a:r>
              <a:rPr lang="en-AU" dirty="0"/>
              <a:t>Open-ended questions </a:t>
            </a:r>
          </a:p>
          <a:p>
            <a:pPr lvl="2">
              <a:lnSpc>
                <a:spcPct val="114000"/>
              </a:lnSpc>
            </a:pPr>
            <a:r>
              <a:rPr lang="en-AU" sz="2400" dirty="0"/>
              <a:t>What makes you say that? </a:t>
            </a:r>
          </a:p>
          <a:p>
            <a:pPr lvl="2">
              <a:lnSpc>
                <a:spcPct val="114000"/>
              </a:lnSpc>
            </a:pPr>
            <a:r>
              <a:rPr lang="en-AU" sz="2400" dirty="0"/>
              <a:t>Could you explain that further?</a:t>
            </a:r>
          </a:p>
          <a:p>
            <a:pPr lvl="2">
              <a:lnSpc>
                <a:spcPct val="114000"/>
              </a:lnSpc>
            </a:pPr>
            <a:r>
              <a:rPr lang="en-AU" sz="2400" dirty="0"/>
              <a:t>What do you mean by that?</a:t>
            </a:r>
          </a:p>
          <a:p>
            <a:pPr lvl="2">
              <a:lnSpc>
                <a:spcPct val="114000"/>
              </a:lnSpc>
            </a:pPr>
            <a:r>
              <a:rPr lang="en-AU" sz="2400" dirty="0"/>
              <a:t>Why do you think that happened?</a:t>
            </a:r>
          </a:p>
          <a:p>
            <a:pPr lvl="2">
              <a:lnSpc>
                <a:spcPct val="114000"/>
              </a:lnSpc>
            </a:pPr>
            <a:r>
              <a:rPr lang="en-AU" sz="2400" dirty="0"/>
              <a:t>You mentioned ______; can you tell me more about that/explain that further?</a:t>
            </a:r>
          </a:p>
          <a:p>
            <a:pPr marL="0" indent="0">
              <a:buNone/>
            </a:pPr>
            <a:endParaRPr lang="en-AU" dirty="0"/>
          </a:p>
        </p:txBody>
      </p:sp>
      <p:sp>
        <p:nvSpPr>
          <p:cNvPr id="6" name="Slide Number Placeholder 5">
            <a:extLst>
              <a:ext uri="{FF2B5EF4-FFF2-40B4-BE49-F238E27FC236}">
                <a16:creationId xmlns:a16="http://schemas.microsoft.com/office/drawing/2014/main" id="{C291664C-C7CD-63BC-EA41-2B064FDDDCDA}"/>
              </a:ext>
            </a:extLst>
          </p:cNvPr>
          <p:cNvSpPr>
            <a:spLocks noGrp="1"/>
          </p:cNvSpPr>
          <p:nvPr>
            <p:ph type="sldNum" sz="quarter" idx="12"/>
          </p:nvPr>
        </p:nvSpPr>
        <p:spPr/>
        <p:txBody>
          <a:bodyPr/>
          <a:lstStyle/>
          <a:p>
            <a:fld id="{7BE69E03-4804-4553-A1EC-F089884EF50F}" type="slidenum">
              <a:rPr lang="en-US" smtClean="0"/>
              <a:t>15</a:t>
            </a:fld>
            <a:endParaRPr lang="en-US"/>
          </a:p>
        </p:txBody>
      </p:sp>
      <p:sp>
        <p:nvSpPr>
          <p:cNvPr id="2" name="Title 1">
            <a:extLst>
              <a:ext uri="{FF2B5EF4-FFF2-40B4-BE49-F238E27FC236}">
                <a16:creationId xmlns:a16="http://schemas.microsoft.com/office/drawing/2014/main" id="{6A9605D8-0A11-6616-892E-B9BAC43E3B12}"/>
              </a:ext>
            </a:extLst>
          </p:cNvPr>
          <p:cNvSpPr>
            <a:spLocks noGrp="1"/>
          </p:cNvSpPr>
          <p:nvPr>
            <p:ph type="title"/>
          </p:nvPr>
        </p:nvSpPr>
        <p:spPr>
          <a:xfrm>
            <a:off x="361245" y="1083734"/>
            <a:ext cx="10776147" cy="618067"/>
          </a:xfrm>
        </p:spPr>
        <p:txBody>
          <a:bodyPr/>
          <a:lstStyle/>
          <a:p>
            <a:r>
              <a:rPr lang="en-AU" dirty="0"/>
              <a:t>Interview techniques</a:t>
            </a:r>
          </a:p>
        </p:txBody>
      </p:sp>
      <p:pic>
        <p:nvPicPr>
          <p:cNvPr id="5" name="Audio 4">
            <a:hlinkClick r:id="" action="ppaction://media"/>
            <a:extLst>
              <a:ext uri="{FF2B5EF4-FFF2-40B4-BE49-F238E27FC236}">
                <a16:creationId xmlns:a16="http://schemas.microsoft.com/office/drawing/2014/main" id="{533568A5-9831-6F04-B2B0-4E961617BB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126634"/>
            <a:ext cx="2057400" cy="2057400"/>
          </a:xfrm>
          <a:prstGeom prst="ellipse">
            <a:avLst/>
          </a:prstGeom>
        </p:spPr>
      </p:pic>
    </p:spTree>
    <p:extLst>
      <p:ext uri="{BB962C8B-B14F-4D97-AF65-F5344CB8AC3E}">
        <p14:creationId xmlns:p14="http://schemas.microsoft.com/office/powerpoint/2010/main" val="483715405"/>
      </p:ext>
    </p:extLst>
  </p:cSld>
  <p:clrMapOvr>
    <a:masterClrMapping/>
  </p:clrMapOvr>
  <mc:AlternateContent xmlns:mc="http://schemas.openxmlformats.org/markup-compatibility/2006" xmlns:p14="http://schemas.microsoft.com/office/powerpoint/2010/main">
    <mc:Choice Requires="p14">
      <p:transition spd="slow" p14:dur="2000" advTm="46105"/>
    </mc:Choice>
    <mc:Fallback xmlns="">
      <p:transition spd="slow" advTm="4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BFFFB3-29FB-94D4-4F58-28456B23A265}"/>
              </a:ext>
            </a:extLst>
          </p:cNvPr>
          <p:cNvSpPr>
            <a:spLocks noGrp="1"/>
          </p:cNvSpPr>
          <p:nvPr>
            <p:ph idx="1"/>
          </p:nvPr>
        </p:nvSpPr>
        <p:spPr>
          <a:xfrm>
            <a:off x="361245" y="1701801"/>
            <a:ext cx="11492089" cy="4475163"/>
          </a:xfrm>
        </p:spPr>
        <p:txBody>
          <a:bodyPr>
            <a:normAutofit lnSpcReduction="10000"/>
          </a:bodyPr>
          <a:lstStyle/>
          <a:p>
            <a:pPr>
              <a:lnSpc>
                <a:spcPct val="114000"/>
              </a:lnSpc>
            </a:pPr>
            <a:r>
              <a:rPr lang="en-AU" dirty="0"/>
              <a:t>Questions about texts can help students better link their opinions/ideas/arguments to the unit context. For example:</a:t>
            </a:r>
          </a:p>
          <a:p>
            <a:pPr lvl="1">
              <a:lnSpc>
                <a:spcPct val="114000"/>
              </a:lnSpc>
            </a:pPr>
            <a:r>
              <a:rPr lang="en-AU" dirty="0"/>
              <a:t>Which texts have you studied that highlighted this issue/topic?</a:t>
            </a:r>
          </a:p>
          <a:p>
            <a:pPr lvl="1">
              <a:lnSpc>
                <a:spcPct val="114000"/>
              </a:lnSpc>
            </a:pPr>
            <a:r>
              <a:rPr lang="en-AU" dirty="0"/>
              <a:t>Is there a text that you have studied that would help you explain this idea further?</a:t>
            </a:r>
          </a:p>
          <a:p>
            <a:pPr lvl="1">
              <a:lnSpc>
                <a:spcPct val="114000"/>
              </a:lnSpc>
            </a:pPr>
            <a:r>
              <a:rPr lang="en-AU" dirty="0"/>
              <a:t>Can you relate your ideas to any texts?</a:t>
            </a:r>
          </a:p>
          <a:p>
            <a:pPr>
              <a:lnSpc>
                <a:spcPct val="114000"/>
              </a:lnSpc>
            </a:pPr>
            <a:r>
              <a:rPr lang="en-AU" dirty="0"/>
              <a:t>If a student moves completely off topic, ask a broad follow-up question or redirect the student to the focus questions.</a:t>
            </a:r>
          </a:p>
          <a:p>
            <a:pPr>
              <a:lnSpc>
                <a:spcPct val="114000"/>
              </a:lnSpc>
            </a:pPr>
            <a:r>
              <a:rPr lang="en-AU" dirty="0"/>
              <a:t>If a student cannot address in detail the specific topic or issue in a focus question, ask them to apply the same analysis to a similar topic or issue from another Unit 3 topic with which they are familiar. </a:t>
            </a:r>
          </a:p>
          <a:p>
            <a:endParaRPr lang="en-AU" dirty="0"/>
          </a:p>
        </p:txBody>
      </p:sp>
      <p:sp>
        <p:nvSpPr>
          <p:cNvPr id="6" name="Slide Number Placeholder 5">
            <a:extLst>
              <a:ext uri="{FF2B5EF4-FFF2-40B4-BE49-F238E27FC236}">
                <a16:creationId xmlns:a16="http://schemas.microsoft.com/office/drawing/2014/main" id="{355D9C24-9FCB-ABA5-F24D-AED2EE435178}"/>
              </a:ext>
            </a:extLst>
          </p:cNvPr>
          <p:cNvSpPr>
            <a:spLocks noGrp="1"/>
          </p:cNvSpPr>
          <p:nvPr>
            <p:ph type="sldNum" sz="quarter" idx="12"/>
          </p:nvPr>
        </p:nvSpPr>
        <p:spPr/>
        <p:txBody>
          <a:bodyPr/>
          <a:lstStyle/>
          <a:p>
            <a:fld id="{7BE69E03-4804-4553-A1EC-F089884EF50F}" type="slidenum">
              <a:rPr lang="en-US" smtClean="0"/>
              <a:t>16</a:t>
            </a:fld>
            <a:endParaRPr lang="en-US"/>
          </a:p>
        </p:txBody>
      </p:sp>
      <p:sp>
        <p:nvSpPr>
          <p:cNvPr id="2" name="Title 1">
            <a:extLst>
              <a:ext uri="{FF2B5EF4-FFF2-40B4-BE49-F238E27FC236}">
                <a16:creationId xmlns:a16="http://schemas.microsoft.com/office/drawing/2014/main" id="{4630EFF0-5C20-87F4-8A82-039D8DAF4864}"/>
              </a:ext>
            </a:extLst>
          </p:cNvPr>
          <p:cNvSpPr>
            <a:spLocks noGrp="1"/>
          </p:cNvSpPr>
          <p:nvPr>
            <p:ph type="title"/>
          </p:nvPr>
        </p:nvSpPr>
        <p:spPr>
          <a:xfrm>
            <a:off x="361245" y="1083734"/>
            <a:ext cx="10776147" cy="618067"/>
          </a:xfrm>
        </p:spPr>
        <p:txBody>
          <a:bodyPr/>
          <a:lstStyle/>
          <a:p>
            <a:r>
              <a:rPr lang="en-AU" dirty="0"/>
              <a:t>Interview techniques</a:t>
            </a:r>
          </a:p>
        </p:txBody>
      </p:sp>
      <p:pic>
        <p:nvPicPr>
          <p:cNvPr id="11" name="Audio 10">
            <a:hlinkClick r:id="" action="ppaction://media"/>
            <a:extLst>
              <a:ext uri="{FF2B5EF4-FFF2-40B4-BE49-F238E27FC236}">
                <a16:creationId xmlns:a16="http://schemas.microsoft.com/office/drawing/2014/main" id="{02862B74-6B1F-A3AD-02A9-518E374FC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978288"/>
            <a:ext cx="2057400" cy="2057400"/>
          </a:xfrm>
          <a:prstGeom prst="ellipse">
            <a:avLst/>
          </a:prstGeom>
        </p:spPr>
      </p:pic>
    </p:spTree>
    <p:extLst>
      <p:ext uri="{BB962C8B-B14F-4D97-AF65-F5344CB8AC3E}">
        <p14:creationId xmlns:p14="http://schemas.microsoft.com/office/powerpoint/2010/main" val="3629293977"/>
      </p:ext>
    </p:extLst>
  </p:cSld>
  <p:clrMapOvr>
    <a:masterClrMapping/>
  </p:clrMapOvr>
  <mc:AlternateContent xmlns:mc="http://schemas.openxmlformats.org/markup-compatibility/2006" xmlns:p14="http://schemas.microsoft.com/office/powerpoint/2010/main">
    <mc:Choice Requires="p14">
      <p:transition spd="slow" p14:dur="2000" advTm="52595"/>
    </mc:Choice>
    <mc:Fallback xmlns="">
      <p:transition spd="slow" advTm="5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CC219-3BA9-3835-4108-555D8530DED3}"/>
              </a:ext>
            </a:extLst>
          </p:cNvPr>
          <p:cNvSpPr>
            <a:spLocks noGrp="1"/>
          </p:cNvSpPr>
          <p:nvPr>
            <p:ph idx="1"/>
          </p:nvPr>
        </p:nvSpPr>
        <p:spPr>
          <a:xfrm>
            <a:off x="361245" y="1701801"/>
            <a:ext cx="11492089" cy="4475163"/>
          </a:xfrm>
        </p:spPr>
        <p:txBody>
          <a:bodyPr>
            <a:normAutofit/>
          </a:bodyPr>
          <a:lstStyle/>
          <a:p>
            <a:pPr>
              <a:lnSpc>
                <a:spcPct val="114000"/>
              </a:lnSpc>
            </a:pPr>
            <a:r>
              <a:rPr lang="en-AU" dirty="0"/>
              <a:t>Use the wording of the focus questions as written instead of substituting your own preferred wording.</a:t>
            </a:r>
          </a:p>
          <a:p>
            <a:pPr>
              <a:lnSpc>
                <a:spcPct val="114000"/>
              </a:lnSpc>
            </a:pPr>
            <a:r>
              <a:rPr lang="en-AU" dirty="0"/>
              <a:t>Use ‘wait time’. Give students time to think and respond before prompting them further or moving to another question.</a:t>
            </a:r>
          </a:p>
          <a:p>
            <a:pPr>
              <a:lnSpc>
                <a:spcPct val="114000"/>
              </a:lnSpc>
            </a:pPr>
            <a:r>
              <a:rPr lang="en-AU" dirty="0"/>
              <a:t>Avoid monopolising the interview or wasting time by offering your opinion or own knowledge about a topic. </a:t>
            </a:r>
          </a:p>
          <a:p>
            <a:pPr>
              <a:lnSpc>
                <a:spcPct val="114000"/>
              </a:lnSpc>
            </a:pPr>
            <a:r>
              <a:rPr lang="en-AU" dirty="0"/>
              <a:t>Avoid correcting, disagreeing or debating with candidates.</a:t>
            </a:r>
          </a:p>
          <a:p>
            <a:pPr>
              <a:lnSpc>
                <a:spcPct val="114000"/>
              </a:lnSpc>
            </a:pPr>
            <a:r>
              <a:rPr lang="en-AU" dirty="0"/>
              <a:t>Use the entire 10 minutes to give each student maximum opportunity to demonstrate the skills and abilities listed in the marking key.</a:t>
            </a:r>
          </a:p>
          <a:p>
            <a:endParaRPr lang="en-AU" dirty="0"/>
          </a:p>
        </p:txBody>
      </p:sp>
      <p:sp>
        <p:nvSpPr>
          <p:cNvPr id="6" name="Slide Number Placeholder 5">
            <a:extLst>
              <a:ext uri="{FF2B5EF4-FFF2-40B4-BE49-F238E27FC236}">
                <a16:creationId xmlns:a16="http://schemas.microsoft.com/office/drawing/2014/main" id="{B0885F42-B2FD-F8C9-AEEA-BDA5E5691025}"/>
              </a:ext>
            </a:extLst>
          </p:cNvPr>
          <p:cNvSpPr>
            <a:spLocks noGrp="1"/>
          </p:cNvSpPr>
          <p:nvPr>
            <p:ph type="sldNum" sz="quarter" idx="12"/>
          </p:nvPr>
        </p:nvSpPr>
        <p:spPr/>
        <p:txBody>
          <a:bodyPr/>
          <a:lstStyle/>
          <a:p>
            <a:fld id="{7BE69E03-4804-4553-A1EC-F089884EF50F}" type="slidenum">
              <a:rPr lang="en-US" smtClean="0"/>
              <a:t>17</a:t>
            </a:fld>
            <a:endParaRPr lang="en-US"/>
          </a:p>
        </p:txBody>
      </p:sp>
      <p:sp>
        <p:nvSpPr>
          <p:cNvPr id="2" name="Title 1">
            <a:extLst>
              <a:ext uri="{FF2B5EF4-FFF2-40B4-BE49-F238E27FC236}">
                <a16:creationId xmlns:a16="http://schemas.microsoft.com/office/drawing/2014/main" id="{3ABC421F-B668-A54B-F4E9-8F1A0218F237}"/>
              </a:ext>
            </a:extLst>
          </p:cNvPr>
          <p:cNvSpPr>
            <a:spLocks noGrp="1"/>
          </p:cNvSpPr>
          <p:nvPr>
            <p:ph type="title"/>
          </p:nvPr>
        </p:nvSpPr>
        <p:spPr>
          <a:xfrm>
            <a:off x="361245" y="1083734"/>
            <a:ext cx="10776147" cy="618067"/>
          </a:xfrm>
        </p:spPr>
        <p:txBody>
          <a:bodyPr/>
          <a:lstStyle/>
          <a:p>
            <a:r>
              <a:rPr lang="en-AU" dirty="0"/>
              <a:t>The interviewer</a:t>
            </a:r>
          </a:p>
        </p:txBody>
      </p:sp>
      <p:pic>
        <p:nvPicPr>
          <p:cNvPr id="8" name="Audio 7">
            <a:hlinkClick r:id="" action="ppaction://media"/>
            <a:extLst>
              <a:ext uri="{FF2B5EF4-FFF2-40B4-BE49-F238E27FC236}">
                <a16:creationId xmlns:a16="http://schemas.microsoft.com/office/drawing/2014/main" id="{E5E369CB-54D5-AF3C-51B3-7AD903E176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933462"/>
            <a:ext cx="2057400" cy="2057400"/>
          </a:xfrm>
          <a:prstGeom prst="ellipse">
            <a:avLst/>
          </a:prstGeom>
        </p:spPr>
      </p:pic>
    </p:spTree>
    <p:extLst>
      <p:ext uri="{BB962C8B-B14F-4D97-AF65-F5344CB8AC3E}">
        <p14:creationId xmlns:p14="http://schemas.microsoft.com/office/powerpoint/2010/main" val="3711475420"/>
      </p:ext>
    </p:extLst>
  </p:cSld>
  <p:clrMapOvr>
    <a:masterClrMapping/>
  </p:clrMapOvr>
  <mc:AlternateContent xmlns:mc="http://schemas.openxmlformats.org/markup-compatibility/2006" xmlns:p14="http://schemas.microsoft.com/office/powerpoint/2010/main">
    <mc:Choice Requires="p14">
      <p:transition spd="slow" p14:dur="2000" advTm="45632"/>
    </mc:Choice>
    <mc:Fallback xmlns="">
      <p:transition spd="slow" advTm="4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3F172F-9659-2F88-6E5B-B9F9DACAEF20}"/>
              </a:ext>
            </a:extLst>
          </p:cNvPr>
          <p:cNvSpPr>
            <a:spLocks noGrp="1"/>
          </p:cNvSpPr>
          <p:nvPr>
            <p:ph idx="1"/>
          </p:nvPr>
        </p:nvSpPr>
        <p:spPr>
          <a:xfrm>
            <a:off x="361245" y="1646239"/>
            <a:ext cx="11492089" cy="4530725"/>
          </a:xfrm>
        </p:spPr>
        <p:txBody>
          <a:bodyPr/>
          <a:lstStyle/>
          <a:p>
            <a:pPr>
              <a:lnSpc>
                <a:spcPct val="114000"/>
              </a:lnSpc>
            </a:pPr>
            <a:r>
              <a:rPr lang="en-AU" dirty="0"/>
              <a:t>Watch the sample COAT. As you watch, complete the following chart to describe what was done well in this interview.</a:t>
            </a:r>
          </a:p>
          <a:p>
            <a:pPr marL="0" indent="0">
              <a:buNone/>
            </a:pPr>
            <a:endParaRPr lang="en-AU" dirty="0"/>
          </a:p>
        </p:txBody>
      </p:sp>
      <p:sp>
        <p:nvSpPr>
          <p:cNvPr id="6" name="Slide Number Placeholder 5">
            <a:extLst>
              <a:ext uri="{FF2B5EF4-FFF2-40B4-BE49-F238E27FC236}">
                <a16:creationId xmlns:a16="http://schemas.microsoft.com/office/drawing/2014/main" id="{AE1BB884-0D62-41FC-6D37-B31D65051C49}"/>
              </a:ext>
            </a:extLst>
          </p:cNvPr>
          <p:cNvSpPr>
            <a:spLocks noGrp="1"/>
          </p:cNvSpPr>
          <p:nvPr>
            <p:ph type="sldNum" sz="quarter" idx="12"/>
          </p:nvPr>
        </p:nvSpPr>
        <p:spPr/>
        <p:txBody>
          <a:bodyPr/>
          <a:lstStyle/>
          <a:p>
            <a:fld id="{7BE69E03-4804-4553-A1EC-F089884EF50F}" type="slidenum">
              <a:rPr lang="en-US" smtClean="0"/>
              <a:t>18</a:t>
            </a:fld>
            <a:endParaRPr lang="en-US"/>
          </a:p>
        </p:txBody>
      </p:sp>
      <p:sp>
        <p:nvSpPr>
          <p:cNvPr id="2" name="Title 1">
            <a:extLst>
              <a:ext uri="{FF2B5EF4-FFF2-40B4-BE49-F238E27FC236}">
                <a16:creationId xmlns:a16="http://schemas.microsoft.com/office/drawing/2014/main" id="{7A138C8B-4277-E15B-7680-E28290A694D8}"/>
              </a:ext>
            </a:extLst>
          </p:cNvPr>
          <p:cNvSpPr>
            <a:spLocks noGrp="1"/>
          </p:cNvSpPr>
          <p:nvPr>
            <p:ph type="title"/>
          </p:nvPr>
        </p:nvSpPr>
        <p:spPr>
          <a:xfrm>
            <a:off x="361245" y="1083734"/>
            <a:ext cx="10776147" cy="562505"/>
          </a:xfrm>
        </p:spPr>
        <p:txBody>
          <a:bodyPr/>
          <a:lstStyle/>
          <a:p>
            <a:r>
              <a:rPr lang="en-AU" dirty="0"/>
              <a:t>Sample COAT</a:t>
            </a:r>
          </a:p>
        </p:txBody>
      </p:sp>
      <p:graphicFrame>
        <p:nvGraphicFramePr>
          <p:cNvPr id="7" name="Table 6">
            <a:extLst>
              <a:ext uri="{FF2B5EF4-FFF2-40B4-BE49-F238E27FC236}">
                <a16:creationId xmlns:a16="http://schemas.microsoft.com/office/drawing/2014/main" id="{C5EEE074-50F0-6877-1370-17702C483FA8}"/>
              </a:ext>
            </a:extLst>
          </p:cNvPr>
          <p:cNvGraphicFramePr>
            <a:graphicFrameLocks noGrp="1"/>
          </p:cNvGraphicFramePr>
          <p:nvPr>
            <p:extLst>
              <p:ext uri="{D42A27DB-BD31-4B8C-83A1-F6EECF244321}">
                <p14:modId xmlns:p14="http://schemas.microsoft.com/office/powerpoint/2010/main" val="2687215116"/>
              </p:ext>
            </p:extLst>
          </p:nvPr>
        </p:nvGraphicFramePr>
        <p:xfrm>
          <a:off x="725647" y="2716243"/>
          <a:ext cx="10607880" cy="3315765"/>
        </p:xfrm>
        <a:graphic>
          <a:graphicData uri="http://schemas.openxmlformats.org/drawingml/2006/table">
            <a:tbl>
              <a:tblPr firstRow="1" bandRow="1">
                <a:tableStyleId>{5C22544A-7EE6-4342-B048-85BDC9FD1C3A}</a:tableStyleId>
              </a:tblPr>
              <a:tblGrid>
                <a:gridCol w="1482555">
                  <a:extLst>
                    <a:ext uri="{9D8B030D-6E8A-4147-A177-3AD203B41FA5}">
                      <a16:colId xmlns:a16="http://schemas.microsoft.com/office/drawing/2014/main" val="1852934128"/>
                    </a:ext>
                  </a:extLst>
                </a:gridCol>
                <a:gridCol w="9125325">
                  <a:extLst>
                    <a:ext uri="{9D8B030D-6E8A-4147-A177-3AD203B41FA5}">
                      <a16:colId xmlns:a16="http://schemas.microsoft.com/office/drawing/2014/main" val="292574754"/>
                    </a:ext>
                  </a:extLst>
                </a:gridCol>
              </a:tblGrid>
              <a:tr h="726641">
                <a:tc>
                  <a:txBody>
                    <a:bodyPr/>
                    <a:lstStyle/>
                    <a:p>
                      <a:pPr algn="ctr"/>
                      <a:r>
                        <a:rPr lang="en-AU" dirty="0"/>
                        <a:t>Feature</a:t>
                      </a:r>
                    </a:p>
                  </a:txBody>
                  <a:tcPr anchor="ctr"/>
                </a:tc>
                <a:tc>
                  <a:txBody>
                    <a:bodyPr/>
                    <a:lstStyle/>
                    <a:p>
                      <a:pPr algn="ctr"/>
                      <a:r>
                        <a:rPr lang="en-AU" dirty="0"/>
                        <a:t>What was done well?</a:t>
                      </a:r>
                    </a:p>
                  </a:txBody>
                  <a:tcPr anchor="ctr"/>
                </a:tc>
                <a:extLst>
                  <a:ext uri="{0D108BD9-81ED-4DB2-BD59-A6C34878D82A}">
                    <a16:rowId xmlns:a16="http://schemas.microsoft.com/office/drawing/2014/main" val="341223633"/>
                  </a:ext>
                </a:extLst>
              </a:tr>
              <a:tr h="1294562">
                <a:tc>
                  <a:txBody>
                    <a:bodyPr/>
                    <a:lstStyle/>
                    <a:p>
                      <a:r>
                        <a:rPr lang="en-AU" dirty="0"/>
                        <a:t>Student responses</a:t>
                      </a:r>
                    </a:p>
                  </a:txBody>
                  <a:tcPr/>
                </a:tc>
                <a:tc>
                  <a:txBody>
                    <a:bodyPr/>
                    <a:lstStyle/>
                    <a:p>
                      <a:endParaRPr lang="en-AU" dirty="0"/>
                    </a:p>
                  </a:txBody>
                  <a:tcPr/>
                </a:tc>
                <a:extLst>
                  <a:ext uri="{0D108BD9-81ED-4DB2-BD59-A6C34878D82A}">
                    <a16:rowId xmlns:a16="http://schemas.microsoft.com/office/drawing/2014/main" val="3636051202"/>
                  </a:ext>
                </a:extLst>
              </a:tr>
              <a:tr h="1294562">
                <a:tc>
                  <a:txBody>
                    <a:bodyPr/>
                    <a:lstStyle/>
                    <a:p>
                      <a:r>
                        <a:rPr lang="en-AU" dirty="0"/>
                        <a:t>Interview techniques</a:t>
                      </a:r>
                    </a:p>
                  </a:txBody>
                  <a:tcPr/>
                </a:tc>
                <a:tc>
                  <a:txBody>
                    <a:bodyPr/>
                    <a:lstStyle/>
                    <a:p>
                      <a:endParaRPr lang="en-AU" dirty="0"/>
                    </a:p>
                  </a:txBody>
                  <a:tcPr/>
                </a:tc>
                <a:extLst>
                  <a:ext uri="{0D108BD9-81ED-4DB2-BD59-A6C34878D82A}">
                    <a16:rowId xmlns:a16="http://schemas.microsoft.com/office/drawing/2014/main" val="2592044487"/>
                  </a:ext>
                </a:extLst>
              </a:tr>
            </a:tbl>
          </a:graphicData>
        </a:graphic>
      </p:graphicFrame>
      <p:pic>
        <p:nvPicPr>
          <p:cNvPr id="24" name="Audio 23">
            <a:hlinkClick r:id="" action="ppaction://media"/>
            <a:extLst>
              <a:ext uri="{FF2B5EF4-FFF2-40B4-BE49-F238E27FC236}">
                <a16:creationId xmlns:a16="http://schemas.microsoft.com/office/drawing/2014/main" id="{F5DA073E-E4A3-FC93-74F5-E7311D5CA3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108692" y="4889220"/>
            <a:ext cx="2057400" cy="2057400"/>
          </a:xfrm>
          <a:prstGeom prst="ellipse">
            <a:avLst/>
          </a:prstGeom>
        </p:spPr>
      </p:pic>
    </p:spTree>
    <p:extLst>
      <p:ext uri="{BB962C8B-B14F-4D97-AF65-F5344CB8AC3E}">
        <p14:creationId xmlns:p14="http://schemas.microsoft.com/office/powerpoint/2010/main" val="1059321886"/>
      </p:ext>
    </p:extLst>
  </p:cSld>
  <p:clrMapOvr>
    <a:masterClrMapping/>
  </p:clrMapOvr>
  <mc:AlternateContent xmlns:mc="http://schemas.openxmlformats.org/markup-compatibility/2006" xmlns:p14="http://schemas.microsoft.com/office/powerpoint/2010/main">
    <mc:Choice Requires="p14">
      <p:transition spd="slow" p14:dur="2000" advTm="21315"/>
    </mc:Choice>
    <mc:Fallback xmlns="">
      <p:transition spd="slow" advTm="2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7E5500-B3A6-D13C-01E1-C2C7DA0C0B6D}"/>
              </a:ext>
            </a:extLst>
          </p:cNvPr>
          <p:cNvSpPr>
            <a:spLocks noGrp="1"/>
          </p:cNvSpPr>
          <p:nvPr>
            <p:ph idx="1"/>
          </p:nvPr>
        </p:nvSpPr>
        <p:spPr>
          <a:xfrm>
            <a:off x="361245" y="1646239"/>
            <a:ext cx="11492089" cy="4530725"/>
          </a:xfrm>
        </p:spPr>
        <p:txBody>
          <a:bodyPr>
            <a:normAutofit/>
          </a:bodyPr>
          <a:lstStyle/>
          <a:p>
            <a:pPr>
              <a:lnSpc>
                <a:spcPct val="114000"/>
              </a:lnSpc>
            </a:pPr>
            <a:r>
              <a:rPr lang="en-AU" dirty="0"/>
              <a:t>All students enrolled in the Year 12 ATAR EAL/D course are required to complete a common oral assessment task (COAT) developed by the School Curriculum and Standards Authority (the Authority).  </a:t>
            </a:r>
          </a:p>
          <a:p>
            <a:pPr>
              <a:lnSpc>
                <a:spcPct val="114000"/>
              </a:lnSpc>
            </a:pPr>
            <a:r>
              <a:rPr lang="en-AU" dirty="0"/>
              <a:t>The COAT is a compulsory school-based assessment. </a:t>
            </a:r>
          </a:p>
          <a:p>
            <a:pPr>
              <a:lnSpc>
                <a:spcPct val="114000"/>
              </a:lnSpc>
            </a:pPr>
            <a:r>
              <a:rPr lang="en-AU" dirty="0"/>
              <a:t>It is in the format of an interview where a student is conducted and assessed by the classroom teacher using the stimulus materials and marking key provided. </a:t>
            </a:r>
          </a:p>
          <a:p>
            <a:endParaRPr lang="en-AU" dirty="0"/>
          </a:p>
          <a:p>
            <a:endParaRPr lang="en-AU" dirty="0"/>
          </a:p>
        </p:txBody>
      </p:sp>
      <p:sp>
        <p:nvSpPr>
          <p:cNvPr id="6" name="Slide Number Placeholder 5">
            <a:extLst>
              <a:ext uri="{FF2B5EF4-FFF2-40B4-BE49-F238E27FC236}">
                <a16:creationId xmlns:a16="http://schemas.microsoft.com/office/drawing/2014/main" id="{82C3B38C-A83A-1D6A-FE53-F9FC5C38467E}"/>
              </a:ext>
            </a:extLst>
          </p:cNvPr>
          <p:cNvSpPr>
            <a:spLocks noGrp="1"/>
          </p:cNvSpPr>
          <p:nvPr>
            <p:ph type="sldNum" sz="quarter" idx="12"/>
          </p:nvPr>
        </p:nvSpPr>
        <p:spPr/>
        <p:txBody>
          <a:bodyPr/>
          <a:lstStyle/>
          <a:p>
            <a:fld id="{7BE69E03-4804-4553-A1EC-F089884EF50F}" type="slidenum">
              <a:rPr lang="en-US" smtClean="0"/>
              <a:t>2</a:t>
            </a:fld>
            <a:endParaRPr lang="en-US"/>
          </a:p>
        </p:txBody>
      </p:sp>
      <p:sp>
        <p:nvSpPr>
          <p:cNvPr id="2" name="Title 1">
            <a:extLst>
              <a:ext uri="{FF2B5EF4-FFF2-40B4-BE49-F238E27FC236}">
                <a16:creationId xmlns:a16="http://schemas.microsoft.com/office/drawing/2014/main" id="{86872385-A984-DADB-4DAC-04159F5AECBE}"/>
              </a:ext>
            </a:extLst>
          </p:cNvPr>
          <p:cNvSpPr>
            <a:spLocks noGrp="1"/>
          </p:cNvSpPr>
          <p:nvPr>
            <p:ph type="title"/>
          </p:nvPr>
        </p:nvSpPr>
        <p:spPr>
          <a:xfrm>
            <a:off x="361245" y="1083734"/>
            <a:ext cx="10776147" cy="562505"/>
          </a:xfrm>
        </p:spPr>
        <p:txBody>
          <a:bodyPr/>
          <a:lstStyle/>
          <a:p>
            <a:r>
              <a:rPr lang="en-AU" dirty="0"/>
              <a:t>Introduction</a:t>
            </a:r>
          </a:p>
        </p:txBody>
      </p:sp>
      <p:pic>
        <p:nvPicPr>
          <p:cNvPr id="18" name="Audio 17">
            <a:hlinkClick r:id="" action="ppaction://media"/>
            <a:extLst>
              <a:ext uri="{FF2B5EF4-FFF2-40B4-BE49-F238E27FC236}">
                <a16:creationId xmlns:a16="http://schemas.microsoft.com/office/drawing/2014/main" id="{7510FB3A-DA16-3876-46CE-1D5BA23D46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4137714"/>
      </p:ext>
    </p:extLst>
  </p:cSld>
  <p:clrMapOvr>
    <a:masterClrMapping/>
  </p:clrMapOvr>
  <mc:AlternateContent xmlns:mc="http://schemas.openxmlformats.org/markup-compatibility/2006" xmlns:p14="http://schemas.microsoft.com/office/powerpoint/2010/main">
    <mc:Choice Requires="p14">
      <p:transition spd="slow" p14:dur="2000" advTm="27859"/>
    </mc:Choice>
    <mc:Fallback xmlns="">
      <p:transition spd="slow" advTm="2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EA7AAA-1F2D-EF99-85CE-B5D877FFC963}"/>
              </a:ext>
            </a:extLst>
          </p:cNvPr>
          <p:cNvSpPr>
            <a:spLocks noGrp="1"/>
          </p:cNvSpPr>
          <p:nvPr>
            <p:ph idx="1"/>
          </p:nvPr>
        </p:nvSpPr>
        <p:spPr>
          <a:xfrm>
            <a:off x="361245" y="1701801"/>
            <a:ext cx="11492089" cy="4475163"/>
          </a:xfrm>
        </p:spPr>
        <p:txBody>
          <a:bodyPr/>
          <a:lstStyle/>
          <a:p>
            <a:pPr>
              <a:lnSpc>
                <a:spcPct val="114000"/>
              </a:lnSpc>
            </a:pPr>
            <a:r>
              <a:rPr lang="en-AU" dirty="0"/>
              <a:t>Two suggested contexts from Unit 3 will be selected each year by the Authority. These will also be published on the website in advance for schools. </a:t>
            </a:r>
          </a:p>
          <a:p>
            <a:pPr>
              <a:lnSpc>
                <a:spcPct val="114000"/>
              </a:lnSpc>
            </a:pPr>
            <a:r>
              <a:rPr lang="en-AU" dirty="0"/>
              <a:t>Approximately five stimulus items will be produced for each context. </a:t>
            </a:r>
            <a:r>
              <a:rPr lang="en-AU" b="1" dirty="0"/>
              <a:t>Each stimulus item consists of one image and four focus questions.</a:t>
            </a:r>
          </a:p>
          <a:p>
            <a:pPr>
              <a:lnSpc>
                <a:spcPct val="114000"/>
              </a:lnSpc>
            </a:pPr>
            <a:r>
              <a:rPr lang="en-AU" dirty="0"/>
              <a:t>Before the COAT administration period, schools will receive approximately 10 stimulus items. </a:t>
            </a:r>
          </a:p>
          <a:p>
            <a:pPr>
              <a:lnSpc>
                <a:spcPct val="114000"/>
              </a:lnSpc>
            </a:pPr>
            <a:r>
              <a:rPr lang="en-AU" dirty="0"/>
              <a:t>Teachers may choose to use whichever stimulus item they want for each interview based on what students have covered in class so far. </a:t>
            </a:r>
          </a:p>
          <a:p>
            <a:endParaRPr lang="en-AU" dirty="0"/>
          </a:p>
        </p:txBody>
      </p:sp>
      <p:sp>
        <p:nvSpPr>
          <p:cNvPr id="6" name="Slide Number Placeholder 5">
            <a:extLst>
              <a:ext uri="{FF2B5EF4-FFF2-40B4-BE49-F238E27FC236}">
                <a16:creationId xmlns:a16="http://schemas.microsoft.com/office/drawing/2014/main" id="{2287517C-D51C-53B9-77FA-2758E5E17A51}"/>
              </a:ext>
            </a:extLst>
          </p:cNvPr>
          <p:cNvSpPr>
            <a:spLocks noGrp="1"/>
          </p:cNvSpPr>
          <p:nvPr>
            <p:ph type="sldNum" sz="quarter" idx="12"/>
          </p:nvPr>
        </p:nvSpPr>
        <p:spPr/>
        <p:txBody>
          <a:bodyPr/>
          <a:lstStyle/>
          <a:p>
            <a:fld id="{7BE69E03-4804-4553-A1EC-F089884EF50F}" type="slidenum">
              <a:rPr lang="en-US" smtClean="0"/>
              <a:t>3</a:t>
            </a:fld>
            <a:endParaRPr lang="en-US"/>
          </a:p>
        </p:txBody>
      </p:sp>
      <p:sp>
        <p:nvSpPr>
          <p:cNvPr id="2" name="Title 1">
            <a:extLst>
              <a:ext uri="{FF2B5EF4-FFF2-40B4-BE49-F238E27FC236}">
                <a16:creationId xmlns:a16="http://schemas.microsoft.com/office/drawing/2014/main" id="{347425D2-A21D-6919-2012-724B443B583E}"/>
              </a:ext>
            </a:extLst>
          </p:cNvPr>
          <p:cNvSpPr>
            <a:spLocks noGrp="1"/>
          </p:cNvSpPr>
          <p:nvPr>
            <p:ph type="title"/>
          </p:nvPr>
        </p:nvSpPr>
        <p:spPr>
          <a:xfrm>
            <a:off x="361245" y="1083734"/>
            <a:ext cx="10776147" cy="618067"/>
          </a:xfrm>
        </p:spPr>
        <p:txBody>
          <a:bodyPr/>
          <a:lstStyle/>
          <a:p>
            <a:r>
              <a:rPr lang="en-AU" dirty="0"/>
              <a:t>Materials for the COAT</a:t>
            </a:r>
          </a:p>
        </p:txBody>
      </p:sp>
      <p:pic>
        <p:nvPicPr>
          <p:cNvPr id="11" name="Audio 10">
            <a:hlinkClick r:id="" action="ppaction://media"/>
            <a:extLst>
              <a:ext uri="{FF2B5EF4-FFF2-40B4-BE49-F238E27FC236}">
                <a16:creationId xmlns:a16="http://schemas.microsoft.com/office/drawing/2014/main" id="{1217D72E-3B02-7079-CFF3-A8372E79F9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595917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C781E1-0F6F-BC7F-7D61-C31D6360F6EF}"/>
              </a:ext>
            </a:extLst>
          </p:cNvPr>
          <p:cNvSpPr>
            <a:spLocks noGrp="1"/>
          </p:cNvSpPr>
          <p:nvPr>
            <p:ph idx="1"/>
          </p:nvPr>
        </p:nvSpPr>
        <p:spPr>
          <a:xfrm>
            <a:off x="361245" y="1758695"/>
            <a:ext cx="11492089" cy="4731751"/>
          </a:xfrm>
        </p:spPr>
        <p:txBody>
          <a:bodyPr>
            <a:normAutofit fontScale="85000" lnSpcReduction="10000"/>
          </a:bodyPr>
          <a:lstStyle/>
          <a:p>
            <a:pPr>
              <a:lnSpc>
                <a:spcPct val="134000"/>
              </a:lnSpc>
            </a:pPr>
            <a:r>
              <a:rPr lang="en-AU" sz="2600" dirty="0"/>
              <a:t>The learning contexts chosen for the COAT </a:t>
            </a:r>
            <a:r>
              <a:rPr lang="en-AU" sz="2600" b="1" dirty="0"/>
              <a:t>are not assessable content</a:t>
            </a:r>
            <a:r>
              <a:rPr lang="en-AU" sz="2600" dirty="0"/>
              <a:t>, but rather they provide an avenue for students to engage with the syllabus content. </a:t>
            </a:r>
          </a:p>
          <a:p>
            <a:pPr>
              <a:lnSpc>
                <a:spcPct val="134000"/>
              </a:lnSpc>
            </a:pPr>
            <a:r>
              <a:rPr lang="en-AU" sz="2600" dirty="0"/>
              <a:t>The syllabus content </a:t>
            </a:r>
            <a:r>
              <a:rPr lang="en-AU" sz="2600" b="1" dirty="0"/>
              <a:t>and</a:t>
            </a:r>
            <a:r>
              <a:rPr lang="en-AU" sz="2600" dirty="0"/>
              <a:t> language table are both assessable content. </a:t>
            </a:r>
          </a:p>
          <a:p>
            <a:pPr>
              <a:lnSpc>
                <a:spcPct val="134000"/>
              </a:lnSpc>
            </a:pPr>
            <a:r>
              <a:rPr lang="en-AU" sz="2600" dirty="0"/>
              <a:t>There are four types of questions in the COAT: literal, inferential, analytical and evaluative.</a:t>
            </a:r>
          </a:p>
          <a:p>
            <a:pPr>
              <a:lnSpc>
                <a:spcPct val="134000"/>
              </a:lnSpc>
            </a:pPr>
            <a:r>
              <a:rPr lang="en-AU" sz="2600" dirty="0"/>
              <a:t>The literal and inferential questions provide students the opportunity to discuss both the stimulus and their ideas related to the image and questions. </a:t>
            </a:r>
          </a:p>
          <a:p>
            <a:pPr>
              <a:lnSpc>
                <a:spcPct val="134000"/>
              </a:lnSpc>
            </a:pPr>
            <a:r>
              <a:rPr lang="en-AU" sz="2600" dirty="0"/>
              <a:t>The analytical and evaluative questions provide students the opportunity to connect the ideas in the stimulus with what they have learnt in Unit 3. This may include discussion of issues, ideas and texts studied throughout Unit 3.</a:t>
            </a:r>
          </a:p>
          <a:p>
            <a:endParaRPr lang="en-AU" dirty="0"/>
          </a:p>
        </p:txBody>
      </p:sp>
      <p:sp>
        <p:nvSpPr>
          <p:cNvPr id="6" name="Slide Number Placeholder 5">
            <a:extLst>
              <a:ext uri="{FF2B5EF4-FFF2-40B4-BE49-F238E27FC236}">
                <a16:creationId xmlns:a16="http://schemas.microsoft.com/office/drawing/2014/main" id="{3393AB80-936B-7351-EA4D-2BE8C7FD6FB6}"/>
              </a:ext>
            </a:extLst>
          </p:cNvPr>
          <p:cNvSpPr>
            <a:spLocks noGrp="1"/>
          </p:cNvSpPr>
          <p:nvPr>
            <p:ph type="sldNum" sz="quarter" idx="12"/>
          </p:nvPr>
        </p:nvSpPr>
        <p:spPr/>
        <p:txBody>
          <a:bodyPr/>
          <a:lstStyle/>
          <a:p>
            <a:fld id="{7BE69E03-4804-4553-A1EC-F089884EF50F}" type="slidenum">
              <a:rPr lang="en-US" smtClean="0"/>
              <a:t>4</a:t>
            </a:fld>
            <a:endParaRPr lang="en-US"/>
          </a:p>
        </p:txBody>
      </p:sp>
      <p:sp>
        <p:nvSpPr>
          <p:cNvPr id="2" name="Title 1">
            <a:extLst>
              <a:ext uri="{FF2B5EF4-FFF2-40B4-BE49-F238E27FC236}">
                <a16:creationId xmlns:a16="http://schemas.microsoft.com/office/drawing/2014/main" id="{6ECC2926-3506-FB7F-F70B-38E944269AB7}"/>
              </a:ext>
            </a:extLst>
          </p:cNvPr>
          <p:cNvSpPr>
            <a:spLocks noGrp="1"/>
          </p:cNvSpPr>
          <p:nvPr>
            <p:ph type="title"/>
          </p:nvPr>
        </p:nvSpPr>
        <p:spPr>
          <a:xfrm>
            <a:off x="361245" y="1083734"/>
            <a:ext cx="10776147" cy="674962"/>
          </a:xfrm>
        </p:spPr>
        <p:txBody>
          <a:bodyPr/>
          <a:lstStyle/>
          <a:p>
            <a:r>
              <a:rPr lang="en-AU" dirty="0"/>
              <a:t>Design of the COAT</a:t>
            </a:r>
          </a:p>
        </p:txBody>
      </p:sp>
      <p:pic>
        <p:nvPicPr>
          <p:cNvPr id="10" name="Audio 9">
            <a:hlinkClick r:id="" action="ppaction://media"/>
            <a:extLst>
              <a:ext uri="{FF2B5EF4-FFF2-40B4-BE49-F238E27FC236}">
                <a16:creationId xmlns:a16="http://schemas.microsoft.com/office/drawing/2014/main" id="{7FF45398-B86A-1286-4501-275293F35A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5099304"/>
            <a:ext cx="2057400" cy="2057400"/>
          </a:xfrm>
          <a:prstGeom prst="ellipse">
            <a:avLst/>
          </a:prstGeom>
        </p:spPr>
      </p:pic>
    </p:spTree>
    <p:extLst>
      <p:ext uri="{BB962C8B-B14F-4D97-AF65-F5344CB8AC3E}">
        <p14:creationId xmlns:p14="http://schemas.microsoft.com/office/powerpoint/2010/main" val="3119656390"/>
      </p:ext>
    </p:extLst>
  </p:cSld>
  <p:clrMapOvr>
    <a:masterClrMapping/>
  </p:clrMapOvr>
  <mc:AlternateContent xmlns:mc="http://schemas.openxmlformats.org/markup-compatibility/2006" xmlns:p14="http://schemas.microsoft.com/office/powerpoint/2010/main">
    <mc:Choice Requires="p14">
      <p:transition spd="slow" p14:dur="2000" advTm="58294"/>
    </mc:Choice>
    <mc:Fallback xmlns="">
      <p:transition spd="slow" advTm="5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33E07-F044-8F89-1419-55186C03E6B6}"/>
              </a:ext>
            </a:extLst>
          </p:cNvPr>
          <p:cNvSpPr>
            <a:spLocks noGrp="1"/>
          </p:cNvSpPr>
          <p:nvPr>
            <p:ph idx="1"/>
          </p:nvPr>
        </p:nvSpPr>
        <p:spPr>
          <a:xfrm>
            <a:off x="361245" y="1646239"/>
            <a:ext cx="11489275" cy="4797693"/>
          </a:xfrm>
        </p:spPr>
        <p:txBody>
          <a:bodyPr>
            <a:normAutofit fontScale="62500" lnSpcReduction="20000"/>
          </a:bodyPr>
          <a:lstStyle/>
          <a:p>
            <a:pPr>
              <a:lnSpc>
                <a:spcPct val="134000"/>
              </a:lnSpc>
            </a:pPr>
            <a:r>
              <a:rPr lang="en-AU" sz="3400" dirty="0"/>
              <a:t>The COAT is intended to be a fair, valid and authentic assessment for students enrolled in the Year 12 ATAR EAL/D course. </a:t>
            </a:r>
          </a:p>
          <a:p>
            <a:pPr>
              <a:lnSpc>
                <a:spcPct val="134000"/>
              </a:lnSpc>
            </a:pPr>
            <a:r>
              <a:rPr lang="en-AU" sz="3400" dirty="0"/>
              <a:t>It allows students to demonstrate their understanding of the content studied in Unit 3 and the oral skills they have developed. </a:t>
            </a:r>
          </a:p>
          <a:p>
            <a:pPr>
              <a:lnSpc>
                <a:spcPct val="134000"/>
              </a:lnSpc>
            </a:pPr>
            <a:r>
              <a:rPr lang="en-AU" sz="3400" dirty="0"/>
              <a:t>The image and focus questions function as prompts to elicit spoken responses from students so that they can demonstrate their </a:t>
            </a:r>
            <a:r>
              <a:rPr lang="en-AU" sz="3400" b="1" dirty="0"/>
              <a:t>language skills and abilities. </a:t>
            </a:r>
          </a:p>
          <a:p>
            <a:pPr>
              <a:lnSpc>
                <a:spcPct val="134000"/>
              </a:lnSpc>
            </a:pPr>
            <a:r>
              <a:rPr lang="en-AU" sz="3400" dirty="0"/>
              <a:t>The learning contexts themselves are not assessable content, rather they provide an avenue for students to engage with the syllabus content. </a:t>
            </a:r>
          </a:p>
          <a:p>
            <a:pPr>
              <a:lnSpc>
                <a:spcPct val="134000"/>
              </a:lnSpc>
            </a:pPr>
            <a:r>
              <a:rPr lang="en-AU" sz="3400" dirty="0"/>
              <a:t>The students are not being assessed on </a:t>
            </a:r>
            <a:r>
              <a:rPr lang="en-AU" sz="3400" b="1" dirty="0"/>
              <a:t>historical/geographical/political knowledge. </a:t>
            </a:r>
          </a:p>
          <a:p>
            <a:pPr>
              <a:lnSpc>
                <a:spcPct val="134000"/>
              </a:lnSpc>
            </a:pPr>
            <a:r>
              <a:rPr lang="en-AU" sz="3400" dirty="0"/>
              <a:t>Students should use their responses to demonstrate their oral English language communication skills and understanding of the focus and content of Unit 3.  </a:t>
            </a:r>
          </a:p>
          <a:p>
            <a:endParaRPr lang="en-AU" b="1" dirty="0"/>
          </a:p>
          <a:p>
            <a:endParaRPr lang="en-AU" dirty="0"/>
          </a:p>
        </p:txBody>
      </p:sp>
      <p:sp>
        <p:nvSpPr>
          <p:cNvPr id="6" name="Slide Number Placeholder 5">
            <a:extLst>
              <a:ext uri="{FF2B5EF4-FFF2-40B4-BE49-F238E27FC236}">
                <a16:creationId xmlns:a16="http://schemas.microsoft.com/office/drawing/2014/main" id="{ECF030E4-4E55-47F2-CA29-D370D7771E79}"/>
              </a:ext>
            </a:extLst>
          </p:cNvPr>
          <p:cNvSpPr>
            <a:spLocks noGrp="1"/>
          </p:cNvSpPr>
          <p:nvPr>
            <p:ph type="sldNum" sz="quarter" idx="12"/>
          </p:nvPr>
        </p:nvSpPr>
        <p:spPr/>
        <p:txBody>
          <a:bodyPr/>
          <a:lstStyle/>
          <a:p>
            <a:fld id="{7BE69E03-4804-4553-A1EC-F089884EF50F}" type="slidenum">
              <a:rPr lang="en-US" smtClean="0"/>
              <a:t>5</a:t>
            </a:fld>
            <a:endParaRPr lang="en-US"/>
          </a:p>
        </p:txBody>
      </p:sp>
      <p:sp>
        <p:nvSpPr>
          <p:cNvPr id="2" name="Title 1">
            <a:extLst>
              <a:ext uri="{FF2B5EF4-FFF2-40B4-BE49-F238E27FC236}">
                <a16:creationId xmlns:a16="http://schemas.microsoft.com/office/drawing/2014/main" id="{AC49BCBC-70D2-6B92-6D16-58555A78CF52}"/>
              </a:ext>
            </a:extLst>
          </p:cNvPr>
          <p:cNvSpPr>
            <a:spLocks noGrp="1"/>
          </p:cNvSpPr>
          <p:nvPr>
            <p:ph type="title"/>
          </p:nvPr>
        </p:nvSpPr>
        <p:spPr>
          <a:xfrm>
            <a:off x="361245" y="1083734"/>
            <a:ext cx="10776147" cy="562505"/>
          </a:xfrm>
        </p:spPr>
        <p:txBody>
          <a:bodyPr/>
          <a:lstStyle/>
          <a:p>
            <a:r>
              <a:rPr lang="en-AU" dirty="0"/>
              <a:t>Purpose of the COAT</a:t>
            </a:r>
          </a:p>
        </p:txBody>
      </p:sp>
      <p:pic>
        <p:nvPicPr>
          <p:cNvPr id="9" name="Audio 8">
            <a:hlinkClick r:id="" action="ppaction://media"/>
            <a:extLst>
              <a:ext uri="{FF2B5EF4-FFF2-40B4-BE49-F238E27FC236}">
                <a16:creationId xmlns:a16="http://schemas.microsoft.com/office/drawing/2014/main" id="{0F5E90CF-32F8-95C0-80C4-9C2B829AAA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09172" y="4209346"/>
            <a:ext cx="2057400" cy="2057400"/>
          </a:xfrm>
          <a:prstGeom prst="ellipse">
            <a:avLst/>
          </a:prstGeom>
        </p:spPr>
      </p:pic>
    </p:spTree>
    <p:extLst>
      <p:ext uri="{BB962C8B-B14F-4D97-AF65-F5344CB8AC3E}">
        <p14:creationId xmlns:p14="http://schemas.microsoft.com/office/powerpoint/2010/main" val="3861775855"/>
      </p:ext>
    </p:extLst>
  </p:cSld>
  <p:clrMapOvr>
    <a:masterClrMapping/>
  </p:clrMapOvr>
  <mc:AlternateContent xmlns:mc="http://schemas.openxmlformats.org/markup-compatibility/2006" xmlns:p14="http://schemas.microsoft.com/office/powerpoint/2010/main">
    <mc:Choice Requires="p14">
      <p:transition spd="slow" p14:dur="2000" advTm="69686"/>
    </mc:Choice>
    <mc:Fallback xmlns="">
      <p:transition spd="slow" advTm="6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4C239-9E37-9B82-6D5D-5273CBE8F3CC}"/>
              </a:ext>
            </a:extLst>
          </p:cNvPr>
          <p:cNvSpPr>
            <a:spLocks noGrp="1"/>
          </p:cNvSpPr>
          <p:nvPr>
            <p:ph idx="1"/>
          </p:nvPr>
        </p:nvSpPr>
        <p:spPr>
          <a:xfrm>
            <a:off x="361245" y="1701801"/>
            <a:ext cx="11492089" cy="4475163"/>
          </a:xfrm>
        </p:spPr>
        <p:txBody>
          <a:bodyPr>
            <a:normAutofit/>
          </a:bodyPr>
          <a:lstStyle/>
          <a:p>
            <a:pPr>
              <a:lnSpc>
                <a:spcPct val="114000"/>
              </a:lnSpc>
            </a:pPr>
            <a:r>
              <a:rPr lang="en-AU" dirty="0"/>
              <a:t>The student is given 5 minutes to individually prepare for the interview.</a:t>
            </a:r>
          </a:p>
          <a:p>
            <a:pPr>
              <a:lnSpc>
                <a:spcPct val="114000"/>
              </a:lnSpc>
            </a:pPr>
            <a:r>
              <a:rPr lang="en-AU" dirty="0"/>
              <a:t>During preparation time, the student should make notes in their COAT preparation booklet, referring to their </a:t>
            </a:r>
            <a:r>
              <a:rPr lang="en-AU" b="1" dirty="0"/>
              <a:t>print</a:t>
            </a:r>
            <a:r>
              <a:rPr lang="en-AU" dirty="0"/>
              <a:t> English language dictionary if needed. </a:t>
            </a:r>
          </a:p>
          <a:p>
            <a:pPr>
              <a:lnSpc>
                <a:spcPct val="114000"/>
              </a:lnSpc>
            </a:pPr>
            <a:r>
              <a:rPr lang="en-AU" dirty="0"/>
              <a:t>The notes students develop should assist them to effectively discuss issues, ideas, texts and topics related to the contexts they have studied and link them to the focus questions and images where appropriate. </a:t>
            </a:r>
          </a:p>
        </p:txBody>
      </p:sp>
      <p:sp>
        <p:nvSpPr>
          <p:cNvPr id="6" name="Slide Number Placeholder 5">
            <a:extLst>
              <a:ext uri="{FF2B5EF4-FFF2-40B4-BE49-F238E27FC236}">
                <a16:creationId xmlns:a16="http://schemas.microsoft.com/office/drawing/2014/main" id="{020B9EDF-5CDA-6D87-EC27-428AC58D790A}"/>
              </a:ext>
            </a:extLst>
          </p:cNvPr>
          <p:cNvSpPr>
            <a:spLocks noGrp="1"/>
          </p:cNvSpPr>
          <p:nvPr>
            <p:ph type="sldNum" sz="quarter" idx="12"/>
          </p:nvPr>
        </p:nvSpPr>
        <p:spPr/>
        <p:txBody>
          <a:bodyPr/>
          <a:lstStyle/>
          <a:p>
            <a:fld id="{7BE69E03-4804-4553-A1EC-F089884EF50F}" type="slidenum">
              <a:rPr lang="en-US" smtClean="0"/>
              <a:t>6</a:t>
            </a:fld>
            <a:endParaRPr lang="en-US"/>
          </a:p>
        </p:txBody>
      </p:sp>
      <p:sp>
        <p:nvSpPr>
          <p:cNvPr id="2" name="Title 1">
            <a:extLst>
              <a:ext uri="{FF2B5EF4-FFF2-40B4-BE49-F238E27FC236}">
                <a16:creationId xmlns:a16="http://schemas.microsoft.com/office/drawing/2014/main" id="{697FA669-EB42-1F70-A1B9-3B09559EC2FD}"/>
              </a:ext>
            </a:extLst>
          </p:cNvPr>
          <p:cNvSpPr>
            <a:spLocks noGrp="1"/>
          </p:cNvSpPr>
          <p:nvPr>
            <p:ph type="title"/>
          </p:nvPr>
        </p:nvSpPr>
        <p:spPr>
          <a:xfrm>
            <a:off x="361245" y="1083734"/>
            <a:ext cx="10776147" cy="618067"/>
          </a:xfrm>
        </p:spPr>
        <p:txBody>
          <a:bodyPr>
            <a:normAutofit/>
          </a:bodyPr>
          <a:lstStyle/>
          <a:p>
            <a:r>
              <a:rPr lang="en-AU" dirty="0"/>
              <a:t>Administration of the COAT – Preparation time</a:t>
            </a:r>
          </a:p>
        </p:txBody>
      </p:sp>
      <p:pic>
        <p:nvPicPr>
          <p:cNvPr id="31" name="Audio 30">
            <a:hlinkClick r:id="" action="ppaction://media"/>
            <a:extLst>
              <a:ext uri="{FF2B5EF4-FFF2-40B4-BE49-F238E27FC236}">
                <a16:creationId xmlns:a16="http://schemas.microsoft.com/office/drawing/2014/main" id="{D4F4DFF4-2154-839C-F678-CD43F3C282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8279397"/>
      </p:ext>
    </p:extLst>
  </p:cSld>
  <p:clrMapOvr>
    <a:masterClrMapping/>
  </p:clrMapOvr>
  <mc:AlternateContent xmlns:mc="http://schemas.openxmlformats.org/markup-compatibility/2006" xmlns:p14="http://schemas.microsoft.com/office/powerpoint/2010/main">
    <mc:Choice Requires="p14">
      <p:transition spd="slow" p14:dur="2000" advTm="43102"/>
    </mc:Choice>
    <mc:Fallback xmlns="">
      <p:transition spd="slow" advTm="4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2E3724-8BFC-95F6-882B-E8BB570E1D75}"/>
              </a:ext>
            </a:extLst>
          </p:cNvPr>
          <p:cNvSpPr>
            <a:spLocks noGrp="1"/>
          </p:cNvSpPr>
          <p:nvPr>
            <p:ph idx="1"/>
          </p:nvPr>
        </p:nvSpPr>
        <p:spPr>
          <a:xfrm>
            <a:off x="420623" y="1690688"/>
            <a:ext cx="11429897" cy="4667250"/>
          </a:xfrm>
        </p:spPr>
        <p:txBody>
          <a:bodyPr>
            <a:normAutofit/>
          </a:bodyPr>
          <a:lstStyle/>
          <a:p>
            <a:pPr>
              <a:lnSpc>
                <a:spcPct val="114000"/>
              </a:lnSpc>
            </a:pPr>
            <a:r>
              <a:rPr lang="en-AU" dirty="0"/>
              <a:t>Every COAT must be recorded in audiovisual format.</a:t>
            </a:r>
          </a:p>
          <a:p>
            <a:pPr>
              <a:lnSpc>
                <a:spcPct val="114000"/>
              </a:lnSpc>
            </a:pPr>
            <a:r>
              <a:rPr lang="en-AU" dirty="0"/>
              <a:t>During the COAT, the student engages in an interactive discussion with the interviewer. </a:t>
            </a:r>
          </a:p>
          <a:p>
            <a:pPr>
              <a:lnSpc>
                <a:spcPct val="114000"/>
              </a:lnSpc>
            </a:pPr>
            <a:r>
              <a:rPr lang="en-AU" dirty="0"/>
              <a:t>Suggested interview timing </a:t>
            </a:r>
          </a:p>
          <a:p>
            <a:pPr lvl="1">
              <a:lnSpc>
                <a:spcPct val="114000"/>
              </a:lnSpc>
            </a:pPr>
            <a:r>
              <a:rPr lang="en-AU" dirty="0"/>
              <a:t>Question 1 (literal) 		approximately 1 minute </a:t>
            </a:r>
          </a:p>
          <a:p>
            <a:pPr lvl="1">
              <a:lnSpc>
                <a:spcPct val="114000"/>
              </a:lnSpc>
            </a:pPr>
            <a:r>
              <a:rPr lang="en-AU" dirty="0"/>
              <a:t>Question 2 (inferential) 		approximately 2–3 minutes </a:t>
            </a:r>
          </a:p>
          <a:p>
            <a:pPr lvl="1">
              <a:lnSpc>
                <a:spcPct val="114000"/>
              </a:lnSpc>
            </a:pPr>
            <a:r>
              <a:rPr lang="en-AU" dirty="0"/>
              <a:t>Question 3 (analytical) 		approximately 3 minutes </a:t>
            </a:r>
          </a:p>
          <a:p>
            <a:pPr lvl="1">
              <a:lnSpc>
                <a:spcPct val="114000"/>
              </a:lnSpc>
            </a:pPr>
            <a:r>
              <a:rPr lang="en-AU" dirty="0"/>
              <a:t>Question 4 (evaluative) 		approximately 3 minutes </a:t>
            </a:r>
          </a:p>
          <a:p>
            <a:pPr marL="344700" lvl="1">
              <a:lnSpc>
                <a:spcPct val="114000"/>
              </a:lnSpc>
            </a:pPr>
            <a:r>
              <a:rPr lang="en-AU" dirty="0"/>
              <a:t>Follow-up questions asked by the interviewer should be open-ended and provide the student with the opportunity to express ideas and opinions.</a:t>
            </a:r>
          </a:p>
          <a:p>
            <a:pPr marL="457200" lvl="1" indent="0">
              <a:buNone/>
            </a:pPr>
            <a:endParaRPr lang="en-AU" dirty="0"/>
          </a:p>
        </p:txBody>
      </p:sp>
      <p:sp>
        <p:nvSpPr>
          <p:cNvPr id="6" name="Slide Number Placeholder 5">
            <a:extLst>
              <a:ext uri="{FF2B5EF4-FFF2-40B4-BE49-F238E27FC236}">
                <a16:creationId xmlns:a16="http://schemas.microsoft.com/office/drawing/2014/main" id="{C8ADB59F-7503-3175-A915-86267E1A474D}"/>
              </a:ext>
            </a:extLst>
          </p:cNvPr>
          <p:cNvSpPr>
            <a:spLocks noGrp="1"/>
          </p:cNvSpPr>
          <p:nvPr>
            <p:ph type="sldNum" sz="quarter" idx="12"/>
          </p:nvPr>
        </p:nvSpPr>
        <p:spPr/>
        <p:txBody>
          <a:bodyPr/>
          <a:lstStyle/>
          <a:p>
            <a:fld id="{7BE69E03-4804-4553-A1EC-F089884EF50F}" type="slidenum">
              <a:rPr lang="en-US" smtClean="0"/>
              <a:t>7</a:t>
            </a:fld>
            <a:endParaRPr lang="en-US"/>
          </a:p>
        </p:txBody>
      </p:sp>
      <p:sp>
        <p:nvSpPr>
          <p:cNvPr id="2" name="Title 1">
            <a:extLst>
              <a:ext uri="{FF2B5EF4-FFF2-40B4-BE49-F238E27FC236}">
                <a16:creationId xmlns:a16="http://schemas.microsoft.com/office/drawing/2014/main" id="{708AEBFE-D311-F96D-5F97-9B79E138A1A4}"/>
              </a:ext>
            </a:extLst>
          </p:cNvPr>
          <p:cNvSpPr>
            <a:spLocks noGrp="1"/>
          </p:cNvSpPr>
          <p:nvPr>
            <p:ph type="title"/>
          </p:nvPr>
        </p:nvSpPr>
        <p:spPr>
          <a:xfrm>
            <a:off x="420623" y="1083734"/>
            <a:ext cx="10716769" cy="606954"/>
          </a:xfrm>
        </p:spPr>
        <p:txBody>
          <a:bodyPr>
            <a:normAutofit/>
          </a:bodyPr>
          <a:lstStyle/>
          <a:p>
            <a:r>
              <a:rPr lang="en-AU" dirty="0"/>
              <a:t>Administration of the COAT – Interview</a:t>
            </a:r>
          </a:p>
        </p:txBody>
      </p:sp>
      <p:pic>
        <p:nvPicPr>
          <p:cNvPr id="45" name="Audio 44">
            <a:hlinkClick r:id="" action="ppaction://media"/>
            <a:extLst>
              <a:ext uri="{FF2B5EF4-FFF2-40B4-BE49-F238E27FC236}">
                <a16:creationId xmlns:a16="http://schemas.microsoft.com/office/drawing/2014/main" id="{3A292E49-D3B6-5B91-F718-42AE28432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5011600"/>
            <a:ext cx="2057400" cy="2057400"/>
          </a:xfrm>
          <a:prstGeom prst="ellipse">
            <a:avLst/>
          </a:prstGeom>
        </p:spPr>
      </p:pic>
    </p:spTree>
    <p:extLst>
      <p:ext uri="{BB962C8B-B14F-4D97-AF65-F5344CB8AC3E}">
        <p14:creationId xmlns:p14="http://schemas.microsoft.com/office/powerpoint/2010/main" val="1470725858"/>
      </p:ext>
    </p:extLst>
  </p:cSld>
  <p:clrMapOvr>
    <a:masterClrMapping/>
  </p:clrMapOvr>
  <mc:AlternateContent xmlns:mc="http://schemas.openxmlformats.org/markup-compatibility/2006" xmlns:p14="http://schemas.microsoft.com/office/powerpoint/2010/main">
    <mc:Choice Requires="p14">
      <p:transition spd="slow" p14:dur="2000" advTm="42651"/>
    </mc:Choice>
    <mc:Fallback xmlns="">
      <p:transition spd="slow" advTm="4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3BB1A-6717-251D-4B2A-EFCFEFF58515}"/>
              </a:ext>
            </a:extLst>
          </p:cNvPr>
          <p:cNvSpPr>
            <a:spLocks noGrp="1"/>
          </p:cNvSpPr>
          <p:nvPr>
            <p:ph idx="1"/>
          </p:nvPr>
        </p:nvSpPr>
        <p:spPr>
          <a:xfrm>
            <a:off x="361245" y="1701801"/>
            <a:ext cx="11492089" cy="4475163"/>
          </a:xfrm>
        </p:spPr>
        <p:txBody>
          <a:bodyPr>
            <a:normAutofit/>
          </a:bodyPr>
          <a:lstStyle/>
          <a:p>
            <a:pPr>
              <a:lnSpc>
                <a:spcPct val="114000"/>
              </a:lnSpc>
            </a:pPr>
            <a:r>
              <a:rPr lang="en-AU" dirty="0"/>
              <a:t>The classroom teacher is responsible for marking the COAT in accordance with the marking key provided by the Authority. </a:t>
            </a:r>
          </a:p>
          <a:p>
            <a:pPr>
              <a:lnSpc>
                <a:spcPct val="114000"/>
              </a:lnSpc>
            </a:pPr>
            <a:r>
              <a:rPr lang="en-AU" dirty="0"/>
              <a:t>Interviews may be conducted by someone other than the classroom teacher (i.e. an interviewer) but must be marked by the teacher. </a:t>
            </a:r>
          </a:p>
          <a:p>
            <a:pPr>
              <a:lnSpc>
                <a:spcPct val="114000"/>
              </a:lnSpc>
            </a:pPr>
            <a:r>
              <a:rPr lang="en-AU" dirty="0"/>
              <a:t>Oral performance is assessed based on what a student is able to demonstrate throughout the interview. </a:t>
            </a:r>
          </a:p>
          <a:p>
            <a:pPr>
              <a:lnSpc>
                <a:spcPct val="114000"/>
              </a:lnSpc>
            </a:pPr>
            <a:r>
              <a:rPr lang="en-AU" dirty="0"/>
              <a:t>The Sample COAT Marking Key, published on the Authority website, identifies the assessment criteria for the interview task and describes levels of student performance for each criterion. </a:t>
            </a:r>
          </a:p>
        </p:txBody>
      </p:sp>
      <p:sp>
        <p:nvSpPr>
          <p:cNvPr id="6" name="Slide Number Placeholder 5">
            <a:extLst>
              <a:ext uri="{FF2B5EF4-FFF2-40B4-BE49-F238E27FC236}">
                <a16:creationId xmlns:a16="http://schemas.microsoft.com/office/drawing/2014/main" id="{A3463EAC-77CF-AE5C-CB12-FBCBDD5F3AF5}"/>
              </a:ext>
            </a:extLst>
          </p:cNvPr>
          <p:cNvSpPr>
            <a:spLocks noGrp="1"/>
          </p:cNvSpPr>
          <p:nvPr>
            <p:ph type="sldNum" sz="quarter" idx="12"/>
          </p:nvPr>
        </p:nvSpPr>
        <p:spPr/>
        <p:txBody>
          <a:bodyPr/>
          <a:lstStyle/>
          <a:p>
            <a:fld id="{7BE69E03-4804-4553-A1EC-F089884EF50F}" type="slidenum">
              <a:rPr lang="en-US" smtClean="0"/>
              <a:t>8</a:t>
            </a:fld>
            <a:endParaRPr lang="en-US"/>
          </a:p>
        </p:txBody>
      </p:sp>
      <p:sp>
        <p:nvSpPr>
          <p:cNvPr id="2" name="Title 1">
            <a:extLst>
              <a:ext uri="{FF2B5EF4-FFF2-40B4-BE49-F238E27FC236}">
                <a16:creationId xmlns:a16="http://schemas.microsoft.com/office/drawing/2014/main" id="{0CAD91C9-FA18-B5DA-FCEC-9C584FF60ACB}"/>
              </a:ext>
            </a:extLst>
          </p:cNvPr>
          <p:cNvSpPr>
            <a:spLocks noGrp="1"/>
          </p:cNvSpPr>
          <p:nvPr>
            <p:ph type="title"/>
          </p:nvPr>
        </p:nvSpPr>
        <p:spPr>
          <a:xfrm>
            <a:off x="361245" y="1083734"/>
            <a:ext cx="10776147" cy="618067"/>
          </a:xfrm>
        </p:spPr>
        <p:txBody>
          <a:bodyPr/>
          <a:lstStyle/>
          <a:p>
            <a:r>
              <a:rPr lang="en-AU" dirty="0"/>
              <a:t>Marking the COAT</a:t>
            </a:r>
          </a:p>
        </p:txBody>
      </p:sp>
      <p:pic>
        <p:nvPicPr>
          <p:cNvPr id="17" name="Audio 16">
            <a:hlinkClick r:id="" action="ppaction://media"/>
            <a:extLst>
              <a:ext uri="{FF2B5EF4-FFF2-40B4-BE49-F238E27FC236}">
                <a16:creationId xmlns:a16="http://schemas.microsoft.com/office/drawing/2014/main" id="{DA82E2F6-A694-2DB2-4065-172A3B7E5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81059"/>
            <a:ext cx="2057400" cy="2057400"/>
          </a:xfrm>
          <a:prstGeom prst="ellipse">
            <a:avLst/>
          </a:prstGeom>
        </p:spPr>
      </p:pic>
    </p:spTree>
    <p:extLst>
      <p:ext uri="{BB962C8B-B14F-4D97-AF65-F5344CB8AC3E}">
        <p14:creationId xmlns:p14="http://schemas.microsoft.com/office/powerpoint/2010/main" val="889137135"/>
      </p:ext>
    </p:extLst>
  </p:cSld>
  <p:clrMapOvr>
    <a:masterClrMapping/>
  </p:clrMapOvr>
  <mc:AlternateContent xmlns:mc="http://schemas.openxmlformats.org/markup-compatibility/2006" xmlns:p14="http://schemas.microsoft.com/office/powerpoint/2010/main">
    <mc:Choice Requires="p14">
      <p:transition spd="slow" p14:dur="2000" advTm="35931"/>
    </mc:Choice>
    <mc:Fallback xmlns="">
      <p:transition spd="slow" advTm="3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5B4FA6-2431-5210-0D98-DA8F45050858}"/>
              </a:ext>
            </a:extLst>
          </p:cNvPr>
          <p:cNvSpPr>
            <a:spLocks noGrp="1"/>
          </p:cNvSpPr>
          <p:nvPr>
            <p:ph idx="1"/>
          </p:nvPr>
        </p:nvSpPr>
        <p:spPr>
          <a:xfrm>
            <a:off x="361245" y="1646239"/>
            <a:ext cx="11489275" cy="4571681"/>
          </a:xfrm>
        </p:spPr>
        <p:txBody>
          <a:bodyPr/>
          <a:lstStyle/>
          <a:p>
            <a:pPr>
              <a:lnSpc>
                <a:spcPct val="114000"/>
              </a:lnSpc>
            </a:pPr>
            <a:r>
              <a:rPr lang="en-AU" dirty="0"/>
              <a:t>analyse and evaluate issues and topics related to the unit context</a:t>
            </a:r>
          </a:p>
          <a:p>
            <a:pPr>
              <a:lnSpc>
                <a:spcPct val="114000"/>
              </a:lnSpc>
            </a:pPr>
            <a:r>
              <a:rPr lang="en-AU" dirty="0"/>
              <a:t>present opinions, points of view and arguments</a:t>
            </a:r>
          </a:p>
          <a:p>
            <a:pPr>
              <a:lnSpc>
                <a:spcPct val="114000"/>
              </a:lnSpc>
            </a:pPr>
            <a:r>
              <a:rPr lang="en-AU" dirty="0"/>
              <a:t>justify ideas with examples/evidence</a:t>
            </a:r>
          </a:p>
          <a:p>
            <a:pPr>
              <a:lnSpc>
                <a:spcPct val="114000"/>
              </a:lnSpc>
            </a:pPr>
            <a:r>
              <a:rPr lang="en-AU" dirty="0"/>
              <a:t>speak fluently and clearly</a:t>
            </a:r>
          </a:p>
          <a:p>
            <a:pPr>
              <a:lnSpc>
                <a:spcPct val="114000"/>
              </a:lnSpc>
            </a:pPr>
            <a:r>
              <a:rPr lang="en-AU" dirty="0"/>
              <a:t>control grammar and vocabulary</a:t>
            </a:r>
          </a:p>
          <a:p>
            <a:pPr>
              <a:lnSpc>
                <a:spcPct val="114000"/>
              </a:lnSpc>
            </a:pPr>
            <a:r>
              <a:rPr lang="en-AU" dirty="0"/>
              <a:t>communicate effectively.</a:t>
            </a:r>
          </a:p>
          <a:p>
            <a:endParaRPr lang="en-AU" dirty="0"/>
          </a:p>
        </p:txBody>
      </p:sp>
      <p:sp>
        <p:nvSpPr>
          <p:cNvPr id="6" name="Slide Number Placeholder 5">
            <a:extLst>
              <a:ext uri="{FF2B5EF4-FFF2-40B4-BE49-F238E27FC236}">
                <a16:creationId xmlns:a16="http://schemas.microsoft.com/office/drawing/2014/main" id="{35633F4E-07FA-F375-292B-3943879860F5}"/>
              </a:ext>
            </a:extLst>
          </p:cNvPr>
          <p:cNvSpPr>
            <a:spLocks noGrp="1"/>
          </p:cNvSpPr>
          <p:nvPr>
            <p:ph type="sldNum" sz="quarter" idx="12"/>
          </p:nvPr>
        </p:nvSpPr>
        <p:spPr/>
        <p:txBody>
          <a:bodyPr/>
          <a:lstStyle/>
          <a:p>
            <a:fld id="{7BE69E03-4804-4553-A1EC-F089884EF50F}" type="slidenum">
              <a:rPr lang="en-US" smtClean="0"/>
              <a:t>9</a:t>
            </a:fld>
            <a:endParaRPr lang="en-US"/>
          </a:p>
        </p:txBody>
      </p:sp>
      <p:sp>
        <p:nvSpPr>
          <p:cNvPr id="2" name="Title 1">
            <a:extLst>
              <a:ext uri="{FF2B5EF4-FFF2-40B4-BE49-F238E27FC236}">
                <a16:creationId xmlns:a16="http://schemas.microsoft.com/office/drawing/2014/main" id="{26A1225E-DF98-8BBA-8B63-7784507B1FA5}"/>
              </a:ext>
            </a:extLst>
          </p:cNvPr>
          <p:cNvSpPr>
            <a:spLocks noGrp="1"/>
          </p:cNvSpPr>
          <p:nvPr>
            <p:ph type="title"/>
          </p:nvPr>
        </p:nvSpPr>
        <p:spPr>
          <a:xfrm>
            <a:off x="361245" y="1083734"/>
            <a:ext cx="10776147" cy="562505"/>
          </a:xfrm>
        </p:spPr>
        <p:txBody>
          <a:bodyPr>
            <a:normAutofit/>
          </a:bodyPr>
          <a:lstStyle/>
          <a:p>
            <a:r>
              <a:rPr lang="en-AU" dirty="0"/>
              <a:t>The COAT is assessing students’ ability to:</a:t>
            </a:r>
          </a:p>
        </p:txBody>
      </p:sp>
      <p:pic>
        <p:nvPicPr>
          <p:cNvPr id="8" name="Audio 7">
            <a:hlinkClick r:id="" action="ppaction://media"/>
            <a:extLst>
              <a:ext uri="{FF2B5EF4-FFF2-40B4-BE49-F238E27FC236}">
                <a16:creationId xmlns:a16="http://schemas.microsoft.com/office/drawing/2014/main" id="{4380D514-22D8-A0D4-1DFA-336EC0DF93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944217"/>
      </p:ext>
    </p:extLst>
  </p:cSld>
  <p:clrMapOvr>
    <a:masterClrMapping/>
  </p:clrMapOvr>
  <mc:AlternateContent xmlns:mc="http://schemas.openxmlformats.org/markup-compatibility/2006" xmlns:p14="http://schemas.microsoft.com/office/powerpoint/2010/main">
    <mc:Choice Requires="p14">
      <p:transition spd="slow" p14:dur="2000" advTm="27235"/>
    </mc:Choice>
    <mc:Fallback xmlns="">
      <p:transition spd="slow" advTm="27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F6FC6"/>
      </a:accent4>
      <a:accent5>
        <a:srgbClr val="570684"/>
      </a:accent5>
      <a:accent6>
        <a:srgbClr val="8A008A"/>
      </a:accent6>
      <a:hlink>
        <a:srgbClr val="570684"/>
      </a:hlink>
      <a:folHlink>
        <a:srgbClr val="8A008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le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Authority purple swish slide template (2)</Template>
  <TotalTime>1109</TotalTime>
  <Words>1591</Words>
  <Application>Microsoft Office PowerPoint</Application>
  <PresentationFormat>Widescreen</PresentationFormat>
  <Paragraphs>117</Paragraphs>
  <Slides>18</Slides>
  <Notes>1</Notes>
  <HiddenSlides>0</HiddenSlides>
  <MMClips>18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Aptos</vt:lpstr>
      <vt:lpstr>Arial</vt:lpstr>
      <vt:lpstr>Calibri</vt:lpstr>
      <vt:lpstr>Calibri Light</vt:lpstr>
      <vt:lpstr>Custom Design</vt:lpstr>
      <vt:lpstr>2_Title Design</vt:lpstr>
      <vt:lpstr>PowerPoint Presentation</vt:lpstr>
      <vt:lpstr>Introduction</vt:lpstr>
      <vt:lpstr>Materials for the COAT</vt:lpstr>
      <vt:lpstr>Design of the COAT</vt:lpstr>
      <vt:lpstr>Purpose of the COAT</vt:lpstr>
      <vt:lpstr>Administration of the COAT – Preparation time</vt:lpstr>
      <vt:lpstr>Administration of the COAT – Interview</vt:lpstr>
      <vt:lpstr>Marking the COAT</vt:lpstr>
      <vt:lpstr>The COAT is assessing students’ ability to:</vt:lpstr>
      <vt:lpstr>The COAT is not assessing students’:</vt:lpstr>
      <vt:lpstr>Preparing students for the interview</vt:lpstr>
      <vt:lpstr>Preparing students for the interview</vt:lpstr>
      <vt:lpstr>Logistics of the interview</vt:lpstr>
      <vt:lpstr>Advice for students</vt:lpstr>
      <vt:lpstr>Interview techniques</vt:lpstr>
      <vt:lpstr>Interview techniques</vt:lpstr>
      <vt:lpstr>The interviewer</vt:lpstr>
      <vt:lpstr>Sample COAT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EAL/D COAT</dc:title>
  <dc:creator>Louise DODMAN</dc:creator>
  <cp:lastModifiedBy>Lauren Hancock-Coffey</cp:lastModifiedBy>
  <cp:revision>29</cp:revision>
  <cp:lastPrinted>2024-07-03T03:31:44Z</cp:lastPrinted>
  <dcterms:created xsi:type="dcterms:W3CDTF">2023-10-04T03:46:04Z</dcterms:created>
  <dcterms:modified xsi:type="dcterms:W3CDTF">2024-11-15T01:28:30Z</dcterms:modified>
</cp:coreProperties>
</file>