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46"/>
  </p:notesMasterIdLst>
  <p:handoutMasterIdLst>
    <p:handoutMasterId r:id="rId47"/>
  </p:handoutMasterIdLst>
  <p:sldIdLst>
    <p:sldId id="256" r:id="rId2"/>
    <p:sldId id="373" r:id="rId3"/>
    <p:sldId id="362" r:id="rId4"/>
    <p:sldId id="295" r:id="rId5"/>
    <p:sldId id="281" r:id="rId6"/>
    <p:sldId id="322" r:id="rId7"/>
    <p:sldId id="312" r:id="rId8"/>
    <p:sldId id="363" r:id="rId9"/>
    <p:sldId id="364" r:id="rId10"/>
    <p:sldId id="361" r:id="rId11"/>
    <p:sldId id="346" r:id="rId12"/>
    <p:sldId id="347" r:id="rId13"/>
    <p:sldId id="348" r:id="rId14"/>
    <p:sldId id="349" r:id="rId15"/>
    <p:sldId id="351" r:id="rId16"/>
    <p:sldId id="360" r:id="rId17"/>
    <p:sldId id="331" r:id="rId18"/>
    <p:sldId id="332" r:id="rId19"/>
    <p:sldId id="333" r:id="rId20"/>
    <p:sldId id="334" r:id="rId21"/>
    <p:sldId id="335" r:id="rId22"/>
    <p:sldId id="359" r:id="rId23"/>
    <p:sldId id="352" r:id="rId24"/>
    <p:sldId id="356" r:id="rId25"/>
    <p:sldId id="353" r:id="rId26"/>
    <p:sldId id="354" r:id="rId27"/>
    <p:sldId id="355" r:id="rId28"/>
    <p:sldId id="358" r:id="rId29"/>
    <p:sldId id="336" r:id="rId30"/>
    <p:sldId id="337" r:id="rId31"/>
    <p:sldId id="338" r:id="rId32"/>
    <p:sldId id="339" r:id="rId33"/>
    <p:sldId id="357" r:id="rId34"/>
    <p:sldId id="340" r:id="rId35"/>
    <p:sldId id="341" r:id="rId36"/>
    <p:sldId id="343" r:id="rId37"/>
    <p:sldId id="344" r:id="rId38"/>
    <p:sldId id="345" r:id="rId39"/>
    <p:sldId id="365" r:id="rId40"/>
    <p:sldId id="366" r:id="rId41"/>
    <p:sldId id="371" r:id="rId42"/>
    <p:sldId id="367" r:id="rId43"/>
    <p:sldId id="368" r:id="rId44"/>
    <p:sldId id="370"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initials="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C8A"/>
    <a:srgbClr val="008080"/>
    <a:srgbClr val="000000"/>
    <a:srgbClr val="00A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5" autoAdjust="0"/>
    <p:restoredTop sz="74772" autoAdjust="0"/>
  </p:normalViewPr>
  <p:slideViewPr>
    <p:cSldViewPr>
      <p:cViewPr>
        <p:scale>
          <a:sx n="66" d="100"/>
          <a:sy n="66" d="100"/>
        </p:scale>
        <p:origin x="-1574" y="-58"/>
      </p:cViewPr>
      <p:guideLst>
        <p:guide orient="horz" pos="6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2"/>
    </p:cViewPr>
  </p:sorterViewPr>
  <p:notesViewPr>
    <p:cSldViewPr>
      <p:cViewPr>
        <p:scale>
          <a:sx n="200" d="100"/>
          <a:sy n="200" d="100"/>
        </p:scale>
        <p:origin x="90" y="4536"/>
      </p:cViewPr>
      <p:guideLst>
        <p:guide orient="horz" pos="3126"/>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7"/>
            <a:ext cx="2946400" cy="496411"/>
          </a:xfrm>
          <a:prstGeom prst="rect">
            <a:avLst/>
          </a:prstGeom>
        </p:spPr>
        <p:txBody>
          <a:bodyPr vert="horz" lIns="92428" tIns="46213" rIns="92428" bIns="46213" rtlCol="0"/>
          <a:lstStyle>
            <a:lvl1pPr algn="l">
              <a:defRPr sz="1200"/>
            </a:lvl1pPr>
          </a:lstStyle>
          <a:p>
            <a:endParaRPr lang="en-AU"/>
          </a:p>
        </p:txBody>
      </p:sp>
      <p:sp>
        <p:nvSpPr>
          <p:cNvPr id="3" name="Date Placeholder 2"/>
          <p:cNvSpPr>
            <a:spLocks noGrp="1"/>
          </p:cNvSpPr>
          <p:nvPr>
            <p:ph type="dt" sz="quarter" idx="1"/>
          </p:nvPr>
        </p:nvSpPr>
        <p:spPr>
          <a:xfrm>
            <a:off x="3849693" y="7"/>
            <a:ext cx="2946400" cy="496411"/>
          </a:xfrm>
          <a:prstGeom prst="rect">
            <a:avLst/>
          </a:prstGeom>
        </p:spPr>
        <p:txBody>
          <a:bodyPr vert="horz" lIns="92428" tIns="46213" rIns="92428" bIns="46213" rtlCol="0"/>
          <a:lstStyle>
            <a:lvl1pPr algn="r">
              <a:defRPr sz="1200"/>
            </a:lvl1pPr>
          </a:lstStyle>
          <a:p>
            <a:fld id="{7C2BB351-4CAE-4DA4-B844-62483EE55FBB}" type="datetimeFigureOut">
              <a:rPr lang="en-AU" smtClean="0"/>
              <a:t>24/09/2014</a:t>
            </a:fld>
            <a:endParaRPr lang="en-AU"/>
          </a:p>
        </p:txBody>
      </p:sp>
      <p:sp>
        <p:nvSpPr>
          <p:cNvPr id="4" name="Footer Placeholder 3"/>
          <p:cNvSpPr>
            <a:spLocks noGrp="1"/>
          </p:cNvSpPr>
          <p:nvPr>
            <p:ph type="ftr" sz="quarter" idx="2"/>
          </p:nvPr>
        </p:nvSpPr>
        <p:spPr>
          <a:xfrm>
            <a:off x="3" y="9428631"/>
            <a:ext cx="2946400" cy="496410"/>
          </a:xfrm>
          <a:prstGeom prst="rect">
            <a:avLst/>
          </a:prstGeom>
        </p:spPr>
        <p:txBody>
          <a:bodyPr vert="horz" lIns="92428" tIns="46213" rIns="92428" bIns="46213" rtlCol="0" anchor="b"/>
          <a:lstStyle>
            <a:lvl1pPr algn="l">
              <a:defRPr sz="1200"/>
            </a:lvl1pPr>
          </a:lstStyle>
          <a:p>
            <a:endParaRPr lang="en-AU"/>
          </a:p>
        </p:txBody>
      </p:sp>
      <p:sp>
        <p:nvSpPr>
          <p:cNvPr id="5" name="Slide Number Placeholder 4"/>
          <p:cNvSpPr>
            <a:spLocks noGrp="1"/>
          </p:cNvSpPr>
          <p:nvPr>
            <p:ph type="sldNum" sz="quarter" idx="3"/>
          </p:nvPr>
        </p:nvSpPr>
        <p:spPr>
          <a:xfrm>
            <a:off x="3849693" y="9428631"/>
            <a:ext cx="2946400" cy="496410"/>
          </a:xfrm>
          <a:prstGeom prst="rect">
            <a:avLst/>
          </a:prstGeom>
        </p:spPr>
        <p:txBody>
          <a:bodyPr vert="horz" lIns="92428" tIns="46213" rIns="92428" bIns="46213" rtlCol="0" anchor="b"/>
          <a:lstStyle>
            <a:lvl1pPr algn="r">
              <a:defRPr sz="1200"/>
            </a:lvl1pPr>
          </a:lstStyle>
          <a:p>
            <a:fld id="{1F14AB08-9F1E-4997-ABD5-64D33AD6677B}" type="slidenum">
              <a:rPr lang="en-AU" smtClean="0"/>
              <a:t>‹#›</a:t>
            </a:fld>
            <a:endParaRPr lang="en-AU"/>
          </a:p>
        </p:txBody>
      </p:sp>
    </p:spTree>
    <p:extLst>
      <p:ext uri="{BB962C8B-B14F-4D97-AF65-F5344CB8AC3E}">
        <p14:creationId xmlns:p14="http://schemas.microsoft.com/office/powerpoint/2010/main" val="1883321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2945659" cy="496332"/>
          </a:xfrm>
          <a:prstGeom prst="rect">
            <a:avLst/>
          </a:prstGeom>
        </p:spPr>
        <p:txBody>
          <a:bodyPr vert="horz" lIns="92428" tIns="46213" rIns="92428" bIns="46213" rtlCol="0"/>
          <a:lstStyle>
            <a:lvl1pPr algn="l">
              <a:defRPr sz="1200"/>
            </a:lvl1pPr>
          </a:lstStyle>
          <a:p>
            <a:endParaRPr lang="en-AU"/>
          </a:p>
        </p:txBody>
      </p:sp>
      <p:sp>
        <p:nvSpPr>
          <p:cNvPr id="3" name="Date Placeholder 2"/>
          <p:cNvSpPr>
            <a:spLocks noGrp="1"/>
          </p:cNvSpPr>
          <p:nvPr>
            <p:ph type="dt" idx="1"/>
          </p:nvPr>
        </p:nvSpPr>
        <p:spPr>
          <a:xfrm>
            <a:off x="3850447" y="1"/>
            <a:ext cx="2945659" cy="496332"/>
          </a:xfrm>
          <a:prstGeom prst="rect">
            <a:avLst/>
          </a:prstGeom>
        </p:spPr>
        <p:txBody>
          <a:bodyPr vert="horz" lIns="92428" tIns="46213" rIns="92428" bIns="46213" rtlCol="0"/>
          <a:lstStyle>
            <a:lvl1pPr algn="r">
              <a:defRPr sz="1200"/>
            </a:lvl1pPr>
          </a:lstStyle>
          <a:p>
            <a:fld id="{B70DFD44-E2AF-4CC2-9586-BA33A3F4E5B4}" type="datetimeFigureOut">
              <a:rPr lang="en-AU" smtClean="0"/>
              <a:t>24/09/2014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428" tIns="46213" rIns="92428" bIns="46213" rtlCol="0" anchor="ctr"/>
          <a:lstStyle/>
          <a:p>
            <a:endParaRPr lang="en-AU"/>
          </a:p>
        </p:txBody>
      </p:sp>
      <p:sp>
        <p:nvSpPr>
          <p:cNvPr id="5" name="Notes Placeholder 4"/>
          <p:cNvSpPr>
            <a:spLocks noGrp="1"/>
          </p:cNvSpPr>
          <p:nvPr>
            <p:ph type="body" sz="quarter" idx="3"/>
          </p:nvPr>
        </p:nvSpPr>
        <p:spPr>
          <a:xfrm>
            <a:off x="679768" y="4715159"/>
            <a:ext cx="5438140" cy="4466987"/>
          </a:xfrm>
          <a:prstGeom prst="rect">
            <a:avLst/>
          </a:prstGeom>
        </p:spPr>
        <p:txBody>
          <a:bodyPr vert="horz" lIns="92428" tIns="46213" rIns="92428" bIns="462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5" y="9428586"/>
            <a:ext cx="2945659" cy="496332"/>
          </a:xfrm>
          <a:prstGeom prst="rect">
            <a:avLst/>
          </a:prstGeom>
        </p:spPr>
        <p:txBody>
          <a:bodyPr vert="horz" lIns="92428" tIns="46213" rIns="92428" bIns="46213" rtlCol="0" anchor="b"/>
          <a:lstStyle>
            <a:lvl1pPr algn="l">
              <a:defRPr sz="1200"/>
            </a:lvl1pPr>
          </a:lstStyle>
          <a:p>
            <a:endParaRPr lang="en-AU"/>
          </a:p>
        </p:txBody>
      </p:sp>
      <p:sp>
        <p:nvSpPr>
          <p:cNvPr id="7" name="Slide Number Placeholder 6"/>
          <p:cNvSpPr>
            <a:spLocks noGrp="1"/>
          </p:cNvSpPr>
          <p:nvPr>
            <p:ph type="sldNum" sz="quarter" idx="5"/>
          </p:nvPr>
        </p:nvSpPr>
        <p:spPr>
          <a:xfrm>
            <a:off x="3850447" y="9428586"/>
            <a:ext cx="2945659" cy="496332"/>
          </a:xfrm>
          <a:prstGeom prst="rect">
            <a:avLst/>
          </a:prstGeom>
        </p:spPr>
        <p:txBody>
          <a:bodyPr vert="horz" lIns="92428" tIns="46213" rIns="92428" bIns="46213" rtlCol="0" anchor="b"/>
          <a:lstStyle>
            <a:lvl1pPr algn="r">
              <a:defRPr sz="1200"/>
            </a:lvl1pPr>
          </a:lstStyle>
          <a:p>
            <a:fld id="{653D7307-CCBE-47CE-8C20-649F5569D8B8}" type="slidenum">
              <a:rPr lang="en-AU" smtClean="0"/>
              <a:t>‹#›</a:t>
            </a:fld>
            <a:endParaRPr lang="en-AU"/>
          </a:p>
        </p:txBody>
      </p:sp>
    </p:spTree>
    <p:extLst>
      <p:ext uri="{BB962C8B-B14F-4D97-AF65-F5344CB8AC3E}">
        <p14:creationId xmlns:p14="http://schemas.microsoft.com/office/powerpoint/2010/main" val="207081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a:t>
            </a:fld>
            <a:endParaRPr lang="en-AU"/>
          </a:p>
        </p:txBody>
      </p:sp>
    </p:spTree>
    <p:extLst>
      <p:ext uri="{BB962C8B-B14F-4D97-AF65-F5344CB8AC3E}">
        <p14:creationId xmlns:p14="http://schemas.microsoft.com/office/powerpoint/2010/main" val="287994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FFC000"/>
                </a:solidFill>
              </a:rPr>
              <a:t>As</a:t>
            </a:r>
            <a:r>
              <a:rPr lang="en-AU" baseline="0" dirty="0" smtClean="0">
                <a:solidFill>
                  <a:srgbClr val="FFC000"/>
                </a:solidFill>
              </a:rPr>
              <a:t> </a:t>
            </a:r>
            <a:r>
              <a:rPr lang="en-AU" baseline="0" dirty="0" smtClean="0">
                <a:solidFill>
                  <a:srgbClr val="FFC000"/>
                </a:solidFill>
              </a:rPr>
              <a:t>stated before, s</a:t>
            </a:r>
            <a:r>
              <a:rPr lang="en-AU" dirty="0" smtClean="0">
                <a:solidFill>
                  <a:srgbClr val="FFC000"/>
                </a:solidFill>
              </a:rPr>
              <a:t>tudents who are yet to met the OLNA literacy requirements are eligible to study </a:t>
            </a:r>
            <a:r>
              <a:rPr lang="en-AU" baseline="0" dirty="0" smtClean="0">
                <a:solidFill>
                  <a:srgbClr val="FFC000"/>
                </a:solidFill>
              </a:rPr>
              <a:t>the Foundation List A courses, and students who are yet to meet the requirements for the OLNA numeracy are eligible to study Foundation List B courses</a:t>
            </a:r>
            <a:endParaRPr lang="en-AU" dirty="0">
              <a:solidFill>
                <a:srgbClr val="FFC000"/>
              </a:solidFill>
            </a:endParaRPr>
          </a:p>
        </p:txBody>
      </p:sp>
      <p:sp>
        <p:nvSpPr>
          <p:cNvPr id="4" name="Slide Number Placeholder 3"/>
          <p:cNvSpPr>
            <a:spLocks noGrp="1"/>
          </p:cNvSpPr>
          <p:nvPr>
            <p:ph type="sldNum" sz="quarter" idx="10"/>
          </p:nvPr>
        </p:nvSpPr>
        <p:spPr/>
        <p:txBody>
          <a:bodyPr/>
          <a:lstStyle/>
          <a:p>
            <a:fld id="{653D7307-CCBE-47CE-8C20-649F5569D8B8}" type="slidenum">
              <a:rPr lang="en-AU" smtClean="0"/>
              <a:t>10</a:t>
            </a:fld>
            <a:endParaRPr lang="en-AU"/>
          </a:p>
        </p:txBody>
      </p:sp>
    </p:spTree>
    <p:extLst>
      <p:ext uri="{BB962C8B-B14F-4D97-AF65-F5344CB8AC3E}">
        <p14:creationId xmlns:p14="http://schemas.microsoft.com/office/powerpoint/2010/main" val="169318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11</a:t>
            </a:fld>
            <a:endParaRPr lang="en-AU"/>
          </a:p>
        </p:txBody>
      </p:sp>
    </p:spTree>
    <p:extLst>
      <p:ext uri="{BB962C8B-B14F-4D97-AF65-F5344CB8AC3E}">
        <p14:creationId xmlns:p14="http://schemas.microsoft.com/office/powerpoint/2010/main" val="3269179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12</a:t>
            </a:fld>
            <a:endParaRPr lang="en-AU"/>
          </a:p>
        </p:txBody>
      </p:sp>
    </p:spTree>
    <p:extLst>
      <p:ext uri="{BB962C8B-B14F-4D97-AF65-F5344CB8AC3E}">
        <p14:creationId xmlns:p14="http://schemas.microsoft.com/office/powerpoint/2010/main" val="146398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13</a:t>
            </a:fld>
            <a:endParaRPr lang="en-AU"/>
          </a:p>
        </p:txBody>
      </p:sp>
    </p:spTree>
    <p:extLst>
      <p:ext uri="{BB962C8B-B14F-4D97-AF65-F5344CB8AC3E}">
        <p14:creationId xmlns:p14="http://schemas.microsoft.com/office/powerpoint/2010/main" val="83065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14</a:t>
            </a:fld>
            <a:endParaRPr lang="en-AU"/>
          </a:p>
        </p:txBody>
      </p:sp>
    </p:spTree>
    <p:extLst>
      <p:ext uri="{BB962C8B-B14F-4D97-AF65-F5344CB8AC3E}">
        <p14:creationId xmlns:p14="http://schemas.microsoft.com/office/powerpoint/2010/main" val="293835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16</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the Mathematics Foundation course, the main emphasis is on developing a student’s capacity, disposition and confidence to use functional numeracy in their personal life and workplace.  The Mathematics Foundation course uses a practical approach and provides students with a variety of opportunities to apply mathematical concepts across a range of everyday situations.</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NOTE: This is a sample extract </a:t>
            </a:r>
            <a:r>
              <a:rPr lang="en-AU" sz="1200" kern="1200" dirty="0" smtClean="0">
                <a:solidFill>
                  <a:schemeClr val="tx1"/>
                </a:solidFill>
                <a:effectLst/>
                <a:latin typeface="+mn-lt"/>
                <a:ea typeface="+mn-ea"/>
                <a:cs typeface="+mn-cs"/>
              </a:rPr>
              <a:t>only and some information </a:t>
            </a:r>
            <a:r>
              <a:rPr lang="en-AU" sz="1200" kern="1200" dirty="0" smtClean="0">
                <a:solidFill>
                  <a:schemeClr val="tx1"/>
                </a:solidFill>
                <a:effectLst/>
                <a:latin typeface="+mn-lt"/>
                <a:ea typeface="+mn-ea"/>
                <a:cs typeface="+mn-cs"/>
              </a:rPr>
              <a:t>has been removed for design purposes.</a:t>
            </a:r>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17</a:t>
            </a:fld>
            <a:endParaRPr lang="en-AU"/>
          </a:p>
        </p:txBody>
      </p:sp>
    </p:spTree>
    <p:extLst>
      <p:ext uri="{BB962C8B-B14F-4D97-AF65-F5344CB8AC3E}">
        <p14:creationId xmlns:p14="http://schemas.microsoft.com/office/powerpoint/2010/main" val="271401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content area may be delivered sequentially, or integrated within the unit, and should be applied in contexts that are meaningful and of interest to students. It is likely students will need to revisit content descriptors a number of times, and in different contexts, to ensure they develop the breadth and depth of understanding that is required.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3469387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Content is applied to real life </a:t>
            </a:r>
            <a:r>
              <a:rPr lang="en-US" sz="1200" b="1" kern="1200" dirty="0" smtClean="0">
                <a:solidFill>
                  <a:schemeClr val="tx1"/>
                </a:solidFill>
                <a:effectLst/>
                <a:latin typeface="+mn-lt"/>
                <a:ea typeface="+mn-ea"/>
                <a:cs typeface="+mn-cs"/>
              </a:rPr>
              <a:t>adult contexts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using the </a:t>
            </a:r>
            <a:r>
              <a:rPr lang="en-US" sz="1200" b="1" kern="1200" dirty="0" smtClean="0">
                <a:solidFill>
                  <a:schemeClr val="tx1"/>
                </a:solidFill>
                <a:effectLst/>
                <a:latin typeface="+mn-lt"/>
                <a:ea typeface="+mn-ea"/>
                <a:cs typeface="+mn-cs"/>
              </a:rPr>
              <a:t>mathematical </a:t>
            </a:r>
            <a:r>
              <a:rPr lang="en-US" sz="1200" b="1" kern="1200" dirty="0" smtClean="0">
                <a:solidFill>
                  <a:schemeClr val="tx1"/>
                </a:solidFill>
                <a:effectLst/>
                <a:latin typeface="+mn-lt"/>
                <a:ea typeface="+mn-ea"/>
                <a:cs typeface="+mn-cs"/>
              </a:rPr>
              <a:t>thinking </a:t>
            </a:r>
            <a:r>
              <a:rPr lang="en-US" sz="1200" b="1" kern="1200" dirty="0" smtClean="0">
                <a:solidFill>
                  <a:schemeClr val="tx1"/>
                </a:solidFill>
                <a:effectLst/>
                <a:latin typeface="+mn-lt"/>
                <a:ea typeface="+mn-ea"/>
                <a:cs typeface="+mn-cs"/>
              </a:rPr>
              <a:t>process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mathematical thinking process includes the following steps:</a:t>
            </a:r>
            <a:endParaRPr lang="en-AU" sz="1200" kern="1200" dirty="0" smtClean="0">
              <a:solidFill>
                <a:schemeClr val="tx1"/>
              </a:solidFill>
              <a:effectLst/>
              <a:latin typeface="+mn-lt"/>
              <a:ea typeface="+mn-ea"/>
              <a:cs typeface="+mn-cs"/>
            </a:endParaRPr>
          </a:p>
          <a:p>
            <a:pPr marL="171450" lvl="0" indent="-171450">
              <a:buFont typeface="Arial" pitchFamily="34" charset="0"/>
              <a:buChar char="•"/>
            </a:pPr>
            <a:r>
              <a:rPr lang="en-AU" sz="1200" kern="1200" dirty="0" smtClean="0">
                <a:solidFill>
                  <a:schemeClr val="tx1"/>
                </a:solidFill>
                <a:effectLst/>
                <a:latin typeface="+mn-lt"/>
                <a:ea typeface="+mn-ea"/>
                <a:cs typeface="+mn-cs"/>
              </a:rPr>
              <a:t>interpreting the task and the key information</a:t>
            </a:r>
          </a:p>
          <a:p>
            <a:pPr marL="171450" lvl="0" indent="-171450">
              <a:buFont typeface="Arial" pitchFamily="34" charset="0"/>
              <a:buChar char="•"/>
            </a:pPr>
            <a:r>
              <a:rPr lang="en-AU" sz="1200" kern="1200" dirty="0" smtClean="0">
                <a:solidFill>
                  <a:schemeClr val="tx1"/>
                </a:solidFill>
                <a:effectLst/>
                <a:latin typeface="+mn-lt"/>
                <a:ea typeface="+mn-ea"/>
                <a:cs typeface="+mn-cs"/>
              </a:rPr>
              <a:t>choosing the mathematics which could help to complete the task</a:t>
            </a:r>
          </a:p>
          <a:p>
            <a:pPr marL="171450" lvl="0" indent="-171450">
              <a:buFont typeface="Arial" pitchFamily="34" charset="0"/>
              <a:buChar char="•"/>
            </a:pPr>
            <a:r>
              <a:rPr lang="en-AU" sz="1200" kern="1200" dirty="0" smtClean="0">
                <a:solidFill>
                  <a:schemeClr val="tx1"/>
                </a:solidFill>
                <a:effectLst/>
                <a:latin typeface="+mn-lt"/>
                <a:ea typeface="+mn-ea"/>
                <a:cs typeface="+mn-cs"/>
              </a:rPr>
              <a:t>applying their existing mathematical knowledge and strategies to obtain a solution</a:t>
            </a:r>
          </a:p>
          <a:p>
            <a:pPr marL="171450" lvl="0" indent="-171450">
              <a:buFont typeface="Arial" pitchFamily="34" charset="0"/>
              <a:buChar char="•"/>
            </a:pPr>
            <a:r>
              <a:rPr lang="en-AU" sz="1200" kern="1200" dirty="0" smtClean="0">
                <a:solidFill>
                  <a:schemeClr val="tx1"/>
                </a:solidFill>
                <a:effectLst/>
                <a:latin typeface="+mn-lt"/>
                <a:ea typeface="+mn-ea"/>
                <a:cs typeface="+mn-cs"/>
              </a:rPr>
              <a:t>interpreting the results in relation to the context</a:t>
            </a:r>
          </a:p>
          <a:p>
            <a:pPr marL="171450" lvl="0" indent="-171450">
              <a:buFont typeface="Arial" pitchFamily="34" charset="0"/>
              <a:buChar char="•"/>
            </a:pPr>
            <a:r>
              <a:rPr lang="en-AU" sz="1200" kern="1200" dirty="0" smtClean="0">
                <a:solidFill>
                  <a:schemeClr val="tx1"/>
                </a:solidFill>
                <a:effectLst/>
                <a:latin typeface="+mn-lt"/>
                <a:ea typeface="+mn-ea"/>
                <a:cs typeface="+mn-cs"/>
              </a:rPr>
              <a:t>communicating the solution to the problem as required.</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Units 1 - 3 ,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mathematical thinking process is </a:t>
            </a:r>
            <a:r>
              <a:rPr lang="en-US" sz="1200" kern="1200" dirty="0" err="1" smtClean="0">
                <a:solidFill>
                  <a:schemeClr val="tx1"/>
                </a:solidFill>
                <a:effectLst/>
                <a:latin typeface="+mn-lt"/>
                <a:ea typeface="+mn-ea"/>
                <a:cs typeface="+mn-cs"/>
              </a:rPr>
              <a:t>modelled</a:t>
            </a:r>
            <a:r>
              <a:rPr lang="en-US" sz="1200" kern="1200" dirty="0" smtClean="0">
                <a:solidFill>
                  <a:schemeClr val="tx1"/>
                </a:solidFill>
                <a:effectLst/>
                <a:latin typeface="+mn-lt"/>
                <a:ea typeface="+mn-ea"/>
                <a:cs typeface="+mn-cs"/>
              </a:rPr>
              <a:t> and taught explicitly</a:t>
            </a:r>
          </a:p>
          <a:p>
            <a:r>
              <a:rPr lang="en-US" sz="1200" kern="1200" dirty="0" smtClean="0">
                <a:solidFill>
                  <a:schemeClr val="tx1"/>
                </a:solidFill>
                <a:effectLst/>
                <a:latin typeface="+mn-lt"/>
                <a:ea typeface="+mn-ea"/>
                <a:cs typeface="+mn-cs"/>
              </a:rPr>
              <a:t>In content </a:t>
            </a:r>
            <a:r>
              <a:rPr lang="en-US" sz="1200" kern="1200" dirty="0" smtClean="0">
                <a:solidFill>
                  <a:schemeClr val="tx1"/>
                </a:solidFill>
                <a:effectLst/>
                <a:latin typeface="+mn-lt"/>
                <a:ea typeface="+mn-ea"/>
                <a:cs typeface="+mn-cs"/>
              </a:rPr>
              <a:t>area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4.3 </a:t>
            </a:r>
            <a:r>
              <a:rPr lang="en-US" sz="1200" kern="1200" dirty="0" smtClean="0">
                <a:solidFill>
                  <a:schemeClr val="tx1"/>
                </a:solidFill>
                <a:effectLst/>
                <a:latin typeface="+mn-lt"/>
                <a:ea typeface="+mn-ea"/>
                <a:cs typeface="+mn-cs"/>
              </a:rPr>
              <a:t>students learn to use this thinking process independently. </a:t>
            </a:r>
          </a:p>
          <a:p>
            <a:endParaRPr lang="en-US"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19</a:t>
            </a:fld>
            <a:endParaRPr lang="en-AU">
              <a:solidFill>
                <a:prstClr val="black"/>
              </a:solidFill>
            </a:endParaRPr>
          </a:p>
        </p:txBody>
      </p:sp>
    </p:spTree>
    <p:extLst>
      <p:ext uri="{BB962C8B-B14F-4D97-AF65-F5344CB8AC3E}">
        <p14:creationId xmlns:p14="http://schemas.microsoft.com/office/powerpoint/2010/main" val="4006868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There are two assessment </a:t>
            </a:r>
            <a:r>
              <a:rPr lang="en-AU" dirty="0" smtClean="0"/>
              <a:t>types: </a:t>
            </a:r>
            <a:r>
              <a:rPr lang="en-AU" dirty="0" smtClean="0"/>
              <a:t>Response and Practical applications</a:t>
            </a:r>
          </a:p>
          <a:p>
            <a:pPr marL="0" indent="0">
              <a:buNone/>
            </a:pPr>
            <a:r>
              <a:rPr lang="en-AU" b="1" dirty="0" smtClean="0"/>
              <a:t>Response tasks</a:t>
            </a:r>
          </a:p>
          <a:p>
            <a:pPr marL="171450" indent="-171450">
              <a:buFont typeface="Arial" pitchFamily="34" charset="0"/>
              <a:buChar char="•"/>
            </a:pPr>
            <a:r>
              <a:rPr lang="en-AU" dirty="0" smtClean="0"/>
              <a:t>Ongoing assessment of mathematical skills, terminology and procedures</a:t>
            </a:r>
          </a:p>
          <a:p>
            <a:pPr marL="171450" indent="-171450">
              <a:buFont typeface="Arial" pitchFamily="34" charset="0"/>
              <a:buChar char="•"/>
            </a:pPr>
            <a:r>
              <a:rPr lang="en-AU" dirty="0" smtClean="0"/>
              <a:t>Include quizzes, tests, observation checklists, anecdotal evidence</a:t>
            </a:r>
          </a:p>
          <a:p>
            <a:pPr marL="0" indent="0">
              <a:buNone/>
            </a:pPr>
            <a:r>
              <a:rPr lang="en-AU" b="1" dirty="0" smtClean="0"/>
              <a:t>Practical applications </a:t>
            </a:r>
          </a:p>
          <a:p>
            <a:pPr marL="171450" indent="-171450">
              <a:buFont typeface="Arial" pitchFamily="34" charset="0"/>
              <a:buChar char="•"/>
            </a:pPr>
            <a:r>
              <a:rPr lang="en-AU" dirty="0" smtClean="0"/>
              <a:t>emphasis on real world tasks from personal, work and community contexts.</a:t>
            </a:r>
          </a:p>
          <a:p>
            <a:pPr marL="171450" indent="-171450">
              <a:buFont typeface="Arial" pitchFamily="34" charset="0"/>
              <a:buChar char="•"/>
            </a:pPr>
            <a:r>
              <a:rPr lang="en-AU" dirty="0" smtClean="0"/>
              <a:t>Units 1-3 - tasks involve a limited number of familiar steps and are of short duration</a:t>
            </a:r>
          </a:p>
          <a:p>
            <a:pPr marL="171450" indent="-171450">
              <a:buFont typeface="Arial" pitchFamily="34" charset="0"/>
              <a:buChar char="•"/>
            </a:pPr>
            <a:r>
              <a:rPr lang="en-AU" dirty="0" smtClean="0"/>
              <a:t>Unit 4.3  – longer project tasks involving an integration of concepts.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Assessment table</a:t>
            </a:r>
            <a:r>
              <a:rPr lang="en-AU" baseline="0" dirty="0" smtClean="0"/>
              <a:t> on page 30 of each year syllabus outlines specific details of how many of each type and the forms of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evidence</a:t>
            </a: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86795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FFC000"/>
                </a:solidFill>
              </a:rPr>
              <a:t>There are 6 Foundation courses. All of these courses are designed with a literacy and numeracy focus because students studying Foundation courses </a:t>
            </a:r>
            <a:r>
              <a:rPr lang="en-AU" baseline="0" dirty="0" smtClean="0">
                <a:solidFill>
                  <a:srgbClr val="FFC000"/>
                </a:solidFill>
              </a:rPr>
              <a:t>require additional support to develop these skills to the level required. for graduation</a:t>
            </a:r>
            <a:endParaRPr lang="en-AU" dirty="0">
              <a:solidFill>
                <a:srgbClr val="FFC000"/>
              </a:solidFill>
            </a:endParaRPr>
          </a:p>
        </p:txBody>
      </p:sp>
      <p:sp>
        <p:nvSpPr>
          <p:cNvPr id="4" name="Slide Number Placeholder 3"/>
          <p:cNvSpPr>
            <a:spLocks noGrp="1"/>
          </p:cNvSpPr>
          <p:nvPr>
            <p:ph type="sldNum" sz="quarter" idx="10"/>
          </p:nvPr>
        </p:nvSpPr>
        <p:spPr/>
        <p:txBody>
          <a:bodyPr/>
          <a:lstStyle/>
          <a:p>
            <a:fld id="{653D7307-CCBE-47CE-8C20-649F5569D8B8}" type="slidenum">
              <a:rPr lang="en-AU" smtClean="0"/>
              <a:t>2</a:t>
            </a:fld>
            <a:endParaRPr lang="en-AU"/>
          </a:p>
        </p:txBody>
      </p:sp>
    </p:spTree>
    <p:extLst>
      <p:ext uri="{BB962C8B-B14F-4D97-AF65-F5344CB8AC3E}">
        <p14:creationId xmlns:p14="http://schemas.microsoft.com/office/powerpoint/2010/main" val="169318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Each year the EST will be based on one or more areas of the Unit 3 content.</a:t>
            </a:r>
          </a:p>
          <a:p>
            <a:r>
              <a:rPr lang="en-AU" dirty="0" smtClean="0"/>
              <a:t>The</a:t>
            </a:r>
            <a:r>
              <a:rPr lang="en-AU" baseline="0" dirty="0" smtClean="0"/>
              <a:t> whole task will be made up of shorter sometimes related tasks of a practical nature.</a:t>
            </a:r>
          </a:p>
          <a:p>
            <a:r>
              <a:rPr lang="en-AU" baseline="0" dirty="0" smtClean="0"/>
              <a:t>The sample EST assesses the skills and understandings a student would need when making decisions related to shopping, buying petrol, going for a drivers licence and using public transport.</a:t>
            </a: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2714014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22</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AU" dirty="0" smtClean="0"/>
              <a:t>Unit c</a:t>
            </a:r>
            <a:r>
              <a:rPr lang="en-US" sz="1200" kern="1200" dirty="0" err="1" smtClean="0">
                <a:solidFill>
                  <a:schemeClr val="tx1"/>
                </a:solidFill>
                <a:effectLst/>
                <a:latin typeface="+mn-lt"/>
                <a:ea typeface="+mn-ea"/>
                <a:cs typeface="+mn-cs"/>
              </a:rPr>
              <a:t>ontent</a:t>
            </a:r>
            <a:r>
              <a:rPr lang="en-US" sz="1200" kern="1200" baseline="0" dirty="0" smtClean="0">
                <a:solidFill>
                  <a:schemeClr val="tx1"/>
                </a:solidFill>
                <a:effectLst/>
                <a:latin typeface="+mn-lt"/>
                <a:ea typeface="+mn-ea"/>
                <a:cs typeface="+mn-cs"/>
              </a:rPr>
              <a:t> descriptions</a:t>
            </a:r>
            <a:r>
              <a:rPr lang="en-US" sz="1200" kern="1200" dirty="0" smtClean="0">
                <a:solidFill>
                  <a:schemeClr val="tx1"/>
                </a:solidFill>
                <a:effectLst/>
                <a:latin typeface="+mn-lt"/>
                <a:ea typeface="+mn-ea"/>
                <a:cs typeface="+mn-cs"/>
              </a:rPr>
              <a:t> are taught,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practised</a:t>
            </a:r>
            <a:r>
              <a:rPr lang="en-US" sz="1200" kern="1200" baseline="0" dirty="0" smtClean="0">
                <a:solidFill>
                  <a:schemeClr val="tx1"/>
                </a:solidFill>
                <a:effectLst/>
                <a:latin typeface="+mn-lt"/>
                <a:ea typeface="+mn-ea"/>
                <a:cs typeface="+mn-cs"/>
              </a:rPr>
              <a:t> and developed </a:t>
            </a:r>
            <a:r>
              <a:rPr lang="en-US" sz="1200" kern="1200" dirty="0" smtClean="0">
                <a:solidFill>
                  <a:schemeClr val="tx1"/>
                </a:solidFill>
                <a:effectLst/>
                <a:latin typeface="+mn-lt"/>
                <a:ea typeface="+mn-ea"/>
                <a:cs typeface="+mn-cs"/>
              </a:rPr>
              <a:t>in contexts that are meaningful and of interest to students.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Students focus on familiar contexts to meet personal communication needs at first, and as they progress, these contexts broaden out to less familiar and then to unfamiliar</a:t>
            </a:r>
            <a:r>
              <a:rPr lang="en-US" sz="1200" kern="1200" baseline="0" dirty="0" smtClean="0">
                <a:solidFill>
                  <a:schemeClr val="tx1"/>
                </a:solidFill>
                <a:effectLst/>
                <a:latin typeface="+mn-lt"/>
                <a:ea typeface="+mn-ea"/>
                <a:cs typeface="+mn-cs"/>
              </a:rPr>
              <a:t> contexts. The sample text lists for each syllabus may assist teachers with sourcing appropriate course materials.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Students learn to use English of increasing linguistic complexity </a:t>
            </a:r>
            <a:r>
              <a:rPr lang="en-US" sz="1200" kern="1200" dirty="0" smtClean="0">
                <a:solidFill>
                  <a:schemeClr val="tx1"/>
                </a:solidFill>
                <a:effectLst/>
                <a:latin typeface="+mn-lt"/>
                <a:ea typeface="+mn-ea"/>
                <a:cs typeface="+mn-cs"/>
              </a:rPr>
              <a:t>accurately</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appropriately and fluently for a broadening range of communicative purposes.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24</a:t>
            </a:fld>
            <a:endParaRPr lang="en-AU"/>
          </a:p>
        </p:txBody>
      </p:sp>
    </p:spTree>
    <p:extLst>
      <p:ext uri="{BB962C8B-B14F-4D97-AF65-F5344CB8AC3E}">
        <p14:creationId xmlns:p14="http://schemas.microsoft.com/office/powerpoint/2010/main" val="3724092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smtClean="0"/>
              <a:t>The slide displays</a:t>
            </a:r>
            <a:r>
              <a:rPr lang="en-AU" baseline="0" dirty="0" smtClean="0"/>
              <a:t> the content descriptions for year 11 Unit 2 under the organiser “Create a </a:t>
            </a:r>
            <a:r>
              <a:rPr lang="en-AU" baseline="0" dirty="0" smtClean="0"/>
              <a:t>range </a:t>
            </a:r>
            <a:r>
              <a:rPr lang="en-AU" baseline="0" dirty="0" smtClean="0"/>
              <a:t>of texts”.</a:t>
            </a:r>
          </a:p>
          <a:p>
            <a:pPr marL="228600" indent="-228600">
              <a:buAutoNum type="arabicPeriod"/>
            </a:pPr>
            <a:r>
              <a:rPr lang="en-AU" dirty="0" smtClean="0"/>
              <a:t>The</a:t>
            </a:r>
            <a:r>
              <a:rPr lang="en-AU" baseline="0" dirty="0" smtClean="0"/>
              <a:t> focus is on specific features of the accurate and appropriate use of English in the production of a range of texts types of growing complexity.</a:t>
            </a:r>
          </a:p>
          <a:p>
            <a:r>
              <a:rPr lang="en-AU" baseline="0" dirty="0" smtClean="0"/>
              <a:t>2.  Each Foundation syllabus contains the EAL/D Glossary, with examples of discipline-specific metalanguage for </a:t>
            </a:r>
            <a:r>
              <a:rPr lang="en-AU" baseline="0" dirty="0" smtClean="0"/>
              <a:t>teacher </a:t>
            </a:r>
            <a:r>
              <a:rPr lang="en-AU" baseline="0" dirty="0" smtClean="0"/>
              <a:t>reference.</a:t>
            </a:r>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25</a:t>
            </a:fld>
            <a:endParaRPr lang="en-AU"/>
          </a:p>
        </p:txBody>
      </p:sp>
    </p:spTree>
    <p:extLst>
      <p:ext uri="{BB962C8B-B14F-4D97-AF65-F5344CB8AC3E}">
        <p14:creationId xmlns:p14="http://schemas.microsoft.com/office/powerpoint/2010/main" val="153737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smtClean="0"/>
              <a:t>Assessment in</a:t>
            </a:r>
            <a:r>
              <a:rPr lang="en-AU" baseline="0" dirty="0" smtClean="0"/>
              <a:t> Foundation EAL/D covers skills in listening comprehension, speaking, reading and viewing comprehension and writing, as shown in the task types in the Year 11 assessment table.</a:t>
            </a:r>
          </a:p>
          <a:p>
            <a:pPr marL="228600" indent="-228600">
              <a:buAutoNum type="arabicPeriod"/>
            </a:pPr>
            <a:r>
              <a:rPr lang="en-AU" baseline="0" dirty="0" smtClean="0"/>
              <a:t>Foundation EAL/D does not include Investigation as a task type in either Year 11 or 12.</a:t>
            </a:r>
          </a:p>
          <a:p>
            <a:pPr marL="228600" indent="-228600">
              <a:buAutoNum type="arabicPeriod"/>
            </a:pPr>
            <a:r>
              <a:rPr lang="en-AU" baseline="0" dirty="0" smtClean="0"/>
              <a:t>The task types in the Year 12 assessment table include an additional task type, an Externally set task.</a:t>
            </a:r>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26</a:t>
            </a:fld>
            <a:endParaRPr lang="en-AU"/>
          </a:p>
        </p:txBody>
      </p:sp>
    </p:spTree>
    <p:extLst>
      <p:ext uri="{BB962C8B-B14F-4D97-AF65-F5344CB8AC3E}">
        <p14:creationId xmlns:p14="http://schemas.microsoft.com/office/powerpoint/2010/main" val="3500638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smtClean="0"/>
              <a:t>The Foundation Externally set task is conducted in Term 2 of Year 12</a:t>
            </a:r>
            <a:r>
              <a:rPr lang="en-AU" baseline="0" dirty="0" smtClean="0"/>
              <a:t> and tests content from Unit 3.</a:t>
            </a:r>
            <a:endParaRPr lang="en-AU" dirty="0" smtClean="0"/>
          </a:p>
          <a:p>
            <a:pPr marL="228600" indent="-228600">
              <a:buAutoNum type="arabicPeriod"/>
            </a:pPr>
            <a:r>
              <a:rPr lang="en-AU" dirty="0" smtClean="0"/>
              <a:t>In EAL/D, the task types of Production (written) and Response are tested on a </a:t>
            </a:r>
            <a:r>
              <a:rPr lang="en-AU" b="1" dirty="0" smtClean="0"/>
              <a:t>cyclical </a:t>
            </a:r>
            <a:r>
              <a:rPr lang="en-AU" dirty="0" smtClean="0"/>
              <a:t>basis</a:t>
            </a:r>
            <a:r>
              <a:rPr lang="en-AU" baseline="0" dirty="0" smtClean="0"/>
              <a:t>. The cycle could be annual or biennial. The Authority informs schools during Term 3 of the previous year of the syllabus content on which the task will be based.</a:t>
            </a:r>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27</a:t>
            </a:fld>
            <a:endParaRPr lang="en-AU"/>
          </a:p>
        </p:txBody>
      </p:sp>
    </p:spTree>
    <p:extLst>
      <p:ext uri="{BB962C8B-B14F-4D97-AF65-F5344CB8AC3E}">
        <p14:creationId xmlns:p14="http://schemas.microsoft.com/office/powerpoint/2010/main" val="3520888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28</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core module is </a:t>
            </a:r>
            <a:r>
              <a:rPr lang="en-US" sz="1200" kern="1200" dirty="0" smtClean="0">
                <a:solidFill>
                  <a:schemeClr val="tx1"/>
                </a:solidFill>
                <a:effectLst/>
                <a:latin typeface="+mn-lt"/>
                <a:ea typeface="+mn-ea"/>
                <a:cs typeface="+mn-cs"/>
              </a:rPr>
              <a:t>preferably </a:t>
            </a:r>
            <a:r>
              <a:rPr lang="en-US" sz="1200" kern="1200" dirty="0" smtClean="0">
                <a:solidFill>
                  <a:schemeClr val="tx1"/>
                </a:solidFill>
                <a:effectLst/>
                <a:latin typeface="+mn-lt"/>
                <a:ea typeface="+mn-ea"/>
                <a:cs typeface="+mn-cs"/>
              </a:rPr>
              <a:t>delivered at the start of each unit.</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order to </a:t>
            </a:r>
            <a:r>
              <a:rPr lang="en-US" sz="1200" kern="1200" baseline="0" dirty="0" smtClean="0">
                <a:solidFill>
                  <a:schemeClr val="tx1"/>
                </a:solidFill>
                <a:effectLst/>
                <a:latin typeface="+mn-lt"/>
                <a:ea typeface="+mn-ea"/>
                <a:cs typeface="+mn-cs"/>
              </a:rPr>
              <a:t>meet the </a:t>
            </a:r>
            <a:r>
              <a:rPr lang="en-US" sz="1200" kern="1200" baseline="0" dirty="0" smtClean="0">
                <a:solidFill>
                  <a:schemeClr val="tx1"/>
                </a:solidFill>
                <a:effectLst/>
                <a:latin typeface="+mn-lt"/>
                <a:ea typeface="+mn-ea"/>
                <a:cs typeface="+mn-cs"/>
              </a:rPr>
              <a:t>needs and interests of students, teachers will select between two and four elective modules to complete the teaching / learning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Modules may be extended at the discretion of the teacher.</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29</a:t>
            </a:fld>
            <a:endParaRPr lang="en-AU">
              <a:solidFill>
                <a:prstClr val="black"/>
              </a:solidFill>
            </a:endParaRPr>
          </a:p>
        </p:txBody>
      </p:sp>
    </p:spTree>
    <p:extLst>
      <p:ext uri="{BB962C8B-B14F-4D97-AF65-F5344CB8AC3E}">
        <p14:creationId xmlns:p14="http://schemas.microsoft.com/office/powerpoint/2010/main" val="3469387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Content is designed to provide students with the opportunity to develop knowledge and skills related to health and wellbeing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Units 3 - 4,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modules continue to develop students’ abilities through the introduction</a:t>
            </a:r>
            <a:r>
              <a:rPr lang="en-US" sz="1200" kern="1200" baseline="0" dirty="0" smtClean="0">
                <a:solidFill>
                  <a:schemeClr val="tx1"/>
                </a:solidFill>
                <a:effectLst/>
                <a:latin typeface="+mn-lt"/>
                <a:ea typeface="+mn-ea"/>
                <a:cs typeface="+mn-cs"/>
              </a:rPr>
              <a:t> of new content or continued development of previously studied content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30</a:t>
            </a:fld>
            <a:endParaRPr lang="en-AU">
              <a:solidFill>
                <a:prstClr val="black"/>
              </a:solidFill>
            </a:endParaRPr>
          </a:p>
        </p:txBody>
      </p:sp>
    </p:spTree>
    <p:extLst>
      <p:ext uri="{BB962C8B-B14F-4D97-AF65-F5344CB8AC3E}">
        <p14:creationId xmlns:p14="http://schemas.microsoft.com/office/powerpoint/2010/main" val="4006868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There are three assessment types: Performance, Project and Response</a:t>
            </a:r>
          </a:p>
          <a:p>
            <a:pPr marL="0" indent="0">
              <a:buNone/>
            </a:pPr>
            <a:endParaRPr lang="en-AU" b="1" dirty="0" smtClean="0"/>
          </a:p>
          <a:p>
            <a:pPr marL="0" indent="0">
              <a:buNone/>
            </a:pPr>
            <a:r>
              <a:rPr lang="en-AU" b="1" dirty="0" smtClean="0"/>
              <a:t>Performance tasks</a:t>
            </a:r>
          </a:p>
          <a:p>
            <a:pPr marL="171450" indent="-171450">
              <a:buFont typeface="Arial" pitchFamily="34" charset="0"/>
              <a:buChar char="•"/>
            </a:pPr>
            <a:r>
              <a:rPr lang="en-AU" sz="1200" kern="1200" dirty="0" smtClean="0">
                <a:solidFill>
                  <a:schemeClr val="tx1"/>
                </a:solidFill>
                <a:effectLst/>
                <a:latin typeface="+mn-lt"/>
                <a:ea typeface="+mn-ea"/>
                <a:cs typeface="+mn-cs"/>
              </a:rPr>
              <a:t>Students apply knowledge and skills as they perform practical performance tasks or activities.</a:t>
            </a:r>
          </a:p>
          <a:p>
            <a:pPr marL="171450" indent="-171450">
              <a:buFont typeface="Arial" pitchFamily="34" charset="0"/>
              <a:buChar char="•"/>
            </a:pPr>
            <a:r>
              <a:rPr lang="en-AU" sz="1200" kern="1200" dirty="0" smtClean="0">
                <a:solidFill>
                  <a:schemeClr val="tx1"/>
                </a:solidFill>
                <a:effectLst/>
                <a:latin typeface="+mn-lt"/>
                <a:ea typeface="+mn-ea"/>
                <a:cs typeface="+mn-cs"/>
              </a:rPr>
              <a:t>Evidence can include: skill tests, direct observation, checklists or rubrics, use of video, oral presentations, skits, radio shows and/or health promotion activities.</a:t>
            </a:r>
          </a:p>
          <a:p>
            <a:endParaRPr lang="en-AU" sz="1200" b="1" kern="1200" dirty="0" smtClean="0">
              <a:solidFill>
                <a:schemeClr val="tx1"/>
              </a:solidFill>
              <a:effectLst/>
              <a:latin typeface="+mn-lt"/>
              <a:ea typeface="+mn-ea"/>
              <a:cs typeface="+mn-cs"/>
            </a:endParaRPr>
          </a:p>
          <a:p>
            <a:r>
              <a:rPr lang="en-AU" b="1" dirty="0" smtClean="0"/>
              <a:t>Project</a:t>
            </a:r>
          </a:p>
          <a:p>
            <a:pPr marL="171450" indent="-171450">
              <a:buFont typeface="Arial" pitchFamily="34" charset="0"/>
              <a:buChar char="•"/>
            </a:pPr>
            <a:r>
              <a:rPr lang="en-AU" sz="1200" kern="1200" dirty="0" smtClean="0">
                <a:solidFill>
                  <a:schemeClr val="tx1"/>
                </a:solidFill>
                <a:effectLst/>
                <a:latin typeface="+mn-lt"/>
                <a:ea typeface="+mn-ea"/>
                <a:cs typeface="+mn-cs"/>
              </a:rPr>
              <a:t>Students apply knowledge and skills as they explore ideas related to the task.</a:t>
            </a:r>
          </a:p>
          <a:p>
            <a:pPr marL="171450" indent="-171450">
              <a:buFont typeface="Arial" pitchFamily="34" charset="0"/>
              <a:buChar char="•"/>
            </a:pPr>
            <a:r>
              <a:rPr lang="en-AU" sz="1200" kern="1200" dirty="0" smtClean="0">
                <a:solidFill>
                  <a:schemeClr val="tx1"/>
                </a:solidFill>
                <a:effectLst/>
                <a:latin typeface="+mn-lt"/>
                <a:ea typeface="+mn-ea"/>
                <a:cs typeface="+mn-cs"/>
              </a:rPr>
              <a:t>Evidence can include: oral, written and/or multimedia work, displays, health fairs/expos, demonstrations, campaigns, merchandise (production or design), pamphlets, brochures, fact sheets, newsletters, web pages and/or training diaries</a:t>
            </a:r>
            <a:r>
              <a:rPr lang="en-AU"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b="1" dirty="0" smtClean="0"/>
              <a:t>Response</a:t>
            </a:r>
          </a:p>
          <a:p>
            <a:pPr marL="171450" indent="-171450">
              <a:buFont typeface="Arial" pitchFamily="34" charset="0"/>
              <a:buChar char="•"/>
            </a:pPr>
            <a:r>
              <a:rPr lang="en-AU" sz="1200" kern="1200" dirty="0" smtClean="0">
                <a:solidFill>
                  <a:schemeClr val="tx1"/>
                </a:solidFill>
                <a:effectLst/>
                <a:latin typeface="+mn-lt"/>
                <a:ea typeface="+mn-ea"/>
                <a:cs typeface="+mn-cs"/>
              </a:rPr>
              <a:t>Students apply knowledge and skills in analysing and responding to stimuli or prompts.</a:t>
            </a:r>
          </a:p>
          <a:p>
            <a:pPr marL="171450" indent="-171450">
              <a:buFont typeface="Arial" pitchFamily="34" charset="0"/>
              <a:buChar char="•"/>
            </a:pPr>
            <a:r>
              <a:rPr lang="en-AU" sz="1200" kern="1200" dirty="0" smtClean="0">
                <a:solidFill>
                  <a:schemeClr val="tx1"/>
                </a:solidFill>
                <a:effectLst/>
                <a:latin typeface="+mn-lt"/>
                <a:ea typeface="+mn-ea"/>
                <a:cs typeface="+mn-cs"/>
              </a:rPr>
              <a:t>Evidence can include: written and/or oral tests, journal and/or diary entries, portfolios, self or peer evaluation and/or letters to the editor.</a:t>
            </a:r>
            <a:endParaRPr lang="en-AU"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31</a:t>
            </a:fld>
            <a:endParaRPr lang="en-AU">
              <a:solidFill>
                <a:prstClr val="black"/>
              </a:solidFill>
            </a:endParaRPr>
          </a:p>
        </p:txBody>
      </p:sp>
    </p:spTree>
    <p:extLst>
      <p:ext uri="{BB962C8B-B14F-4D97-AF65-F5344CB8AC3E}">
        <p14:creationId xmlns:p14="http://schemas.microsoft.com/office/powerpoint/2010/main" val="86795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The </a:t>
            </a:r>
            <a:r>
              <a:rPr lang="en-AU" sz="1200" b="0" dirty="0" smtClean="0"/>
              <a:t>minimum</a:t>
            </a:r>
            <a:r>
              <a:rPr lang="en-AU" sz="1200" dirty="0" smtClean="0"/>
              <a:t> standard will be mapped to the </a:t>
            </a:r>
            <a:r>
              <a:rPr lang="en-AU" sz="1200" i="1" dirty="0" smtClean="0"/>
              <a:t>Australian Core Skills Framework (ACSF) </a:t>
            </a:r>
            <a:r>
              <a:rPr lang="en-AU" sz="1200" dirty="0" smtClean="0"/>
              <a:t>which describes the minimum requirement for individuals to meet the demands of everyday life and work in a knowledge-based economy</a:t>
            </a:r>
            <a:r>
              <a:rPr lang="en-AU" sz="1200" baseline="0" dirty="0" smtClean="0"/>
              <a:t> and is indicative of ACSF Level 3.</a:t>
            </a:r>
            <a:endParaRPr lang="en-AU" sz="1200" dirty="0" smtClean="0"/>
          </a:p>
          <a:p>
            <a:endParaRPr lang="en-AU"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3</a:t>
            </a:fld>
            <a:endParaRPr lang="en-AU"/>
          </a:p>
        </p:txBody>
      </p:sp>
    </p:spTree>
    <p:extLst>
      <p:ext uri="{BB962C8B-B14F-4D97-AF65-F5344CB8AC3E}">
        <p14:creationId xmlns:p14="http://schemas.microsoft.com/office/powerpoint/2010/main" val="1693180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Each year the EST will be based on one or more areas of the Unit 3 content.</a:t>
            </a:r>
          </a:p>
          <a:p>
            <a:endParaRPr lang="en-AU" baseline="0" dirty="0" smtClean="0"/>
          </a:p>
          <a:p>
            <a:r>
              <a:rPr lang="en-AU" baseline="0" dirty="0" smtClean="0"/>
              <a:t>The sample EST assesses the skills and understandings related to the design of health programs; analysis of positive approaches to improved health; and, analysis of factors affecting health.</a:t>
            </a: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32</a:t>
            </a:fld>
            <a:endParaRPr lang="en-AU">
              <a:solidFill>
                <a:prstClr val="black"/>
              </a:solidFill>
            </a:endParaRPr>
          </a:p>
        </p:txBody>
      </p:sp>
    </p:spTree>
    <p:extLst>
      <p:ext uri="{BB962C8B-B14F-4D97-AF65-F5344CB8AC3E}">
        <p14:creationId xmlns:p14="http://schemas.microsoft.com/office/powerpoint/2010/main" val="2714014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33</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34</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cs typeface="Times New Roman"/>
              </a:rPr>
              <a:t>In the Career and Enterprise Foundation course the organisation for each Unit is based on the completion of two core modules, with a notional time of 20 class contact hours each, and three elective modules, with a notional time of 5 class contact hours</a:t>
            </a:r>
            <a:r>
              <a:rPr lang="en-AU" baseline="0" dirty="0" smtClean="0">
                <a:cs typeface="Times New Roman"/>
              </a:rPr>
              <a:t> each</a:t>
            </a:r>
            <a:r>
              <a:rPr lang="en-AU" dirty="0" smtClean="0">
                <a:cs typeface="Times New Roman"/>
              </a:rPr>
              <a:t>.</a:t>
            </a:r>
          </a:p>
          <a:p>
            <a:pPr marL="171450" indent="-171450">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35</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course includes an externally set task in Year 12</a:t>
            </a: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36</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37</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38</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39</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Year 11 syllabus:</a:t>
            </a:r>
          </a:p>
          <a:p>
            <a:pPr marL="171450" indent="-171450">
              <a:buFont typeface="Arial" pitchFamily="34" charset="0"/>
              <a:buChar char="•"/>
            </a:pPr>
            <a:r>
              <a:rPr lang="en-AU" sz="1200" kern="1200" dirty="0" smtClean="0">
                <a:solidFill>
                  <a:schemeClr val="tx1"/>
                </a:solidFill>
                <a:effectLst/>
                <a:latin typeface="+mn-lt"/>
                <a:ea typeface="+mn-ea"/>
                <a:cs typeface="+mn-cs"/>
              </a:rPr>
              <a:t>is divided into two units, each of one semester duration, which are typically delivered as a pair. The notional time for each unit is 55 class contact hours. </a:t>
            </a:r>
          </a:p>
          <a:p>
            <a:pPr marL="171450" indent="-171450">
              <a:buFont typeface="Arial" pitchFamily="34" charset="0"/>
              <a:buChar char="•"/>
            </a:pPr>
            <a:r>
              <a:rPr lang="en-AU" sz="1200" kern="1200" dirty="0" smtClean="0">
                <a:solidFill>
                  <a:schemeClr val="tx1"/>
                </a:solidFill>
                <a:effectLst/>
                <a:latin typeface="+mn-lt"/>
                <a:ea typeface="+mn-ea"/>
                <a:cs typeface="+mn-cs"/>
              </a:rPr>
              <a:t>Time</a:t>
            </a:r>
            <a:r>
              <a:rPr lang="en-AU" sz="1200" kern="1200" baseline="0" dirty="0" smtClean="0">
                <a:solidFill>
                  <a:schemeClr val="tx1"/>
                </a:solidFill>
                <a:effectLst/>
                <a:latin typeface="+mn-lt"/>
                <a:ea typeface="+mn-ea"/>
                <a:cs typeface="+mn-cs"/>
              </a:rPr>
              <a:t> allocation for each core unit 7 – 10 Hours</a:t>
            </a:r>
          </a:p>
          <a:p>
            <a:pPr marL="171450" indent="-171450">
              <a:buFont typeface="Arial" pitchFamily="34" charset="0"/>
              <a:buChar char="•"/>
            </a:pPr>
            <a:r>
              <a:rPr lang="en-AU" sz="1200" kern="1200" baseline="0" dirty="0" smtClean="0">
                <a:solidFill>
                  <a:schemeClr val="tx1"/>
                </a:solidFill>
                <a:effectLst/>
                <a:latin typeface="+mn-lt"/>
                <a:ea typeface="+mn-ea"/>
                <a:cs typeface="+mn-cs"/>
              </a:rPr>
              <a:t>Time allocation for each elective unit is 18 hours</a:t>
            </a:r>
          </a:p>
          <a:p>
            <a:pPr marL="0" indent="0">
              <a:buFont typeface="Arial" pitchFamily="34" charset="0"/>
              <a:buNone/>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Year 12 syllabus is divided into two units, which are delivered as a pair. The notional time for the pair of units is 110 class contact hours. </a:t>
            </a:r>
          </a:p>
          <a:p>
            <a:pPr marL="171450" indent="-171450">
              <a:buFont typeface="Arial" pitchFamily="34" charset="0"/>
              <a:buChar char="•"/>
            </a:pPr>
            <a:r>
              <a:rPr lang="en-AU" sz="1200" kern="1200" dirty="0" smtClean="0">
                <a:solidFill>
                  <a:schemeClr val="tx1"/>
                </a:solidFill>
                <a:effectLst/>
                <a:latin typeface="+mn-lt"/>
                <a:ea typeface="+mn-ea"/>
                <a:cs typeface="+mn-cs"/>
              </a:rPr>
              <a:t>Time</a:t>
            </a:r>
            <a:r>
              <a:rPr lang="en-AU" sz="1200" kern="1200" baseline="0" dirty="0" smtClean="0">
                <a:solidFill>
                  <a:schemeClr val="tx1"/>
                </a:solidFill>
                <a:effectLst/>
                <a:latin typeface="+mn-lt"/>
                <a:ea typeface="+mn-ea"/>
                <a:cs typeface="+mn-cs"/>
              </a:rPr>
              <a:t> allocation for each core unit 7 – 12 Hours</a:t>
            </a:r>
          </a:p>
          <a:p>
            <a:pPr marL="171450" indent="-171450">
              <a:buFont typeface="Arial" pitchFamily="34" charset="0"/>
              <a:buChar char="•"/>
            </a:pPr>
            <a:r>
              <a:rPr lang="en-AU" sz="1200" kern="1200" baseline="0" dirty="0" smtClean="0">
                <a:solidFill>
                  <a:schemeClr val="tx1"/>
                </a:solidFill>
                <a:effectLst/>
                <a:latin typeface="+mn-lt"/>
                <a:ea typeface="+mn-ea"/>
                <a:cs typeface="+mn-cs"/>
              </a:rPr>
              <a:t>Time allocation for each elective unit is 18 hours</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171450" indent="-171450">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40</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AU" dirty="0" smtClean="0"/>
              <a:t>The Year 11 and Year 12 syllabus</a:t>
            </a:r>
            <a:r>
              <a:rPr lang="en-AU" baseline="0" dirty="0" smtClean="0"/>
              <a:t> enables students to:</a:t>
            </a:r>
            <a:endParaRPr lang="en-AU" dirty="0" smtClean="0"/>
          </a:p>
          <a:p>
            <a:pPr marL="171450" indent="-171450">
              <a:buFont typeface="Arial" pitchFamily="34" charset="0"/>
              <a:buChar char="•"/>
            </a:pPr>
            <a:r>
              <a:rPr lang="en-AU" dirty="0" smtClean="0"/>
              <a:t>apply a design process when creating or modifying information solutions using digital technologies for personal use.</a:t>
            </a:r>
          </a:p>
          <a:p>
            <a:pPr marL="171450" indent="-171450">
              <a:buFont typeface="Arial" pitchFamily="34" charset="0"/>
              <a:buChar char="•"/>
            </a:pPr>
            <a:r>
              <a:rPr lang="en-AU" dirty="0" smtClean="0"/>
              <a:t>understand the nature and use of computer hardware and software to achieve digital solutions.</a:t>
            </a:r>
          </a:p>
          <a:p>
            <a:pPr marL="171450" indent="-171450">
              <a:buFont typeface="Arial" pitchFamily="34" charset="0"/>
              <a:buChar char="•"/>
            </a:pPr>
            <a:r>
              <a:rPr lang="en-AU" dirty="0" smtClean="0"/>
              <a:t>understand how legal, ethical and social considerations are interconnected in the development of digital solutions</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Year </a:t>
            </a:r>
            <a:r>
              <a:rPr lang="en-US" sz="1200" kern="1200" dirty="0" smtClean="0">
                <a:solidFill>
                  <a:schemeClr val="tx1"/>
                </a:solidFill>
                <a:effectLst/>
                <a:latin typeface="+mn-lt"/>
                <a:ea typeface="+mn-ea"/>
                <a:cs typeface="+mn-cs"/>
              </a:rPr>
              <a:t>12 </a:t>
            </a:r>
            <a:r>
              <a:rPr lang="en-US" sz="1200" kern="1200" dirty="0" smtClean="0">
                <a:solidFill>
                  <a:schemeClr val="tx1"/>
                </a:solidFill>
                <a:effectLst/>
                <a:latin typeface="+mn-lt"/>
                <a:ea typeface="+mn-ea"/>
                <a:cs typeface="+mn-cs"/>
              </a:rPr>
              <a:t>syllabus continues to develop students’ knowledge, skills and understandings.</a:t>
            </a: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41</a:t>
            </a:fld>
            <a:endParaRPr lang="en-AU">
              <a:solidFill>
                <a:prstClr val="black"/>
              </a:solidFill>
            </a:endParaRPr>
          </a:p>
        </p:txBody>
      </p:sp>
    </p:spTree>
    <p:extLst>
      <p:ext uri="{BB962C8B-B14F-4D97-AF65-F5344CB8AC3E}">
        <p14:creationId xmlns:p14="http://schemas.microsoft.com/office/powerpoint/2010/main" val="400686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Students who achieve the minimum standard of literacy in Semester 2 of Year 11 or during Year 12 will be permitted to continue in Foundation English and other List A Foundation courses in Year 12.</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Students who achieve the minimum standard of numeracy in Semester 2 of Year 11 or during Year 12 will be permitted to enrol in Foundation Mathematics and other List B Foundation courses in Year 12.</a:t>
            </a:r>
          </a:p>
          <a:p>
            <a:pPr lvl="0"/>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Enrolment in Preliminary courses will be restricted to students who have been identified as having a learning difficulty; intellectual disability or a severely disrupted learning pathway.  Schools may be asked to provide evidence to the Authority through an audit process.</a:t>
            </a: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4</a:t>
            </a:fld>
            <a:endParaRPr lang="en-AU"/>
          </a:p>
        </p:txBody>
      </p:sp>
    </p:spTree>
    <p:extLst>
      <p:ext uri="{BB962C8B-B14F-4D97-AF65-F5344CB8AC3E}">
        <p14:creationId xmlns:p14="http://schemas.microsoft.com/office/powerpoint/2010/main" val="2884011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Type of assessment</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Weighting</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Project</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Students research information technology based ideas and processes to create digital solutions. This involves the application of project management approaches/techniques to a design process. </a:t>
            </a:r>
          </a:p>
          <a:p>
            <a:r>
              <a:rPr lang="en-AU" sz="1200" kern="1200" dirty="0" smtClean="0">
                <a:solidFill>
                  <a:schemeClr val="tx1"/>
                </a:solidFill>
                <a:effectLst/>
                <a:latin typeface="+mn-lt"/>
                <a:ea typeface="+mn-ea"/>
                <a:cs typeface="+mn-cs"/>
              </a:rPr>
              <a:t>The project can require students to respond to stimulus materials, which can include: extracts from newspapers or journal articles; screen captures of online media, diagrams, multimedia and/or graphics; and/or a scenario.</a:t>
            </a:r>
          </a:p>
          <a:p>
            <a:r>
              <a:rPr lang="en-AU" sz="1200" kern="1200" dirty="0" smtClean="0">
                <a:solidFill>
                  <a:schemeClr val="tx1"/>
                </a:solidFill>
                <a:effectLst/>
                <a:latin typeface="+mn-lt"/>
                <a:ea typeface="+mn-ea"/>
                <a:cs typeface="+mn-cs"/>
              </a:rPr>
              <a:t>60%</a:t>
            </a:r>
          </a:p>
          <a:p>
            <a:r>
              <a:rPr lang="en-AU" sz="1200" b="1" kern="1200" dirty="0" smtClean="0">
                <a:solidFill>
                  <a:schemeClr val="tx1"/>
                </a:solidFill>
                <a:effectLst/>
                <a:latin typeface="+mn-lt"/>
                <a:ea typeface="+mn-ea"/>
                <a:cs typeface="+mn-cs"/>
              </a:rPr>
              <a:t>Short answer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Short answer questions require students to respond to specific questions and/or analyse digital technology products and/or trends. </a:t>
            </a:r>
          </a:p>
          <a:p>
            <a:r>
              <a:rPr lang="en-AU" sz="1200" kern="1200" dirty="0" smtClean="0">
                <a:solidFill>
                  <a:schemeClr val="tx1"/>
                </a:solidFill>
                <a:effectLst/>
                <a:latin typeface="+mn-lt"/>
                <a:ea typeface="+mn-ea"/>
                <a:cs typeface="+mn-cs"/>
              </a:rPr>
              <a:t>Formats can include multiple-choice, and open and closed questions that can be scaffolded or sectionalised. Scaffolded or sectionalised questions may increase in difficulty. </a:t>
            </a:r>
          </a:p>
          <a:p>
            <a:r>
              <a:rPr lang="en-AU" sz="1200" kern="1200" dirty="0" smtClean="0">
                <a:solidFill>
                  <a:schemeClr val="tx1"/>
                </a:solidFill>
                <a:effectLst/>
                <a:latin typeface="+mn-lt"/>
                <a:ea typeface="+mn-ea"/>
                <a:cs typeface="+mn-cs"/>
              </a:rPr>
              <a:t>Questions can require students to refer to stimulus materials, which can include: extracts from newspapers or journal articles; screen captures of online media, diagrams, multimedia and/or graphics; and/or a scenario.</a:t>
            </a:r>
          </a:p>
          <a:p>
            <a:r>
              <a:rPr lang="en-AU" sz="1200" kern="1200" dirty="0" smtClean="0">
                <a:solidFill>
                  <a:schemeClr val="tx1"/>
                </a:solidFill>
                <a:effectLst/>
                <a:latin typeface="+mn-lt"/>
                <a:ea typeface="+mn-ea"/>
                <a:cs typeface="+mn-cs"/>
              </a:rPr>
              <a:t>15%</a:t>
            </a:r>
          </a:p>
          <a:p>
            <a:r>
              <a:rPr lang="en-AU" sz="1200" b="1" kern="1200" dirty="0" smtClean="0">
                <a:solidFill>
                  <a:schemeClr val="tx1"/>
                </a:solidFill>
                <a:effectLst/>
                <a:latin typeface="+mn-lt"/>
                <a:ea typeface="+mn-ea"/>
                <a:cs typeface="+mn-cs"/>
              </a:rPr>
              <a:t>Extended answer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Extended answer questions require students to respond to questions which are connected by a theme, idea or concept. Questions can require students to refer to stimulus materials, which can include: extracts from newspapers or journal articles; and/or screen captures of online media, diagrams, multimedia and/or graphics; and/or a scenario.</a:t>
            </a:r>
          </a:p>
          <a:p>
            <a:r>
              <a:rPr lang="en-AU" sz="1200" kern="1200" dirty="0" smtClean="0">
                <a:solidFill>
                  <a:schemeClr val="tx1"/>
                </a:solidFill>
                <a:effectLst/>
                <a:latin typeface="+mn-lt"/>
                <a:ea typeface="+mn-ea"/>
                <a:cs typeface="+mn-cs"/>
              </a:rPr>
              <a:t>10%</a:t>
            </a:r>
          </a:p>
          <a:p>
            <a:r>
              <a:rPr lang="en-AU" sz="1200" b="1" kern="1200" dirty="0" smtClean="0">
                <a:solidFill>
                  <a:schemeClr val="tx1"/>
                </a:solidFill>
                <a:effectLst/>
                <a:latin typeface="+mn-lt"/>
                <a:ea typeface="+mn-ea"/>
                <a:cs typeface="+mn-cs"/>
              </a:rPr>
              <a:t>Externally set task</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written task or item or set of items of one hour duration developed by the School Curriculum and Standards Authority and administered by the school.</a:t>
            </a:r>
          </a:p>
          <a:p>
            <a:r>
              <a:rPr lang="en-AU" sz="1200" kern="1200" dirty="0" smtClean="0">
                <a:solidFill>
                  <a:schemeClr val="tx1"/>
                </a:solidFill>
                <a:effectLst/>
                <a:latin typeface="+mn-lt"/>
                <a:ea typeface="+mn-ea"/>
                <a:cs typeface="+mn-cs"/>
              </a:rPr>
              <a:t>15%</a:t>
            </a:r>
          </a:p>
          <a:p>
            <a:pPr lvl="0"/>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42</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b="1" dirty="0" smtClean="0"/>
              <a:t>Content</a:t>
            </a:r>
          </a:p>
          <a:p>
            <a:r>
              <a:rPr lang="en-AU" dirty="0" smtClean="0"/>
              <a:t>Each year the EST will be based on one or more core content modules of the Unit 3 content.</a:t>
            </a:r>
          </a:p>
          <a:p>
            <a:endParaRPr lang="en-AU" baseline="0" dirty="0" smtClean="0"/>
          </a:p>
          <a:p>
            <a:endParaRPr lang="en-AU" sz="1200" b="1"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Externally set task </a:t>
            </a:r>
          </a:p>
          <a:p>
            <a:r>
              <a:rPr lang="en-AU" sz="1200" b="1" kern="1200" dirty="0" smtClean="0">
                <a:solidFill>
                  <a:schemeClr val="tx1"/>
                </a:solidFill>
                <a:effectLst/>
                <a:latin typeface="+mn-lt"/>
                <a:ea typeface="+mn-ea"/>
                <a:cs typeface="+mn-cs"/>
              </a:rPr>
              <a:t>Time</a:t>
            </a:r>
            <a:endParaRPr lang="en-AU" sz="1200" kern="1200" dirty="0" smtClean="0">
              <a:solidFill>
                <a:schemeClr val="tx1"/>
              </a:solidFill>
              <a:effectLst/>
              <a:latin typeface="+mn-lt"/>
              <a:ea typeface="+mn-ea"/>
              <a:cs typeface="+mn-cs"/>
            </a:endParaRPr>
          </a:p>
          <a:p>
            <a:pPr marL="171450" indent="-171450">
              <a:buFont typeface="Arial" pitchFamily="34" charset="0"/>
              <a:buChar char="•"/>
            </a:pPr>
            <a:r>
              <a:rPr lang="en-AU" sz="1200" kern="1200" dirty="0" smtClean="0">
                <a:solidFill>
                  <a:schemeClr val="tx1"/>
                </a:solidFill>
                <a:effectLst/>
                <a:latin typeface="+mn-lt"/>
                <a:ea typeface="+mn-ea"/>
                <a:cs typeface="+mn-cs"/>
              </a:rPr>
              <a:t>One hour</a:t>
            </a:r>
          </a:p>
          <a:p>
            <a:r>
              <a:rPr lang="en-AU" sz="1200" b="1" kern="1200" dirty="0" smtClean="0">
                <a:solidFill>
                  <a:schemeClr val="tx1"/>
                </a:solidFill>
                <a:effectLst/>
                <a:latin typeface="+mn-lt"/>
                <a:ea typeface="+mn-ea"/>
                <a:cs typeface="+mn-cs"/>
              </a:rPr>
              <a:t>Format</a:t>
            </a:r>
            <a:r>
              <a:rPr lang="en-AU" sz="1200" kern="1200" dirty="0" smtClean="0">
                <a:solidFill>
                  <a:schemeClr val="tx1"/>
                </a:solidFill>
                <a:effectLst/>
                <a:latin typeface="+mn-lt"/>
                <a:ea typeface="+mn-ea"/>
                <a:cs typeface="+mn-cs"/>
              </a:rPr>
              <a:t> </a:t>
            </a:r>
          </a:p>
          <a:p>
            <a:pPr marL="171450" indent="-171450">
              <a:buFont typeface="Arial" pitchFamily="34" charset="0"/>
              <a:buChar char="•"/>
            </a:pPr>
            <a:r>
              <a:rPr lang="en-AU" sz="1200" kern="1200" dirty="0" smtClean="0">
                <a:solidFill>
                  <a:schemeClr val="tx1"/>
                </a:solidFill>
                <a:effectLst/>
                <a:latin typeface="+mn-lt"/>
                <a:ea typeface="+mn-ea"/>
                <a:cs typeface="+mn-cs"/>
              </a:rPr>
              <a:t>Written</a:t>
            </a:r>
          </a:p>
          <a:p>
            <a:pPr marL="171450" indent="-171450">
              <a:buFont typeface="Arial" pitchFamily="34" charset="0"/>
              <a:buChar char="•"/>
            </a:pPr>
            <a:r>
              <a:rPr lang="en-AU" sz="1200" kern="1200" dirty="0" smtClean="0">
                <a:solidFill>
                  <a:schemeClr val="tx1"/>
                </a:solidFill>
                <a:effectLst/>
                <a:latin typeface="+mn-lt"/>
                <a:ea typeface="+mn-ea"/>
                <a:cs typeface="+mn-cs"/>
              </a:rPr>
              <a:t>Conducted under invigilated conditions</a:t>
            </a:r>
          </a:p>
          <a:p>
            <a:pPr marL="171450" indent="-171450">
              <a:buFont typeface="Arial" pitchFamily="34" charset="0"/>
              <a:buChar char="•"/>
            </a:pPr>
            <a:r>
              <a:rPr lang="en-AU" sz="1200" kern="1200" dirty="0" smtClean="0">
                <a:solidFill>
                  <a:schemeClr val="tx1"/>
                </a:solidFill>
                <a:effectLst/>
                <a:latin typeface="+mn-lt"/>
                <a:ea typeface="+mn-ea"/>
                <a:cs typeface="+mn-cs"/>
              </a:rPr>
              <a:t>Typically between five and ten questions</a:t>
            </a:r>
          </a:p>
          <a:p>
            <a:pPr marL="171450" indent="-171450">
              <a:buFont typeface="Arial" pitchFamily="34" charset="0"/>
              <a:buChar char="•"/>
            </a:pPr>
            <a:r>
              <a:rPr lang="en-AU" sz="1200" kern="1200" dirty="0" smtClean="0">
                <a:solidFill>
                  <a:schemeClr val="tx1"/>
                </a:solidFill>
                <a:effectLst/>
                <a:latin typeface="+mn-lt"/>
                <a:ea typeface="+mn-ea"/>
                <a:cs typeface="+mn-cs"/>
              </a:rPr>
              <a:t>Questions can require students to refer to stimulus material.</a:t>
            </a:r>
          </a:p>
          <a:p>
            <a:pPr marL="171450" indent="-171450">
              <a:buFont typeface="Arial" pitchFamily="34" charset="0"/>
              <a:buChar char="•"/>
            </a:pPr>
            <a:r>
              <a:rPr lang="en-AU" sz="1200" kern="1200" dirty="0" smtClean="0">
                <a:solidFill>
                  <a:schemeClr val="tx1"/>
                </a:solidFill>
                <a:effectLst/>
                <a:latin typeface="+mn-lt"/>
                <a:ea typeface="+mn-ea"/>
                <a:cs typeface="+mn-cs"/>
              </a:rPr>
              <a:t>Stimulus material can include: extracts from newspapers or journal articles; screen captures of online media; diagrams; multimedia and/or graphics; and/or a scenario.</a:t>
            </a:r>
          </a:p>
          <a:p>
            <a:r>
              <a:rPr lang="en-AU" sz="1200" b="1" kern="1200" dirty="0" smtClean="0">
                <a:solidFill>
                  <a:schemeClr val="tx1"/>
                </a:solidFill>
                <a:effectLst/>
                <a:latin typeface="+mn-lt"/>
                <a:ea typeface="+mn-ea"/>
                <a:cs typeface="+mn-cs"/>
              </a:rPr>
              <a:t>Content</a:t>
            </a:r>
            <a:endParaRPr lang="en-AU" sz="1200" kern="1200" dirty="0" smtClean="0">
              <a:solidFill>
                <a:schemeClr val="tx1"/>
              </a:solidFill>
              <a:effectLst/>
              <a:latin typeface="+mn-lt"/>
              <a:ea typeface="+mn-ea"/>
              <a:cs typeface="+mn-cs"/>
            </a:endParaRPr>
          </a:p>
          <a:p>
            <a:pPr marL="171450" indent="-171450">
              <a:buFont typeface="Arial" pitchFamily="34" charset="0"/>
              <a:buChar char="•"/>
            </a:pPr>
            <a:r>
              <a:rPr lang="en-AU" sz="1200" kern="1200" dirty="0" smtClean="0">
                <a:solidFill>
                  <a:schemeClr val="tx1"/>
                </a:solidFill>
                <a:effectLst/>
                <a:latin typeface="+mn-lt"/>
                <a:ea typeface="+mn-ea"/>
                <a:cs typeface="+mn-cs"/>
              </a:rPr>
              <a:t>The Authority informs schools during Term 3 of the previous year of the Unit 3 syllabus content (Core modules only)on which the task will be based</a:t>
            </a: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43</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44</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As</a:t>
            </a:r>
            <a:r>
              <a:rPr lang="en-AU" sz="1200" baseline="0" dirty="0" smtClean="0"/>
              <a:t> said earlier, t</a:t>
            </a:r>
            <a:r>
              <a:rPr lang="en-AU" sz="1200" dirty="0" smtClean="0"/>
              <a:t>he </a:t>
            </a:r>
            <a:r>
              <a:rPr lang="en-AU" sz="1200" b="0" dirty="0" smtClean="0"/>
              <a:t>minimum</a:t>
            </a:r>
            <a:r>
              <a:rPr lang="en-AU" sz="1200" dirty="0" smtClean="0"/>
              <a:t> standard will be mapped to the </a:t>
            </a:r>
            <a:r>
              <a:rPr lang="en-AU" sz="1200" i="1" dirty="0" smtClean="0"/>
              <a:t>Australian Core Skills Framework (ACSF) </a:t>
            </a:r>
            <a:r>
              <a:rPr lang="en-AU" sz="1200" dirty="0" smtClean="0"/>
              <a:t>which describes the minimum requirement for individuals to meet the demands of everyday life and work in a knowledge-based economy</a:t>
            </a:r>
            <a:r>
              <a:rPr lang="en-AU" sz="1200" baseline="0" dirty="0" smtClean="0"/>
              <a:t> and is indicative of ACSF Level 3.</a:t>
            </a:r>
            <a:endParaRPr lang="en-AU" sz="1200" dirty="0" smtClean="0"/>
          </a:p>
          <a:p>
            <a:endParaRPr lang="en-AU" dirty="0" smtClean="0"/>
          </a:p>
          <a:p>
            <a:r>
              <a:rPr lang="en-AU" dirty="0" smtClean="0">
                <a:solidFill>
                  <a:srgbClr val="FFC000"/>
                </a:solidFill>
              </a:rPr>
              <a:t>Each component of the OLNA is 60 minutes duration.</a:t>
            </a:r>
            <a:endParaRPr lang="en-AU" dirty="0">
              <a:solidFill>
                <a:srgbClr val="FFC000"/>
              </a:solidFill>
            </a:endParaRPr>
          </a:p>
        </p:txBody>
      </p:sp>
      <p:sp>
        <p:nvSpPr>
          <p:cNvPr id="4" name="Slide Number Placeholder 3"/>
          <p:cNvSpPr>
            <a:spLocks noGrp="1"/>
          </p:cNvSpPr>
          <p:nvPr>
            <p:ph type="sldNum" sz="quarter" idx="10"/>
          </p:nvPr>
        </p:nvSpPr>
        <p:spPr/>
        <p:txBody>
          <a:bodyPr/>
          <a:lstStyle/>
          <a:p>
            <a:fld id="{653D7307-CCBE-47CE-8C20-649F5569D8B8}" type="slidenum">
              <a:rPr lang="en-AU" smtClean="0"/>
              <a:t>5</a:t>
            </a:fld>
            <a:endParaRPr lang="en-AU"/>
          </a:p>
        </p:txBody>
      </p:sp>
    </p:spTree>
    <p:extLst>
      <p:ext uri="{BB962C8B-B14F-4D97-AF65-F5344CB8AC3E}">
        <p14:creationId xmlns:p14="http://schemas.microsoft.com/office/powerpoint/2010/main" val="169318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3D7307-CCBE-47CE-8C20-649F5569D8B8}" type="slidenum">
              <a:rPr lang="en-AU" smtClean="0"/>
              <a:t>6</a:t>
            </a:fld>
            <a:endParaRPr lang="en-AU"/>
          </a:p>
        </p:txBody>
      </p:sp>
    </p:spTree>
    <p:extLst>
      <p:ext uri="{BB962C8B-B14F-4D97-AF65-F5344CB8AC3E}">
        <p14:creationId xmlns:p14="http://schemas.microsoft.com/office/powerpoint/2010/main" val="46729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Students with a language background other than English, who arrived from overseas and have</a:t>
            </a:r>
          </a:p>
          <a:p>
            <a:r>
              <a:rPr lang="en-AU" sz="1200" kern="1200" dirty="0" smtClean="0">
                <a:solidFill>
                  <a:schemeClr val="tx1"/>
                </a:solidFill>
                <a:effectLst/>
                <a:latin typeface="+mn-lt"/>
                <a:ea typeface="+mn-ea"/>
                <a:cs typeface="+mn-cs"/>
              </a:rPr>
              <a:t>been attending school in Australia for less than a year before an OLNA assessment period, must be given the opportunity to participate  in order to achieve a WACE, but may postpone participation until they have either been in Australia for 12 months or have entered mainstream schooling from an Intensive English Centre.</a:t>
            </a:r>
          </a:p>
          <a:p>
            <a:pPr marL="0" lvl="0" indent="0">
              <a:buFont typeface="Arial" pitchFamily="34" charset="0"/>
              <a:buNone/>
            </a:pPr>
            <a:endParaRPr lang="en-AU" sz="1200" kern="1200" dirty="0" smtClean="0">
              <a:solidFill>
                <a:schemeClr val="tx1"/>
              </a:solidFill>
              <a:effectLst/>
              <a:latin typeface="+mn-lt"/>
              <a:ea typeface="+mn-ea"/>
              <a:cs typeface="+mn-cs"/>
            </a:endParaRPr>
          </a:p>
          <a:p>
            <a:pPr marL="0" lvl="0" indent="0">
              <a:buFont typeface="Arial" pitchFamily="34" charset="0"/>
              <a:buNone/>
            </a:pPr>
            <a:endParaRPr lang="en-AU" sz="1200" kern="1200" dirty="0" smtClean="0">
              <a:solidFill>
                <a:schemeClr val="tx1"/>
              </a:solidFill>
              <a:effectLst/>
              <a:latin typeface="+mn-lt"/>
              <a:ea typeface="+mn-ea"/>
              <a:cs typeface="+mn-cs"/>
            </a:endParaRPr>
          </a:p>
          <a:p>
            <a:pPr marL="0" lvl="0" indent="0">
              <a:buFont typeface="Arial" pitchFamily="34" charset="0"/>
              <a:buNone/>
            </a:pPr>
            <a:r>
              <a:rPr lang="en-AU" sz="1200" kern="1200" dirty="0" smtClean="0">
                <a:solidFill>
                  <a:schemeClr val="tx1"/>
                </a:solidFill>
                <a:effectLst/>
                <a:latin typeface="+mn-lt"/>
                <a:ea typeface="+mn-ea"/>
                <a:cs typeface="+mn-cs"/>
              </a:rPr>
              <a:t>In relation to dot point 2 - This will be determined after consultation has occurred, involving the principal, student, and the relevant parent/carer, and a decision is reached that the student is not able to access the assessment with the disability provisions available.</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lvl="0" indent="0">
              <a:buFont typeface="Arial" pitchFamily="34" charset="0"/>
              <a:buNone/>
            </a:pPr>
            <a:r>
              <a:rPr lang="en-AU" sz="1200" kern="1200" dirty="0" smtClean="0">
                <a:solidFill>
                  <a:schemeClr val="tx1"/>
                </a:solidFill>
                <a:effectLst/>
                <a:latin typeface="+mn-lt"/>
                <a:ea typeface="+mn-ea"/>
                <a:cs typeface="+mn-cs"/>
              </a:rPr>
              <a:t>Students who meet the criteria for exemption but who sit any or all components of the Literacy and Numeracy Assessment under test conditions, will be counted as assessed students and will be notified that they have or have not demonstrated achievement at or above the minimum literacy and numeracy standard.</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lvl="0" indent="0">
              <a:buFont typeface="Arial" pitchFamily="34" charset="0"/>
              <a:buNone/>
            </a:pPr>
            <a:r>
              <a:rPr lang="en-AU" sz="1200" b="0" kern="1200" dirty="0" smtClean="0">
                <a:solidFill>
                  <a:schemeClr val="tx1"/>
                </a:solidFill>
                <a:effectLst/>
                <a:latin typeface="+mn-lt"/>
                <a:ea typeface="+mn-ea"/>
                <a:cs typeface="+mn-cs"/>
              </a:rPr>
              <a:t>Students with identified special needs may choose not to sit the assessment and will therefore be ineligible for a WACE.</a:t>
            </a:r>
          </a:p>
          <a:p>
            <a:pPr marL="171450" indent="-171450">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7</a:t>
            </a:fld>
            <a:endParaRPr lang="en-AU"/>
          </a:p>
        </p:txBody>
      </p:sp>
    </p:spTree>
    <p:extLst>
      <p:ext uri="{BB962C8B-B14F-4D97-AF65-F5344CB8AC3E}">
        <p14:creationId xmlns:p14="http://schemas.microsoft.com/office/powerpoint/2010/main" val="145054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FFC000"/>
                </a:solidFill>
              </a:rPr>
              <a:t>These four literacy drivers are reflected in the focus and content of all 6 Foundation courses. While the</a:t>
            </a:r>
            <a:r>
              <a:rPr lang="en-AU" baseline="0" dirty="0" smtClean="0">
                <a:solidFill>
                  <a:srgbClr val="FFC000"/>
                </a:solidFill>
              </a:rPr>
              <a:t> syllabuses do not prescribe pedagogical approaches, these literacy and also the numeracy drivers </a:t>
            </a:r>
            <a:r>
              <a:rPr lang="en-AU" baseline="0" dirty="0" smtClean="0">
                <a:solidFill>
                  <a:srgbClr val="FFC000"/>
                </a:solidFill>
              </a:rPr>
              <a:t>signal </a:t>
            </a:r>
            <a:r>
              <a:rPr lang="en-AU" baseline="0" dirty="0" smtClean="0">
                <a:solidFill>
                  <a:srgbClr val="FFC000"/>
                </a:solidFill>
              </a:rPr>
              <a:t>some expectations about course content delivery. </a:t>
            </a:r>
            <a:endParaRPr lang="en-AU" dirty="0">
              <a:solidFill>
                <a:srgbClr val="FFC000"/>
              </a:solidFill>
            </a:endParaRPr>
          </a:p>
        </p:txBody>
      </p:sp>
      <p:sp>
        <p:nvSpPr>
          <p:cNvPr id="4" name="Slide Number Placeholder 3"/>
          <p:cNvSpPr>
            <a:spLocks noGrp="1"/>
          </p:cNvSpPr>
          <p:nvPr>
            <p:ph type="sldNum" sz="quarter" idx="10"/>
          </p:nvPr>
        </p:nvSpPr>
        <p:spPr/>
        <p:txBody>
          <a:bodyPr/>
          <a:lstStyle/>
          <a:p>
            <a:fld id="{653D7307-CCBE-47CE-8C20-649F5569D8B8}" type="slidenum">
              <a:rPr lang="en-AU" smtClean="0"/>
              <a:t>8</a:t>
            </a:fld>
            <a:endParaRPr lang="en-AU"/>
          </a:p>
        </p:txBody>
      </p:sp>
    </p:spTree>
    <p:extLst>
      <p:ext uri="{BB962C8B-B14F-4D97-AF65-F5344CB8AC3E}">
        <p14:creationId xmlns:p14="http://schemas.microsoft.com/office/powerpoint/2010/main" val="169318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FFC000"/>
                </a:solidFill>
              </a:rPr>
              <a:t>The focus is very much on transferring and using mathematical</a:t>
            </a:r>
            <a:r>
              <a:rPr lang="en-AU" baseline="0" dirty="0" smtClean="0">
                <a:solidFill>
                  <a:srgbClr val="FFC000"/>
                </a:solidFill>
              </a:rPr>
              <a:t> understandings in the everyday world</a:t>
            </a:r>
            <a:endParaRPr lang="en-AU" dirty="0">
              <a:solidFill>
                <a:srgbClr val="FFC000"/>
              </a:solidFill>
            </a:endParaRPr>
          </a:p>
        </p:txBody>
      </p:sp>
      <p:sp>
        <p:nvSpPr>
          <p:cNvPr id="4" name="Slide Number Placeholder 3"/>
          <p:cNvSpPr>
            <a:spLocks noGrp="1"/>
          </p:cNvSpPr>
          <p:nvPr>
            <p:ph type="sldNum" sz="quarter" idx="10"/>
          </p:nvPr>
        </p:nvSpPr>
        <p:spPr/>
        <p:txBody>
          <a:bodyPr/>
          <a:lstStyle/>
          <a:p>
            <a:fld id="{653D7307-CCBE-47CE-8C20-649F5569D8B8}" type="slidenum">
              <a:rPr lang="en-AU" smtClean="0"/>
              <a:t>9</a:t>
            </a:fld>
            <a:endParaRPr lang="en-AU"/>
          </a:p>
        </p:txBody>
      </p:sp>
    </p:spTree>
    <p:extLst>
      <p:ext uri="{BB962C8B-B14F-4D97-AF65-F5344CB8AC3E}">
        <p14:creationId xmlns:p14="http://schemas.microsoft.com/office/powerpoint/2010/main" val="1693180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userDrawn="1"/>
        </p:nvSpPr>
        <p:spPr bwMode="auto">
          <a:xfrm>
            <a:off x="0" y="6553200"/>
            <a:ext cx="9144000" cy="304800"/>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
        <p:nvSpPr>
          <p:cNvPr id="538629" name="Rectangle 5"/>
          <p:cNvSpPr>
            <a:spLocks noGrp="1" noChangeArrowheads="1"/>
          </p:cNvSpPr>
          <p:nvPr>
            <p:ph type="ctrTitle"/>
          </p:nvPr>
        </p:nvSpPr>
        <p:spPr>
          <a:xfrm>
            <a:off x="236970" y="1642650"/>
            <a:ext cx="8642350" cy="1470025"/>
          </a:xfrm>
        </p:spPr>
        <p:txBody>
          <a:bodyPr/>
          <a:lstStyle>
            <a:lvl1pPr algn="ctr">
              <a:defRPr sz="4000" b="1">
                <a:solidFill>
                  <a:srgbClr val="4D2C8A"/>
                </a:solidFill>
              </a:defRPr>
            </a:lvl1pPr>
          </a:lstStyle>
          <a:p>
            <a:pPr lvl="0"/>
            <a:r>
              <a:rPr lang="en-AU" noProof="0" dirty="0" smtClean="0"/>
              <a:t>Click to edit Master title style</a:t>
            </a:r>
          </a:p>
        </p:txBody>
      </p:sp>
      <p:sp>
        <p:nvSpPr>
          <p:cNvPr id="538630" name="Rectangle 6"/>
          <p:cNvSpPr>
            <a:spLocks noGrp="1" noChangeArrowheads="1"/>
          </p:cNvSpPr>
          <p:nvPr>
            <p:ph type="subTitle" idx="1"/>
          </p:nvPr>
        </p:nvSpPr>
        <p:spPr>
          <a:xfrm>
            <a:off x="360215" y="3435890"/>
            <a:ext cx="8408266" cy="914400"/>
          </a:xfrm>
        </p:spPr>
        <p:txBody>
          <a:bodyPr/>
          <a:lstStyle>
            <a:lvl1pPr marL="0" indent="0" algn="ctr">
              <a:buFontTx/>
              <a:buNone/>
              <a:defRPr lang="en-AU" sz="3200" smtClean="0">
                <a:solidFill>
                  <a:srgbClr val="4D2C8A"/>
                </a:solidFill>
                <a:effectLst/>
              </a:defRPr>
            </a:lvl1pPr>
          </a:lstStyle>
          <a:p>
            <a:pPr lvl="0"/>
            <a:r>
              <a:rPr lang="en-AU" noProof="0" dirty="0" smtClean="0"/>
              <a:t>Click to edit Master subtitle style</a:t>
            </a:r>
          </a:p>
          <a:p>
            <a:endParaRPr lang="en-AU" sz="1000" kern="1400" dirty="0" smtClean="0">
              <a:solidFill>
                <a:srgbClr val="000000"/>
              </a:solidFill>
              <a:effectLst/>
              <a:latin typeface="Calibri"/>
            </a:endParaRPr>
          </a:p>
          <a:p>
            <a:r>
              <a:rPr lang="en-AU" sz="1000" kern="1400" dirty="0" smtClean="0">
                <a:solidFill>
                  <a:srgbClr val="000000"/>
                </a:solidFill>
                <a:effectLst/>
                <a:latin typeface="Calibri"/>
              </a:rPr>
              <a:t> </a:t>
            </a:r>
          </a:p>
          <a:p>
            <a:pPr lvl="0"/>
            <a:endParaRPr lang="en-AU" noProof="0" dirty="0" smtClean="0"/>
          </a:p>
        </p:txBody>
      </p:sp>
      <p:sp>
        <p:nvSpPr>
          <p:cNvPr id="23" name="Rectangle 9"/>
          <p:cNvSpPr>
            <a:spLocks noGrp="1" noChangeArrowheads="1"/>
          </p:cNvSpPr>
          <p:nvPr>
            <p:ph type="sldNum" sz="quarter" idx="4"/>
          </p:nvPr>
        </p:nvSpPr>
        <p:spPr>
          <a:xfrm>
            <a:off x="6934200" y="6404677"/>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sp>
        <p:nvSpPr>
          <p:cNvPr id="10" name="Rectangle 7"/>
          <p:cNvSpPr>
            <a:spLocks noGrp="1" noChangeArrowheads="1"/>
          </p:cNvSpPr>
          <p:nvPr>
            <p:ph type="dt" sz="half" idx="2"/>
          </p:nvPr>
        </p:nvSpPr>
        <p:spPr>
          <a:xfrm>
            <a:off x="76200" y="6579326"/>
            <a:ext cx="7696200" cy="228600"/>
          </a:xfrm>
          <a:prstGeom prst="rect">
            <a:avLst/>
          </a:prstGeom>
        </p:spPr>
        <p:txBody>
          <a:bodyPr/>
          <a:lstStyle>
            <a:lvl1pPr>
              <a:defRPr sz="1100"/>
            </a:lvl1pPr>
          </a:lstStyle>
          <a:p>
            <a:r>
              <a:rPr lang="en-AU" dirty="0" smtClean="0">
                <a:solidFill>
                  <a:schemeClr val="bg1"/>
                </a:solidFill>
              </a:rPr>
              <a:t>2013/50992v2 		  </a:t>
            </a:r>
            <a:r>
              <a:rPr lang="en-US" dirty="0" smtClean="0">
                <a:solidFill>
                  <a:srgbClr val="FFFFFF"/>
                </a:solidFill>
                <a:latin typeface="Arial Unicode MS" pitchFamily="34" charset="-128"/>
              </a:rPr>
              <a:t>© 2012 School Curriculum and Standards Authority </a:t>
            </a:r>
            <a:endParaRPr lang="en-US" dirty="0">
              <a:solidFill>
                <a:srgbClr val="000000"/>
              </a:solidFill>
            </a:endParaRPr>
          </a:p>
        </p:txBody>
      </p:sp>
    </p:spTree>
    <p:extLst>
      <p:ext uri="{BB962C8B-B14F-4D97-AF65-F5344CB8AC3E}">
        <p14:creationId xmlns:p14="http://schemas.microsoft.com/office/powerpoint/2010/main" val="25485227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140051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8138" y="1628775"/>
            <a:ext cx="4189412" cy="2227263"/>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quarter" idx="2"/>
          </p:nvPr>
        </p:nvSpPr>
        <p:spPr>
          <a:xfrm>
            <a:off x="4679950" y="1628775"/>
            <a:ext cx="4189413" cy="2227263"/>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4"/>
          <p:cNvSpPr>
            <a:spLocks noGrp="1"/>
          </p:cNvSpPr>
          <p:nvPr>
            <p:ph sz="quarter" idx="3"/>
          </p:nvPr>
        </p:nvSpPr>
        <p:spPr>
          <a:xfrm>
            <a:off x="338138" y="4008438"/>
            <a:ext cx="4189412" cy="2227262"/>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Content Placeholder 5"/>
          <p:cNvSpPr>
            <a:spLocks noGrp="1"/>
          </p:cNvSpPr>
          <p:nvPr>
            <p:ph sz="quarter" idx="4"/>
          </p:nvPr>
        </p:nvSpPr>
        <p:spPr>
          <a:xfrm>
            <a:off x="4679950" y="4008438"/>
            <a:ext cx="4189413" cy="2227262"/>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13" name="Rectangle 9"/>
          <p:cNvSpPr>
            <a:spLocks noGrp="1" noChangeArrowheads="1"/>
          </p:cNvSpPr>
          <p:nvPr>
            <p:ph type="sldNum" sz="quarter" idx="12"/>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731232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678" y="1828800"/>
            <a:ext cx="8588376" cy="4408488"/>
          </a:xfrm>
        </p:spPr>
        <p:txBody>
          <a:bodyPr/>
          <a:lstStyle/>
          <a:p>
            <a:endParaRPr lang="en-AU"/>
          </a:p>
        </p:txBody>
      </p:sp>
      <p:sp>
        <p:nvSpPr>
          <p:cNvPr id="8"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10" name="Slide Number Placeholder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1463636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733435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35602414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41613617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8138" y="1981200"/>
            <a:ext cx="4189412" cy="42545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79950" y="1981200"/>
            <a:ext cx="4189413" cy="42545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11"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9029413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1244" y="1794442"/>
            <a:ext cx="4050127" cy="7963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7871" y="2700128"/>
            <a:ext cx="4040188" cy="3535363"/>
          </a:xfrm>
        </p:spPr>
        <p:txBody>
          <a:bodyPr/>
          <a:lstStyle>
            <a:lvl1pPr>
              <a:defRPr sz="2400"/>
            </a:lvl1pPr>
            <a:lvl2pPr>
              <a:defRPr sz="24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Content Placeholder 5"/>
          <p:cNvSpPr>
            <a:spLocks noGrp="1"/>
          </p:cNvSpPr>
          <p:nvPr>
            <p:ph sz="quarter" idx="4"/>
          </p:nvPr>
        </p:nvSpPr>
        <p:spPr>
          <a:xfrm>
            <a:off x="4575452" y="2710067"/>
            <a:ext cx="4041775" cy="3535363"/>
          </a:xfrm>
        </p:spPr>
        <p:txBody>
          <a:bodyPr/>
          <a:lstStyle>
            <a:lvl1pPr>
              <a:defRPr sz="2400"/>
            </a:lvl1pPr>
            <a:lvl2pPr>
              <a:defRPr sz="24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15" name="Rectangle 9"/>
          <p:cNvSpPr>
            <a:spLocks noGrp="1" noChangeArrowheads="1"/>
          </p:cNvSpPr>
          <p:nvPr>
            <p:ph type="sldNum" sz="quarter" idx="15"/>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
        <p:nvSpPr>
          <p:cNvPr id="16" name="Text Placeholder 2"/>
          <p:cNvSpPr>
            <a:spLocks noGrp="1"/>
          </p:cNvSpPr>
          <p:nvPr>
            <p:ph type="body" idx="16"/>
          </p:nvPr>
        </p:nvSpPr>
        <p:spPr>
          <a:xfrm>
            <a:off x="4569300" y="1803149"/>
            <a:ext cx="4050127" cy="7963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5932526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2452840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8"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4568827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05000"/>
            <a:ext cx="5111750" cy="422116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337930" y="1905000"/>
            <a:ext cx="3127583" cy="42211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p:nvPr>
        </p:nvSpPr>
        <p:spPr>
          <a:xfrm>
            <a:off x="329045" y="844550"/>
            <a:ext cx="8550275" cy="844550"/>
          </a:xfrm>
        </p:spPr>
        <p:txBody>
          <a:bodyPr/>
          <a:lstStyle/>
          <a:p>
            <a:r>
              <a:rPr lang="en-US" dirty="0" smtClean="0"/>
              <a:t>Click to edit Master title style</a:t>
            </a:r>
            <a:endParaRPr lang="en-AU" dirty="0"/>
          </a:p>
        </p:txBody>
      </p:sp>
      <p:sp>
        <p:nvSpPr>
          <p:cNvPr id="11"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6936501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7605" name="Rectangle 5"/>
          <p:cNvSpPr>
            <a:spLocks noGrp="1" noChangeArrowheads="1"/>
          </p:cNvSpPr>
          <p:nvPr>
            <p:ph type="title"/>
          </p:nvPr>
        </p:nvSpPr>
        <p:spPr bwMode="auto">
          <a:xfrm>
            <a:off x="342900" y="844550"/>
            <a:ext cx="8550275"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37606" name="Rectangle 6"/>
          <p:cNvSpPr>
            <a:spLocks noGrp="1" noChangeArrowheads="1"/>
          </p:cNvSpPr>
          <p:nvPr>
            <p:ph type="body" idx="1"/>
          </p:nvPr>
        </p:nvSpPr>
        <p:spPr bwMode="auto">
          <a:xfrm>
            <a:off x="338138" y="1628775"/>
            <a:ext cx="853122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9"/>
          <p:cNvSpPr>
            <a:spLocks noGrp="1" noChangeArrowheads="1"/>
          </p:cNvSpPr>
          <p:nvPr>
            <p:ph type="sldNum" sz="quarter" idx="4"/>
          </p:nvPr>
        </p:nvSpPr>
        <p:spPr>
          <a:xfrm>
            <a:off x="6705600" y="6287111"/>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sp>
        <p:nvSpPr>
          <p:cNvPr id="5" name="Rectangle 4"/>
          <p:cNvSpPr/>
          <p:nvPr userDrawn="1"/>
        </p:nvSpPr>
        <p:spPr bwMode="auto">
          <a:xfrm>
            <a:off x="0" y="6553200"/>
            <a:ext cx="9144000" cy="304800"/>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277743805"/>
      </p:ext>
    </p:extLst>
  </p:cSld>
  <p:clrMap bg1="lt1" tx1="dk1" bg2="lt2" tx2="dk2" accent1="accent1" accent2="accent2" accent3="accent3" accent4="accent4" accent5="accent5" accent6="accent6" hlink="hlink" folHlink="folHlink"/>
  <p:sldLayoutIdLst>
    <p:sldLayoutId id="2147483664" r:id="rId1"/>
    <p:sldLayoutId id="2147483677"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5" r:id="rId11"/>
    <p:sldLayoutId id="2147483676" r:id="rId12"/>
  </p:sldLayoutIdLst>
  <p:timing>
    <p:tnLst>
      <p:par>
        <p:cTn id="1" dur="indefinite" restart="never" nodeType="tmRoot"/>
      </p:par>
    </p:tnLst>
  </p:timing>
  <p:hf sldNum="0" hdr="0" dt="0"/>
  <p:txStyles>
    <p:titleStyle>
      <a:lvl1pPr algn="l" rtl="0" fontAlgn="base">
        <a:spcBef>
          <a:spcPct val="0"/>
        </a:spcBef>
        <a:spcAft>
          <a:spcPct val="0"/>
        </a:spcAft>
        <a:defRPr sz="3600">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026261" cy="531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36970" y="2438400"/>
            <a:ext cx="8642350" cy="1470025"/>
          </a:xfrm>
        </p:spPr>
        <p:txBody>
          <a:bodyPr/>
          <a:lstStyle/>
          <a:p>
            <a:r>
              <a:rPr lang="en-AU" dirty="0" smtClean="0"/>
              <a:t>Foundation Courses</a:t>
            </a:r>
            <a:br>
              <a:rPr lang="en-AU" dirty="0" smtClean="0"/>
            </a:br>
            <a:r>
              <a:rPr lang="en-AU" dirty="0" smtClean="0"/>
              <a:t>Webinar</a:t>
            </a:r>
            <a:r>
              <a:rPr lang="en-AU" dirty="0"/>
              <a:t/>
            </a:r>
            <a:br>
              <a:rPr lang="en-AU" dirty="0"/>
            </a:br>
            <a:r>
              <a:rPr lang="en-AU" dirty="0" smtClean="0"/>
              <a:t>June 2014</a:t>
            </a:r>
            <a:endParaRPr lang="en-AU" dirty="0"/>
          </a:p>
        </p:txBody>
      </p:sp>
      <p:sp>
        <p:nvSpPr>
          <p:cNvPr id="7" name="Rectangle 7"/>
          <p:cNvSpPr>
            <a:spLocks noGrp="1" noChangeArrowheads="1"/>
          </p:cNvSpPr>
          <p:nvPr>
            <p:ph type="dt" sz="half" idx="2"/>
          </p:nvPr>
        </p:nvSpPr>
        <p:spPr>
          <a:xfrm>
            <a:off x="76200" y="6579326"/>
            <a:ext cx="7696200" cy="228600"/>
          </a:xfrm>
          <a:prstGeom prst="rect">
            <a:avLst/>
          </a:prstGeom>
        </p:spPr>
        <p:txBody>
          <a:bodyPr/>
          <a:lstStyle>
            <a:lvl1pPr>
              <a:defRPr sz="1100"/>
            </a:lvl1pPr>
          </a:lstStyle>
          <a:p>
            <a:r>
              <a:rPr lang="en-AU" dirty="0" smtClean="0">
                <a:solidFill>
                  <a:schemeClr val="bg1"/>
                </a:solidFill>
              </a:rPr>
              <a:t>2014/16421		</a:t>
            </a:r>
            <a:r>
              <a:rPr lang="en-US" dirty="0" smtClean="0">
                <a:solidFill>
                  <a:srgbClr val="FFFFFF"/>
                </a:solidFill>
                <a:latin typeface="Arial Unicode MS" pitchFamily="34" charset="-128"/>
              </a:rPr>
              <a:t>© 2014 School Curriculum and Standards Authority </a:t>
            </a:r>
            <a:endParaRPr lang="en-US" dirty="0">
              <a:solidFill>
                <a:srgbClr val="000000"/>
              </a:solidFill>
            </a:endParaRPr>
          </a:p>
        </p:txBody>
      </p:sp>
    </p:spTree>
    <p:extLst>
      <p:ext uri="{BB962C8B-B14F-4D97-AF65-F5344CB8AC3E}">
        <p14:creationId xmlns:p14="http://schemas.microsoft.com/office/powerpoint/2010/main" val="1819991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1850"/>
            <a:ext cx="8550275" cy="844550"/>
          </a:xfrm>
        </p:spPr>
        <p:txBody>
          <a:bodyPr/>
          <a:lstStyle/>
          <a:p>
            <a:r>
              <a:rPr lang="en-AU" dirty="0" smtClean="0"/>
              <a:t>Foundation Courses</a:t>
            </a:r>
            <a:endParaRPr lang="en-AU" dirty="0"/>
          </a:p>
        </p:txBody>
      </p:sp>
      <p:sp>
        <p:nvSpPr>
          <p:cNvPr id="3" name="Content Placeholder 2"/>
          <p:cNvSpPr>
            <a:spLocks noGrp="1"/>
          </p:cNvSpPr>
          <p:nvPr>
            <p:ph idx="1"/>
          </p:nvPr>
        </p:nvSpPr>
        <p:spPr>
          <a:xfrm>
            <a:off x="307975" y="1412875"/>
            <a:ext cx="8531225" cy="4606925"/>
          </a:xfrm>
        </p:spPr>
        <p:txBody>
          <a:bodyPr/>
          <a:lstStyle/>
          <a:p>
            <a:pPr>
              <a:spcBef>
                <a:spcPts val="0"/>
              </a:spcBef>
              <a:spcAft>
                <a:spcPts val="1000"/>
              </a:spcAft>
            </a:pPr>
            <a:endParaRPr lang="en-AU" sz="900" dirty="0" smtClean="0"/>
          </a:p>
          <a:p>
            <a:pPr lvl="0"/>
            <a:r>
              <a:rPr lang="en-AU" dirty="0"/>
              <a:t>Applied Information Technology (List B)</a:t>
            </a:r>
          </a:p>
          <a:p>
            <a:pPr lvl="0"/>
            <a:r>
              <a:rPr lang="en-AU" dirty="0"/>
              <a:t>Career and Enterprise (List A)</a:t>
            </a:r>
          </a:p>
          <a:p>
            <a:pPr lvl="0"/>
            <a:r>
              <a:rPr lang="en-AU" dirty="0"/>
              <a:t>English (List A)</a:t>
            </a:r>
          </a:p>
          <a:p>
            <a:pPr lvl="0"/>
            <a:r>
              <a:rPr lang="en-AU" dirty="0"/>
              <a:t>English as an Additional Language or Dialect (EAL/D) (List A)</a:t>
            </a:r>
          </a:p>
          <a:p>
            <a:pPr lvl="0"/>
            <a:r>
              <a:rPr lang="en-AU" dirty="0"/>
              <a:t>Health, Physical and Outdoor Education (List B)</a:t>
            </a:r>
          </a:p>
          <a:p>
            <a:pPr lvl="0"/>
            <a:r>
              <a:rPr lang="en-AU" dirty="0"/>
              <a:t>Mathematics (List B)</a:t>
            </a:r>
          </a:p>
          <a:p>
            <a:pPr marL="0" indent="0">
              <a:spcBef>
                <a:spcPts val="0"/>
              </a:spcBef>
              <a:spcAft>
                <a:spcPts val="1000"/>
              </a:spcAft>
              <a:buNone/>
            </a:pPr>
            <a:endParaRPr lang="en-AU" dirty="0"/>
          </a:p>
        </p:txBody>
      </p:sp>
    </p:spTree>
    <p:extLst>
      <p:ext uri="{BB962C8B-B14F-4D97-AF65-F5344CB8AC3E}">
        <p14:creationId xmlns:p14="http://schemas.microsoft.com/office/powerpoint/2010/main" val="3131218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dirty="0" smtClean="0"/>
              <a:t>English </a:t>
            </a:r>
            <a:r>
              <a:rPr lang="en-AU" dirty="0"/>
              <a:t>Foundation </a:t>
            </a:r>
            <a:r>
              <a:rPr lang="en-AU" dirty="0" smtClean="0"/>
              <a:t>course aims</a:t>
            </a:r>
            <a:r>
              <a:rPr lang="en-AU" dirty="0"/>
              <a:t/>
            </a:r>
            <a:br>
              <a:rPr lang="en-AU" dirty="0"/>
            </a:br>
            <a:endParaRPr lang="en-AU" dirty="0"/>
          </a:p>
        </p:txBody>
      </p:sp>
      <p:sp>
        <p:nvSpPr>
          <p:cNvPr id="3" name="Content Placeholder 2"/>
          <p:cNvSpPr>
            <a:spLocks noGrp="1"/>
          </p:cNvSpPr>
          <p:nvPr>
            <p:ph idx="1"/>
          </p:nvPr>
        </p:nvSpPr>
        <p:spPr/>
        <p:txBody>
          <a:bodyPr/>
          <a:lstStyle/>
          <a:p>
            <a:endParaRPr lang="en-AU" dirty="0" smtClean="0"/>
          </a:p>
          <a:p>
            <a:pPr marL="457200" indent="-457200">
              <a:buFont typeface="Arial" pitchFamily="34" charset="0"/>
              <a:buChar char="•"/>
            </a:pPr>
            <a:r>
              <a:rPr lang="en-AU" dirty="0" smtClean="0"/>
              <a:t>improve </a:t>
            </a:r>
            <a:r>
              <a:rPr lang="en-AU" dirty="0"/>
              <a:t>students’ literacy</a:t>
            </a:r>
          </a:p>
          <a:p>
            <a:pPr marL="457200" indent="-457200">
              <a:buFont typeface="Arial" pitchFamily="34" charset="0"/>
              <a:buChar char="•"/>
            </a:pPr>
            <a:r>
              <a:rPr lang="en-AU" dirty="0"/>
              <a:t>develop students’ skills in reading (including viewing) producing (including writing and the production of multimodal texts), speaking and listening</a:t>
            </a:r>
          </a:p>
          <a:p>
            <a:endParaRPr lang="en-AU" dirty="0"/>
          </a:p>
        </p:txBody>
      </p:sp>
    </p:spTree>
    <p:extLst>
      <p:ext uri="{BB962C8B-B14F-4D97-AF65-F5344CB8AC3E}">
        <p14:creationId xmlns:p14="http://schemas.microsoft.com/office/powerpoint/2010/main" val="229035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English Foundation </a:t>
            </a:r>
            <a:r>
              <a:rPr lang="en-AU" dirty="0" smtClean="0"/>
              <a:t>course organisation</a:t>
            </a:r>
            <a:r>
              <a:rPr lang="en-AU" dirty="0"/>
              <a:t/>
            </a:r>
            <a:br>
              <a:rPr lang="en-AU" dirty="0"/>
            </a:br>
            <a:endParaRPr lang="en-AU" dirty="0"/>
          </a:p>
        </p:txBody>
      </p:sp>
      <p:sp>
        <p:nvSpPr>
          <p:cNvPr id="3" name="Content Placeholder 2"/>
          <p:cNvSpPr>
            <a:spLocks noGrp="1"/>
          </p:cNvSpPr>
          <p:nvPr>
            <p:ph idx="1"/>
          </p:nvPr>
        </p:nvSpPr>
        <p:spPr/>
        <p:txBody>
          <a:bodyPr/>
          <a:lstStyle/>
          <a:p>
            <a:r>
              <a:rPr lang="en-AU" sz="2000" dirty="0"/>
              <a:t>Year 11 consists of Units 1 and 2; Year 12, Units 3 and 4. </a:t>
            </a:r>
          </a:p>
          <a:p>
            <a:r>
              <a:rPr lang="en-AU" sz="2000" dirty="0"/>
              <a:t>A unit will focus on one or more of four contexts: literacy for work; literacy for community participation; literacy for everyday personal contexts; literacy for learning</a:t>
            </a:r>
          </a:p>
          <a:p>
            <a:pPr lvl="0"/>
            <a:r>
              <a:rPr lang="en-AU" sz="2000" dirty="0"/>
              <a:t>All four contexts must be addressed across the pair of units.</a:t>
            </a:r>
          </a:p>
          <a:p>
            <a:r>
              <a:rPr lang="en-AU" sz="2000" dirty="0"/>
              <a:t>Each unit will consist of three or more modules. </a:t>
            </a:r>
          </a:p>
          <a:p>
            <a:pPr lvl="0"/>
            <a:r>
              <a:rPr lang="en-AU" sz="2000" dirty="0"/>
              <a:t>Each module must address one of the four contexts. Suggested modules for each context are listed in the syllabus.</a:t>
            </a:r>
          </a:p>
          <a:p>
            <a:pPr lvl="0"/>
            <a:r>
              <a:rPr lang="en-AU" sz="2000" dirty="0"/>
              <a:t>Schools may construct their own modules as long as each module addresses one of the four contexts.</a:t>
            </a:r>
          </a:p>
          <a:p>
            <a:pPr lvl="0"/>
            <a:r>
              <a:rPr lang="en-AU" sz="2000" dirty="0"/>
              <a:t>Schools may not repeat Year 11 modules in Year 12.</a:t>
            </a:r>
          </a:p>
          <a:p>
            <a:endParaRPr lang="en-AU" dirty="0"/>
          </a:p>
        </p:txBody>
      </p:sp>
    </p:spTree>
    <p:extLst>
      <p:ext uri="{BB962C8B-B14F-4D97-AF65-F5344CB8AC3E}">
        <p14:creationId xmlns:p14="http://schemas.microsoft.com/office/powerpoint/2010/main" val="699028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English Foundation </a:t>
            </a:r>
            <a:r>
              <a:rPr lang="en-AU" dirty="0" smtClean="0"/>
              <a:t>course unit </a:t>
            </a:r>
            <a:r>
              <a:rPr lang="en-AU" dirty="0"/>
              <a:t>structure</a:t>
            </a:r>
          </a:p>
        </p:txBody>
      </p:sp>
      <p:sp>
        <p:nvSpPr>
          <p:cNvPr id="3" name="Content Placeholder 2"/>
          <p:cNvSpPr>
            <a:spLocks noGrp="1"/>
          </p:cNvSpPr>
          <p:nvPr>
            <p:ph idx="1"/>
          </p:nvPr>
        </p:nvSpPr>
        <p:spPr/>
        <p:txBody>
          <a:bodyPr/>
          <a:lstStyle/>
          <a:p>
            <a:r>
              <a:rPr lang="en-AU" dirty="0"/>
              <a:t>Each unit consists of Learning outcomes and Unit content</a:t>
            </a:r>
          </a:p>
          <a:p>
            <a:r>
              <a:rPr lang="en-AU" dirty="0"/>
              <a:t>The Learning outcomes are identical to the aims</a:t>
            </a:r>
          </a:p>
          <a:p>
            <a:r>
              <a:rPr lang="en-AU" dirty="0"/>
              <a:t>The Unit content has three content organisers: </a:t>
            </a:r>
          </a:p>
          <a:p>
            <a:pPr lvl="1"/>
            <a:r>
              <a:rPr lang="en-AU" sz="2000" b="1" dirty="0"/>
              <a:t>When reading texts, students learn…</a:t>
            </a:r>
          </a:p>
          <a:p>
            <a:pPr lvl="1"/>
            <a:r>
              <a:rPr lang="en-AU" sz="2000" b="1" dirty="0"/>
              <a:t>When producing texts, students learn…</a:t>
            </a:r>
          </a:p>
          <a:p>
            <a:pPr lvl="1"/>
            <a:r>
              <a:rPr lang="en-AU" sz="2000" b="1" dirty="0"/>
              <a:t>When speaking and listening, students learn…</a:t>
            </a:r>
            <a:endParaRPr lang="en-AU" dirty="0"/>
          </a:p>
          <a:p>
            <a:r>
              <a:rPr lang="en-AU" dirty="0"/>
              <a:t>The Unit content is identical in units 1-4 so that students are always developing their reading (including viewing) producing (including writing and the production of multimodal texts), speaking and listening</a:t>
            </a:r>
          </a:p>
          <a:p>
            <a:r>
              <a:rPr lang="en-AU" dirty="0" smtClean="0"/>
              <a:t>While </a:t>
            </a:r>
            <a:r>
              <a:rPr lang="en-AU" dirty="0"/>
              <a:t>the skills are reinforced, the modules change from one unit to the next </a:t>
            </a:r>
          </a:p>
          <a:p>
            <a:endParaRPr lang="en-AU" dirty="0"/>
          </a:p>
        </p:txBody>
      </p:sp>
    </p:spTree>
    <p:extLst>
      <p:ext uri="{BB962C8B-B14F-4D97-AF65-F5344CB8AC3E}">
        <p14:creationId xmlns:p14="http://schemas.microsoft.com/office/powerpoint/2010/main" val="2308165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English Foundation </a:t>
            </a:r>
            <a:r>
              <a:rPr lang="en-AU" dirty="0" smtClean="0"/>
              <a:t>course assessment</a:t>
            </a:r>
            <a:endParaRPr lang="en-AU" dirty="0"/>
          </a:p>
        </p:txBody>
      </p:sp>
      <p:sp>
        <p:nvSpPr>
          <p:cNvPr id="3" name="Content Placeholder 2"/>
          <p:cNvSpPr>
            <a:spLocks noGrp="1"/>
          </p:cNvSpPr>
          <p:nvPr>
            <p:ph idx="1"/>
          </p:nvPr>
        </p:nvSpPr>
        <p:spPr/>
        <p:txBody>
          <a:bodyPr/>
          <a:lstStyle/>
          <a:p>
            <a:pPr marL="0" indent="0" algn="ctr">
              <a:buNone/>
            </a:pPr>
            <a:r>
              <a:rPr lang="en-AU" sz="2800" dirty="0"/>
              <a:t>Assessment table – Year 11</a:t>
            </a:r>
          </a:p>
          <a:p>
            <a:pPr marL="0" indent="0">
              <a:buNone/>
            </a:pPr>
            <a:r>
              <a:rPr lang="en-AU" dirty="0"/>
              <a:t>	</a:t>
            </a:r>
          </a:p>
        </p:txBody>
      </p:sp>
      <p:graphicFrame>
        <p:nvGraphicFramePr>
          <p:cNvPr id="6" name="Table 5"/>
          <p:cNvGraphicFramePr>
            <a:graphicFrameLocks noGrp="1"/>
          </p:cNvGraphicFramePr>
          <p:nvPr>
            <p:extLst>
              <p:ext uri="{D42A27DB-BD31-4B8C-83A1-F6EECF244321}">
                <p14:modId xmlns:p14="http://schemas.microsoft.com/office/powerpoint/2010/main" val="103568787"/>
              </p:ext>
            </p:extLst>
          </p:nvPr>
        </p:nvGraphicFramePr>
        <p:xfrm>
          <a:off x="990599" y="2362197"/>
          <a:ext cx="7086600" cy="3429002"/>
        </p:xfrm>
        <a:graphic>
          <a:graphicData uri="http://schemas.openxmlformats.org/drawingml/2006/table">
            <a:tbl>
              <a:tblPr firstRow="1" firstCol="1" bandRow="1">
                <a:tableStyleId>{5C22544A-7EE6-4342-B048-85BDC9FD1C3A}</a:tableStyleId>
              </a:tblPr>
              <a:tblGrid>
                <a:gridCol w="3543300"/>
                <a:gridCol w="3543300"/>
              </a:tblGrid>
              <a:tr h="759202">
                <a:tc>
                  <a:txBody>
                    <a:bodyPr/>
                    <a:lstStyle/>
                    <a:p>
                      <a:pPr>
                        <a:lnSpc>
                          <a:spcPct val="115000"/>
                        </a:lnSpc>
                        <a:spcAft>
                          <a:spcPts val="0"/>
                        </a:spcAft>
                      </a:pPr>
                      <a:r>
                        <a:rPr lang="en-AU" sz="1450" baseline="0" dirty="0">
                          <a:solidFill>
                            <a:srgbClr val="000000"/>
                          </a:solidFill>
                          <a:effectLst/>
                        </a:rPr>
                        <a:t>Type of assessment</a:t>
                      </a:r>
                      <a:endParaRPr lang="en-AU" sz="1450" baseline="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AU" sz="1450" baseline="0" dirty="0">
                          <a:solidFill>
                            <a:srgbClr val="000000"/>
                          </a:solidFill>
                          <a:effectLst/>
                        </a:rPr>
                        <a:t>Weighting</a:t>
                      </a:r>
                    </a:p>
                    <a:p>
                      <a:pPr>
                        <a:lnSpc>
                          <a:spcPct val="115000"/>
                        </a:lnSpc>
                        <a:spcAft>
                          <a:spcPts val="0"/>
                        </a:spcAft>
                      </a:pPr>
                      <a:r>
                        <a:rPr lang="en-AU" sz="1450" baseline="0" dirty="0">
                          <a:effectLst/>
                        </a:rPr>
                        <a:t> </a:t>
                      </a:r>
                      <a:endParaRPr lang="en-AU" sz="1450" baseline="0" dirty="0">
                        <a:effectLst/>
                        <a:latin typeface="Calibri"/>
                        <a:ea typeface="Calibri"/>
                        <a:cs typeface="Times New Roman"/>
                      </a:endParaRPr>
                    </a:p>
                  </a:txBody>
                  <a:tcPr marL="68580" marR="68580" marT="0" marB="0"/>
                </a:tc>
              </a:tr>
              <a:tr h="1151396">
                <a:tc>
                  <a:txBody>
                    <a:bodyPr/>
                    <a:lstStyle/>
                    <a:p>
                      <a:pPr>
                        <a:lnSpc>
                          <a:spcPct val="115000"/>
                        </a:lnSpc>
                        <a:spcAft>
                          <a:spcPts val="0"/>
                        </a:spcAft>
                      </a:pPr>
                      <a:r>
                        <a:rPr lang="en-AU" sz="1530" baseline="0">
                          <a:solidFill>
                            <a:srgbClr val="000000"/>
                          </a:solidFill>
                          <a:effectLst/>
                        </a:rPr>
                        <a:t>Reading: Reading, understanding, comprehending, interpreting and analysing texts</a:t>
                      </a:r>
                      <a:endParaRPr lang="en-AU" sz="1530" baseline="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AU" sz="1530" b="1" baseline="0" dirty="0">
                          <a:effectLst/>
                        </a:rPr>
                        <a:t>35%</a:t>
                      </a:r>
                    </a:p>
                    <a:p>
                      <a:pPr algn="ctr">
                        <a:lnSpc>
                          <a:spcPct val="115000"/>
                        </a:lnSpc>
                        <a:spcAft>
                          <a:spcPts val="0"/>
                        </a:spcAft>
                      </a:pPr>
                      <a:r>
                        <a:rPr lang="en-AU" sz="1530" b="1" baseline="0" dirty="0">
                          <a:effectLst/>
                        </a:rPr>
                        <a:t> </a:t>
                      </a:r>
                      <a:endParaRPr lang="en-AU" sz="1530" b="1" baseline="0" dirty="0">
                        <a:effectLst/>
                        <a:latin typeface="Calibri"/>
                        <a:ea typeface="Calibri"/>
                        <a:cs typeface="Times New Roman"/>
                      </a:endParaRPr>
                    </a:p>
                  </a:txBody>
                  <a:tcPr marL="68580" marR="68580" marT="0" marB="0"/>
                </a:tc>
              </a:tr>
              <a:tr h="759202">
                <a:tc>
                  <a:txBody>
                    <a:bodyPr/>
                    <a:lstStyle/>
                    <a:p>
                      <a:pPr>
                        <a:lnSpc>
                          <a:spcPct val="115000"/>
                        </a:lnSpc>
                        <a:spcAft>
                          <a:spcPts val="0"/>
                        </a:spcAft>
                      </a:pPr>
                      <a:r>
                        <a:rPr lang="en-AU" sz="1530" baseline="0">
                          <a:solidFill>
                            <a:srgbClr val="000000"/>
                          </a:solidFill>
                          <a:effectLst/>
                        </a:rPr>
                        <a:t>Writing: Producing, constructing, creating and writing texts</a:t>
                      </a:r>
                      <a:endParaRPr lang="en-AU" sz="1530" baseline="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AU" sz="1530" b="1" baseline="0" dirty="0">
                          <a:effectLst/>
                        </a:rPr>
                        <a:t>35%</a:t>
                      </a:r>
                      <a:endParaRPr lang="en-AU" sz="1530" b="1" baseline="0" dirty="0">
                        <a:effectLst/>
                        <a:latin typeface="Calibri"/>
                        <a:ea typeface="Calibri"/>
                        <a:cs typeface="Times New Roman"/>
                      </a:endParaRPr>
                    </a:p>
                  </a:txBody>
                  <a:tcPr marL="68580" marR="68580" marT="0" marB="0"/>
                </a:tc>
              </a:tr>
              <a:tr h="759202">
                <a:tc>
                  <a:txBody>
                    <a:bodyPr/>
                    <a:lstStyle/>
                    <a:p>
                      <a:pPr>
                        <a:lnSpc>
                          <a:spcPct val="115000"/>
                        </a:lnSpc>
                        <a:spcAft>
                          <a:spcPts val="0"/>
                        </a:spcAft>
                      </a:pPr>
                      <a:r>
                        <a:rPr lang="en-AU" sz="1530" baseline="0" dirty="0">
                          <a:solidFill>
                            <a:srgbClr val="000000"/>
                          </a:solidFill>
                          <a:effectLst/>
                        </a:rPr>
                        <a:t>Oral communication: Speaking and listening skills</a:t>
                      </a:r>
                      <a:endParaRPr lang="en-AU" sz="1530" baseline="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AU" sz="1530" b="1" baseline="0" dirty="0">
                          <a:effectLst/>
                        </a:rPr>
                        <a:t>30%</a:t>
                      </a:r>
                    </a:p>
                    <a:p>
                      <a:pPr algn="ctr">
                        <a:lnSpc>
                          <a:spcPct val="115000"/>
                        </a:lnSpc>
                        <a:spcAft>
                          <a:spcPts val="0"/>
                        </a:spcAft>
                      </a:pPr>
                      <a:r>
                        <a:rPr lang="en-AU" sz="1530" b="1" baseline="0" dirty="0">
                          <a:effectLst/>
                        </a:rPr>
                        <a:t> </a:t>
                      </a:r>
                      <a:endParaRPr lang="en-AU" sz="1530" b="1" baseline="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06249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English Foundation EST Design Brief</a:t>
            </a:r>
          </a:p>
        </p:txBody>
      </p:sp>
      <p:sp>
        <p:nvSpPr>
          <p:cNvPr id="3" name="Content Placeholder 2"/>
          <p:cNvSpPr>
            <a:spLocks noGrp="1"/>
          </p:cNvSpPr>
          <p:nvPr>
            <p:ph idx="1"/>
          </p:nvPr>
        </p:nvSpPr>
        <p:spPr/>
        <p:txBody>
          <a:bodyPr/>
          <a:lstStyle/>
          <a:p>
            <a:pPr marL="0" indent="0">
              <a:buNone/>
            </a:pPr>
            <a:r>
              <a:rPr lang="en-AU" dirty="0" smtClean="0">
                <a:solidFill>
                  <a:schemeClr val="tx2"/>
                </a:solidFill>
              </a:rPr>
              <a:t>Time</a:t>
            </a:r>
            <a:r>
              <a:rPr lang="en-AU" dirty="0"/>
              <a:t>	</a:t>
            </a:r>
            <a:r>
              <a:rPr lang="en-AU" dirty="0" smtClean="0"/>
              <a:t>	One </a:t>
            </a:r>
            <a:r>
              <a:rPr lang="en-AU" dirty="0"/>
              <a:t>hour</a:t>
            </a:r>
          </a:p>
          <a:p>
            <a:pPr marL="0" indent="0">
              <a:buNone/>
            </a:pPr>
            <a:r>
              <a:rPr lang="en-AU" dirty="0">
                <a:solidFill>
                  <a:schemeClr val="tx2"/>
                </a:solidFill>
              </a:rPr>
              <a:t>Format	</a:t>
            </a:r>
            <a:r>
              <a:rPr lang="en-AU" dirty="0"/>
              <a:t>Written</a:t>
            </a:r>
          </a:p>
          <a:p>
            <a:pPr marL="0" indent="0">
              <a:buNone/>
            </a:pPr>
            <a:r>
              <a:rPr lang="en-AU" dirty="0"/>
              <a:t>	</a:t>
            </a:r>
            <a:r>
              <a:rPr lang="en-AU" dirty="0" smtClean="0"/>
              <a:t>	Conducted </a:t>
            </a:r>
            <a:r>
              <a:rPr lang="en-AU" dirty="0"/>
              <a:t>under invigilated conditions</a:t>
            </a:r>
          </a:p>
          <a:p>
            <a:pPr marL="0" indent="0">
              <a:buNone/>
            </a:pPr>
            <a:r>
              <a:rPr lang="en-AU" dirty="0"/>
              <a:t>	</a:t>
            </a:r>
            <a:r>
              <a:rPr lang="en-AU" dirty="0" smtClean="0"/>
              <a:t>	Typically </a:t>
            </a:r>
            <a:r>
              <a:rPr lang="en-AU" dirty="0"/>
              <a:t>between one and three questions</a:t>
            </a:r>
          </a:p>
          <a:p>
            <a:pPr marL="0" indent="0">
              <a:buNone/>
            </a:pPr>
            <a:r>
              <a:rPr lang="en-AU" dirty="0"/>
              <a:t>	</a:t>
            </a:r>
            <a:r>
              <a:rPr lang="en-AU" dirty="0"/>
              <a:t>	</a:t>
            </a:r>
            <a:r>
              <a:rPr lang="en-AU" dirty="0" smtClean="0"/>
              <a:t>Questions </a:t>
            </a:r>
            <a:r>
              <a:rPr lang="en-AU" dirty="0"/>
              <a:t>can require students to </a:t>
            </a:r>
            <a:r>
              <a:rPr lang="en-AU" dirty="0" smtClean="0"/>
              <a:t>comprehend</a:t>
            </a:r>
          </a:p>
          <a:p>
            <a:pPr marL="0" indent="0">
              <a:buNone/>
            </a:pPr>
            <a:r>
              <a:rPr lang="en-AU" dirty="0"/>
              <a:t> </a:t>
            </a:r>
            <a:r>
              <a:rPr lang="en-AU" dirty="0" smtClean="0"/>
              <a:t>                    </a:t>
            </a:r>
            <a:r>
              <a:rPr lang="en-AU" dirty="0" smtClean="0"/>
              <a:t> texts </a:t>
            </a:r>
            <a:r>
              <a:rPr lang="en-AU" dirty="0"/>
              <a:t>and </a:t>
            </a:r>
            <a:r>
              <a:rPr lang="en-AU" dirty="0" smtClean="0"/>
              <a:t>compose </a:t>
            </a:r>
            <a:r>
              <a:rPr lang="en-AU" dirty="0"/>
              <a:t>responses</a:t>
            </a:r>
          </a:p>
          <a:p>
            <a:pPr marL="0" indent="0">
              <a:buNone/>
            </a:pPr>
            <a:r>
              <a:rPr lang="en-AU" dirty="0">
                <a:solidFill>
                  <a:schemeClr val="tx2"/>
                </a:solidFill>
              </a:rPr>
              <a:t>Content</a:t>
            </a:r>
            <a:r>
              <a:rPr lang="en-AU" dirty="0"/>
              <a:t> </a:t>
            </a:r>
            <a:r>
              <a:rPr lang="en-AU" dirty="0" smtClean="0"/>
              <a:t>	The </a:t>
            </a:r>
            <a:r>
              <a:rPr lang="en-AU" dirty="0"/>
              <a:t>Authority informs schools during Term 3 </a:t>
            </a:r>
            <a:r>
              <a:rPr lang="en-AU" dirty="0" smtClean="0"/>
              <a:t>of</a:t>
            </a:r>
          </a:p>
          <a:p>
            <a:pPr marL="0" indent="0">
              <a:buNone/>
            </a:pPr>
            <a:r>
              <a:rPr lang="en-AU" dirty="0"/>
              <a:t> </a:t>
            </a:r>
            <a:r>
              <a:rPr lang="en-AU" dirty="0" smtClean="0"/>
              <a:t>                     </a:t>
            </a:r>
            <a:r>
              <a:rPr lang="en-AU" dirty="0"/>
              <a:t>the </a:t>
            </a:r>
            <a:r>
              <a:rPr lang="en-AU" dirty="0" smtClean="0"/>
              <a:t>previous </a:t>
            </a:r>
            <a:r>
              <a:rPr lang="en-AU" dirty="0"/>
              <a:t>year of the Unit 3 syllabus </a:t>
            </a:r>
            <a:r>
              <a:rPr lang="en-AU" dirty="0" smtClean="0"/>
              <a:t>content</a:t>
            </a:r>
          </a:p>
          <a:p>
            <a:pPr marL="0" indent="0">
              <a:buNone/>
            </a:pPr>
            <a:r>
              <a:rPr lang="en-AU" dirty="0"/>
              <a:t> </a:t>
            </a:r>
            <a:r>
              <a:rPr lang="en-AU" dirty="0" smtClean="0"/>
              <a:t>                     </a:t>
            </a:r>
            <a:r>
              <a:rPr lang="en-AU" dirty="0"/>
              <a:t>on which the 	task will be based</a:t>
            </a:r>
          </a:p>
          <a:p>
            <a:endParaRPr lang="en-AU" dirty="0"/>
          </a:p>
        </p:txBody>
      </p:sp>
    </p:spTree>
    <p:extLst>
      <p:ext uri="{BB962C8B-B14F-4D97-AF65-F5344CB8AC3E}">
        <p14:creationId xmlns:p14="http://schemas.microsoft.com/office/powerpoint/2010/main" val="1611244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550275" cy="844550"/>
          </a:xfrm>
        </p:spPr>
        <p:txBody>
          <a:bodyPr/>
          <a:lstStyle/>
          <a:p>
            <a:pPr lvl="0"/>
            <a:r>
              <a:rPr lang="en-AU" dirty="0" smtClean="0"/>
              <a:t/>
            </a:r>
            <a:br>
              <a:rPr lang="en-AU" dirty="0" smtClean="0"/>
            </a:br>
            <a:r>
              <a:rPr lang="en-AU" dirty="0" smtClean="0"/>
              <a:t>For enquiries regarding the English Foundation course:</a:t>
            </a:r>
            <a:r>
              <a:rPr lang="en-AU" dirty="0"/>
              <a:t/>
            </a:r>
            <a:br>
              <a:rPr lang="en-AU" dirty="0"/>
            </a:br>
            <a:endParaRPr lang="en-AU" dirty="0"/>
          </a:p>
        </p:txBody>
      </p:sp>
      <p:sp>
        <p:nvSpPr>
          <p:cNvPr id="3" name="Content Placeholder 2"/>
          <p:cNvSpPr>
            <a:spLocks noGrp="1"/>
          </p:cNvSpPr>
          <p:nvPr>
            <p:ph idx="1"/>
          </p:nvPr>
        </p:nvSpPr>
        <p:spPr>
          <a:xfrm>
            <a:off x="304800" y="2667000"/>
            <a:ext cx="8531225" cy="3733800"/>
          </a:xfrm>
        </p:spPr>
        <p:txBody>
          <a:bodyPr/>
          <a:lstStyle/>
          <a:p>
            <a:pPr marL="0" lvl="0" indent="0" algn="ctr">
              <a:spcAft>
                <a:spcPts val="600"/>
              </a:spcAft>
              <a:buNone/>
            </a:pPr>
            <a:endParaRPr lang="en-AU" dirty="0" smtClean="0">
              <a:ea typeface="Calibri"/>
              <a:cs typeface="Times New Roman"/>
            </a:endParaRPr>
          </a:p>
          <a:p>
            <a:pPr marL="0" lvl="0" indent="0">
              <a:spcAft>
                <a:spcPts val="600"/>
              </a:spcAft>
              <a:buNone/>
            </a:pPr>
            <a:endParaRPr lang="en-AU" dirty="0" smtClean="0"/>
          </a:p>
          <a:p>
            <a:pPr marL="0" lvl="0" indent="0">
              <a:spcAft>
                <a:spcPts val="600"/>
              </a:spcAft>
              <a:buNone/>
            </a:pPr>
            <a:r>
              <a:rPr lang="en-AU" dirty="0"/>
              <a:t>	</a:t>
            </a:r>
            <a:r>
              <a:rPr lang="en-AU" sz="2800" dirty="0" smtClean="0"/>
              <a:t>Gerard Morris</a:t>
            </a:r>
          </a:p>
          <a:p>
            <a:pPr marL="0" lvl="0" indent="0">
              <a:spcAft>
                <a:spcPts val="600"/>
              </a:spcAft>
              <a:buNone/>
            </a:pPr>
            <a:r>
              <a:rPr lang="en-AU" sz="2800" dirty="0"/>
              <a:t>	</a:t>
            </a:r>
            <a:r>
              <a:rPr lang="en-AU" sz="2800" dirty="0" smtClean="0"/>
              <a:t>Phone: 9273 6742</a:t>
            </a:r>
          </a:p>
          <a:p>
            <a:pPr marL="0" lvl="0" indent="0">
              <a:spcAft>
                <a:spcPts val="600"/>
              </a:spcAft>
              <a:buNone/>
            </a:pPr>
            <a:r>
              <a:rPr lang="en-AU" sz="2800" dirty="0"/>
              <a:t>	</a:t>
            </a:r>
            <a:r>
              <a:rPr lang="en-AU" sz="2800" dirty="0" smtClean="0"/>
              <a:t>Email: </a:t>
            </a:r>
            <a:r>
              <a:rPr lang="en-AU" sz="2800" dirty="0" smtClean="0"/>
              <a:t>Gerard.Morris@scsa.wa.edu.au</a:t>
            </a:r>
            <a:endParaRPr lang="en-AU" sz="2800" dirty="0" smtClean="0"/>
          </a:p>
          <a:p>
            <a:pPr marL="0" lvl="0" indent="0">
              <a:spcAft>
                <a:spcPts val="600"/>
              </a:spcAft>
              <a:buNone/>
            </a:pPr>
            <a:r>
              <a:rPr lang="en-AU" dirty="0"/>
              <a:t>	</a:t>
            </a:r>
          </a:p>
        </p:txBody>
      </p:sp>
    </p:spTree>
    <p:extLst>
      <p:ext uri="{BB962C8B-B14F-4D97-AF65-F5344CB8AC3E}">
        <p14:creationId xmlns:p14="http://schemas.microsoft.com/office/powerpoint/2010/main" val="604356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45" y="685800"/>
            <a:ext cx="8550275" cy="844550"/>
          </a:xfrm>
        </p:spPr>
        <p:txBody>
          <a:bodyPr/>
          <a:lstStyle/>
          <a:p>
            <a:r>
              <a:rPr lang="en-AU" dirty="0" smtClean="0"/>
              <a:t>Maths Foundation course content</a:t>
            </a:r>
            <a:endParaRPr lang="en-AU" dirty="0"/>
          </a:p>
        </p:txBody>
      </p:sp>
      <p:sp>
        <p:nvSpPr>
          <p:cNvPr id="3" name="Content Placeholder 2"/>
          <p:cNvSpPr>
            <a:spLocks noGrp="1"/>
          </p:cNvSpPr>
          <p:nvPr>
            <p:ph idx="1"/>
          </p:nvPr>
        </p:nvSpPr>
        <p:spPr>
          <a:xfrm>
            <a:off x="338138" y="1371600"/>
            <a:ext cx="8531225" cy="4606925"/>
          </a:xfrm>
        </p:spPr>
        <p:txBody>
          <a:bodyPr/>
          <a:lstStyle/>
          <a:p>
            <a:pPr marL="0" indent="0">
              <a:buNone/>
            </a:pPr>
            <a:r>
              <a:rPr lang="en-AU" dirty="0"/>
              <a:t>Content area 1.2: Addition and subtraction with whole numbers and </a:t>
            </a:r>
            <a:r>
              <a:rPr lang="en-AU" dirty="0" smtClean="0"/>
              <a:t>money</a:t>
            </a:r>
          </a:p>
          <a:p>
            <a:pPr mar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14541073"/>
              </p:ext>
            </p:extLst>
          </p:nvPr>
        </p:nvGraphicFramePr>
        <p:xfrm>
          <a:off x="838200" y="2251583"/>
          <a:ext cx="7467600" cy="4291181"/>
        </p:xfrm>
        <a:graphic>
          <a:graphicData uri="http://schemas.openxmlformats.org/drawingml/2006/table">
            <a:tbl>
              <a:tblPr firstRow="1" firstCol="1" bandRow="1"/>
              <a:tblGrid>
                <a:gridCol w="3810000"/>
                <a:gridCol w="3657600"/>
              </a:tblGrid>
              <a:tr h="435461">
                <a:tc>
                  <a:txBody>
                    <a:bodyPr/>
                    <a:lstStyle/>
                    <a:p>
                      <a:pPr algn="ctr">
                        <a:lnSpc>
                          <a:spcPct val="110000"/>
                        </a:lnSpc>
                        <a:spcAft>
                          <a:spcPts val="0"/>
                        </a:spcAft>
                      </a:pPr>
                      <a:r>
                        <a:rPr lang="en-AU" sz="2400" b="1" dirty="0">
                          <a:solidFill>
                            <a:srgbClr val="FFFFFF"/>
                          </a:solidFill>
                          <a:effectLst/>
                          <a:latin typeface="Calibri"/>
                          <a:ea typeface="Times New Roman"/>
                          <a:cs typeface="Times New Roman"/>
                        </a:rPr>
                        <a:t>Content descriptions</a:t>
                      </a:r>
                      <a:endParaRPr lang="en-AU" sz="3200" dirty="0">
                        <a:effectLst/>
                        <a:latin typeface="Calibri"/>
                        <a:ea typeface="Times New Roman"/>
                        <a:cs typeface="Times New Roman"/>
                      </a:endParaRPr>
                    </a:p>
                  </a:txBody>
                  <a:tcPr marL="68580" marR="68580" marT="0" marB="0" anchor="ctr">
                    <a:lnL w="12700" cap="flat" cmpd="sng" algn="ctr">
                      <a:solidFill>
                        <a:srgbClr val="887EB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87EB2"/>
                      </a:solidFill>
                      <a:prstDash val="solid"/>
                      <a:round/>
                      <a:headEnd type="none" w="med" len="med"/>
                      <a:tailEnd type="none" w="med" len="med"/>
                    </a:lnT>
                    <a:lnB w="12700" cap="flat" cmpd="sng" algn="ctr">
                      <a:solidFill>
                        <a:srgbClr val="887EB2"/>
                      </a:solidFill>
                      <a:prstDash val="solid"/>
                      <a:round/>
                      <a:headEnd type="none" w="med" len="med"/>
                      <a:tailEnd type="none" w="med" len="med"/>
                    </a:lnB>
                    <a:solidFill>
                      <a:srgbClr val="4D2C8A"/>
                    </a:solidFill>
                  </a:tcPr>
                </a:tc>
                <a:tc>
                  <a:txBody>
                    <a:bodyPr/>
                    <a:lstStyle/>
                    <a:p>
                      <a:pPr algn="ctr">
                        <a:lnSpc>
                          <a:spcPct val="110000"/>
                        </a:lnSpc>
                        <a:spcAft>
                          <a:spcPts val="0"/>
                        </a:spcAft>
                      </a:pPr>
                      <a:r>
                        <a:rPr lang="en-AU" sz="2400" b="1" dirty="0">
                          <a:solidFill>
                            <a:srgbClr val="FFFFFF"/>
                          </a:solidFill>
                          <a:effectLst/>
                          <a:latin typeface="Calibri"/>
                          <a:ea typeface="Times New Roman"/>
                          <a:cs typeface="Times New Roman"/>
                        </a:rPr>
                        <a:t>Examples</a:t>
                      </a:r>
                      <a:endParaRPr lang="en-AU" sz="1600" dirty="0">
                        <a:effectLst/>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887EB2"/>
                      </a:solidFill>
                      <a:prstDash val="solid"/>
                      <a:round/>
                      <a:headEnd type="none" w="med" len="med"/>
                      <a:tailEnd type="none" w="med" len="med"/>
                    </a:lnR>
                    <a:lnT w="12700" cap="flat" cmpd="sng" algn="ctr">
                      <a:solidFill>
                        <a:srgbClr val="887EB2"/>
                      </a:solidFill>
                      <a:prstDash val="solid"/>
                      <a:round/>
                      <a:headEnd type="none" w="med" len="med"/>
                      <a:tailEnd type="none" w="med" len="med"/>
                    </a:lnT>
                    <a:lnB w="12700" cap="flat" cmpd="sng" algn="ctr">
                      <a:solidFill>
                        <a:srgbClr val="887EB2"/>
                      </a:solidFill>
                      <a:prstDash val="solid"/>
                      <a:round/>
                      <a:headEnd type="none" w="med" len="med"/>
                      <a:tailEnd type="none" w="med" len="med"/>
                    </a:lnB>
                    <a:solidFill>
                      <a:srgbClr val="4D2C8A"/>
                    </a:solidFill>
                  </a:tcPr>
                </a:tc>
              </a:tr>
              <a:tr h="813909">
                <a:tc>
                  <a:txBody>
                    <a:bodyPr/>
                    <a:lstStyle/>
                    <a:p>
                      <a:pPr marL="0" lvl="0" indent="0" algn="l" defTabSz="914400" rtl="0" eaLnBrk="1" latinLnBrk="0" hangingPunct="1">
                        <a:lnSpc>
                          <a:spcPct val="115000"/>
                        </a:lnSpc>
                        <a:spcBef>
                          <a:spcPts val="200"/>
                        </a:spcBef>
                        <a:spcAft>
                          <a:spcPts val="200"/>
                        </a:spcAft>
                        <a:buFont typeface="Symbol"/>
                        <a:buNone/>
                        <a:tabLst>
                          <a:tab pos="450215" algn="l"/>
                        </a:tabLst>
                      </a:pPr>
                      <a:r>
                        <a:rPr lang="en-AU" sz="2000" kern="1200" dirty="0" smtClean="0">
                          <a:solidFill>
                            <a:schemeClr val="tx1"/>
                          </a:solidFill>
                          <a:effectLst/>
                          <a:latin typeface="+mn-lt"/>
                          <a:ea typeface="Times New Roman"/>
                          <a:cs typeface="Times New Roman"/>
                        </a:rPr>
                        <a:t>1.2.1    determine </a:t>
                      </a:r>
                      <a:r>
                        <a:rPr lang="en-AU" sz="2000" kern="1200" dirty="0">
                          <a:solidFill>
                            <a:schemeClr val="tx1"/>
                          </a:solidFill>
                          <a:effectLst/>
                          <a:latin typeface="+mn-lt"/>
                          <a:ea typeface="Times New Roman"/>
                          <a:cs typeface="Times New Roman"/>
                        </a:rPr>
                        <a:t>whether an estimation or an accurate answer is needed in everyday </a:t>
                      </a:r>
                      <a:r>
                        <a:rPr lang="en-AU" sz="2000" kern="1200" dirty="0" smtClean="0">
                          <a:solidFill>
                            <a:schemeClr val="tx1"/>
                          </a:solidFill>
                          <a:effectLst/>
                          <a:latin typeface="+mn-lt"/>
                          <a:ea typeface="Times New Roman"/>
                          <a:cs typeface="Times New Roman"/>
                        </a:rPr>
                        <a:t>situations</a:t>
                      </a:r>
                      <a:br>
                        <a:rPr lang="en-AU" sz="2000" kern="1200" dirty="0" smtClean="0">
                          <a:solidFill>
                            <a:schemeClr val="tx1"/>
                          </a:solidFill>
                          <a:effectLst/>
                          <a:latin typeface="+mn-lt"/>
                          <a:ea typeface="Times New Roman"/>
                          <a:cs typeface="Times New Roman"/>
                        </a:rPr>
                      </a:br>
                      <a:endParaRPr lang="en-AU" sz="2000" kern="1200" dirty="0">
                        <a:solidFill>
                          <a:schemeClr val="tx1"/>
                        </a:solidFill>
                        <a:effectLst/>
                        <a:latin typeface="+mn-lt"/>
                        <a:ea typeface="Times New Roman"/>
                        <a:cs typeface="Times New Roman"/>
                      </a:endParaRPr>
                    </a:p>
                  </a:txBody>
                  <a:tcPr marL="68580" marR="68580" marT="0" marB="0">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887EB2"/>
                      </a:solidFill>
                      <a:prstDash val="solid"/>
                      <a:round/>
                      <a:headEnd type="none" w="med" len="med"/>
                      <a:tailEnd type="none" w="med" len="med"/>
                    </a:lnT>
                    <a:lnB>
                      <a:noFill/>
                    </a:lnB>
                    <a:solidFill>
                      <a:srgbClr val="4D2C8A">
                        <a:alpha val="17000"/>
                      </a:srgbClr>
                    </a:solidFill>
                  </a:tcPr>
                </a:tc>
                <a:tc>
                  <a:txBody>
                    <a:bodyPr/>
                    <a:lstStyle/>
                    <a:p>
                      <a:pPr marL="342900" lvl="0" indent="-342900">
                        <a:lnSpc>
                          <a:spcPct val="115000"/>
                        </a:lnSpc>
                        <a:spcBef>
                          <a:spcPts val="200"/>
                        </a:spcBef>
                        <a:spcAft>
                          <a:spcPts val="200"/>
                        </a:spcAft>
                        <a:buFont typeface="Symbol"/>
                        <a:buChar char=""/>
                      </a:pPr>
                      <a:r>
                        <a:rPr lang="en-AU" sz="2000" dirty="0">
                          <a:effectLst/>
                          <a:latin typeface="+mn-lt"/>
                          <a:ea typeface="Times New Roman"/>
                          <a:cs typeface="Times New Roman"/>
                        </a:rPr>
                        <a:t>determine whether an exact amount or an estimation is required when shopping</a:t>
                      </a:r>
                    </a:p>
                  </a:txBody>
                  <a:tcPr marL="68580" marR="68580" marT="0" marB="0">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887EB2"/>
                      </a:solidFill>
                      <a:prstDash val="solid"/>
                      <a:round/>
                      <a:headEnd type="none" w="med" len="med"/>
                      <a:tailEnd type="none" w="med" len="med"/>
                    </a:lnT>
                    <a:lnB>
                      <a:noFill/>
                    </a:lnB>
                    <a:solidFill>
                      <a:srgbClr val="4D2C8A">
                        <a:alpha val="17000"/>
                      </a:srgbClr>
                    </a:solidFill>
                  </a:tcPr>
                </a:tc>
              </a:tr>
              <a:tr h="1085212">
                <a:tc>
                  <a:txBody>
                    <a:bodyPr/>
                    <a:lstStyle/>
                    <a:p>
                      <a:pPr marL="0" lvl="0" indent="0" algn="l" defTabSz="914400" rtl="0" eaLnBrk="1" latinLnBrk="0" hangingPunct="1">
                        <a:lnSpc>
                          <a:spcPct val="115000"/>
                        </a:lnSpc>
                        <a:spcBef>
                          <a:spcPts val="200"/>
                        </a:spcBef>
                        <a:spcAft>
                          <a:spcPts val="200"/>
                        </a:spcAft>
                        <a:buFont typeface="Symbol"/>
                        <a:buNone/>
                        <a:tabLst>
                          <a:tab pos="450215" algn="l"/>
                        </a:tabLst>
                      </a:pPr>
                      <a:r>
                        <a:rPr lang="en-AU" sz="2000" kern="1200" dirty="0" smtClean="0">
                          <a:solidFill>
                            <a:schemeClr val="tx1"/>
                          </a:solidFill>
                          <a:effectLst/>
                          <a:latin typeface="+mn-lt"/>
                          <a:ea typeface="Times New Roman"/>
                          <a:cs typeface="Times New Roman"/>
                        </a:rPr>
                        <a:t>1.2.2    choose </a:t>
                      </a:r>
                      <a:r>
                        <a:rPr lang="en-AU" sz="2000" kern="1200" dirty="0">
                          <a:solidFill>
                            <a:schemeClr val="tx1"/>
                          </a:solidFill>
                          <a:effectLst/>
                          <a:latin typeface="+mn-lt"/>
                          <a:ea typeface="Times New Roman"/>
                          <a:cs typeface="Times New Roman"/>
                        </a:rPr>
                        <a:t>when it is appropriate to use addition or subtraction to solve a range of everyday problems, for example, combining quantities, comparing the difference</a:t>
                      </a:r>
                    </a:p>
                  </a:txBody>
                  <a:tcPr marL="68580" marR="68580" marT="0" marB="0">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a:noFill/>
                    </a:lnT>
                    <a:lnB w="12700" cap="flat" cmpd="sng" algn="ctr">
                      <a:solidFill>
                        <a:srgbClr val="9688BE"/>
                      </a:solidFill>
                      <a:prstDash val="solid"/>
                      <a:round/>
                      <a:headEnd type="none" w="med" len="med"/>
                      <a:tailEnd type="none" w="med" len="med"/>
                    </a:lnB>
                    <a:solidFill>
                      <a:srgbClr val="4D2C8A">
                        <a:alpha val="17000"/>
                      </a:srgbClr>
                    </a:solidFill>
                  </a:tcPr>
                </a:tc>
                <a:tc>
                  <a:txBody>
                    <a:bodyPr/>
                    <a:lstStyle/>
                    <a:p>
                      <a:pPr marL="342900" lvl="0" indent="-342900">
                        <a:lnSpc>
                          <a:spcPct val="115000"/>
                        </a:lnSpc>
                        <a:spcBef>
                          <a:spcPts val="200"/>
                        </a:spcBef>
                        <a:spcAft>
                          <a:spcPts val="200"/>
                        </a:spcAft>
                        <a:buFont typeface="Symbol"/>
                        <a:buChar char=""/>
                      </a:pPr>
                      <a:r>
                        <a:rPr lang="en-AU" sz="2000" dirty="0">
                          <a:effectLst/>
                          <a:latin typeface="+mn-lt"/>
                          <a:ea typeface="Times New Roman"/>
                          <a:cs typeface="Times New Roman"/>
                        </a:rPr>
                        <a:t>choose the operation for calculations involved in shopping</a:t>
                      </a:r>
                    </a:p>
                  </a:txBody>
                  <a:tcPr marL="68580" marR="68580" marT="0" marB="0">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a:noFill/>
                    </a:lnT>
                    <a:lnB w="12700" cap="flat" cmpd="sng" algn="ctr">
                      <a:solidFill>
                        <a:srgbClr val="9688BE"/>
                      </a:solidFill>
                      <a:prstDash val="solid"/>
                      <a:round/>
                      <a:headEnd type="none" w="med" len="med"/>
                      <a:tailEnd type="none" w="med" len="med"/>
                    </a:lnB>
                    <a:solidFill>
                      <a:srgbClr val="4D2C8A">
                        <a:alpha val="17000"/>
                      </a:srgbClr>
                    </a:solidFill>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9996">
            <a:off x="6613657" y="5410424"/>
            <a:ext cx="2468676" cy="963088"/>
          </a:xfrm>
          <a:prstGeom prst="rect">
            <a:avLst/>
          </a:prstGeom>
        </p:spPr>
      </p:pic>
    </p:spTree>
    <p:extLst>
      <p:ext uri="{BB962C8B-B14F-4D97-AF65-F5344CB8AC3E}">
        <p14:creationId xmlns:p14="http://schemas.microsoft.com/office/powerpoint/2010/main" val="1349981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550275" cy="844550"/>
          </a:xfrm>
        </p:spPr>
        <p:txBody>
          <a:bodyPr/>
          <a:lstStyle/>
          <a:p>
            <a:pPr algn="ctr"/>
            <a:r>
              <a:rPr lang="en-AU" dirty="0" smtClean="0"/>
              <a:t>Mathematics Foundation course organisation </a:t>
            </a:r>
            <a:r>
              <a:rPr lang="en-AU" dirty="0"/>
              <a:t>of content</a:t>
            </a:r>
          </a:p>
        </p:txBody>
      </p:sp>
      <p:sp>
        <p:nvSpPr>
          <p:cNvPr id="3" name="Content Placeholder 2"/>
          <p:cNvSpPr>
            <a:spLocks noGrp="1"/>
          </p:cNvSpPr>
          <p:nvPr>
            <p:ph idx="1"/>
          </p:nvPr>
        </p:nvSpPr>
        <p:spPr>
          <a:xfrm>
            <a:off x="338138" y="2209800"/>
            <a:ext cx="8531225" cy="4025900"/>
          </a:xfrm>
        </p:spPr>
        <p:txBody>
          <a:bodyPr/>
          <a:lstStyle/>
          <a:p>
            <a:r>
              <a:rPr lang="en-AU" sz="2800" dirty="0" smtClean="0"/>
              <a:t>All content areas are core and </a:t>
            </a:r>
            <a:r>
              <a:rPr lang="en-AU" sz="2800" dirty="0"/>
              <a:t>cumulative across the two years of the </a:t>
            </a:r>
            <a:r>
              <a:rPr lang="en-AU" sz="2800" dirty="0" smtClean="0"/>
              <a:t>course</a:t>
            </a:r>
          </a:p>
          <a:p>
            <a:r>
              <a:rPr lang="en-AU" sz="2800" dirty="0" smtClean="0"/>
              <a:t>Content addresses the gaps in fundamental knowledge and skills missed in the past</a:t>
            </a:r>
          </a:p>
          <a:p>
            <a:r>
              <a:rPr lang="en-AU" sz="2800" dirty="0" smtClean="0"/>
              <a:t>Increase in complexity from Year 11 and Year 12</a:t>
            </a:r>
          </a:p>
          <a:p>
            <a:endParaRPr lang="en-AU" dirty="0"/>
          </a:p>
        </p:txBody>
      </p:sp>
    </p:spTree>
    <p:extLst>
      <p:ext uri="{BB962C8B-B14F-4D97-AF65-F5344CB8AC3E}">
        <p14:creationId xmlns:p14="http://schemas.microsoft.com/office/powerpoint/2010/main" val="2237022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Mathematics Foundation course content</a:t>
            </a:r>
            <a:endParaRPr lang="en-AU" dirty="0"/>
          </a:p>
        </p:txBody>
      </p:sp>
      <p:sp>
        <p:nvSpPr>
          <p:cNvPr id="3" name="Content Placeholder 2"/>
          <p:cNvSpPr>
            <a:spLocks noGrp="1"/>
          </p:cNvSpPr>
          <p:nvPr>
            <p:ph idx="1"/>
          </p:nvPr>
        </p:nvSpPr>
        <p:spPr/>
        <p:txBody>
          <a:bodyPr/>
          <a:lstStyle/>
          <a:p>
            <a:r>
              <a:rPr lang="en-AU" dirty="0" smtClean="0"/>
              <a:t>Addresses </a:t>
            </a:r>
            <a:r>
              <a:rPr lang="en-AU" dirty="0"/>
              <a:t>the gaps in fundamental knowledge and skills missed in the </a:t>
            </a:r>
            <a:r>
              <a:rPr lang="en-AU" dirty="0" smtClean="0"/>
              <a:t>past</a:t>
            </a:r>
          </a:p>
          <a:p>
            <a:endParaRPr lang="en-AU" dirty="0" smtClean="0"/>
          </a:p>
          <a:p>
            <a:endParaRPr lang="en-AU" dirty="0"/>
          </a:p>
          <a:p>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1736355358"/>
              </p:ext>
            </p:extLst>
          </p:nvPr>
        </p:nvGraphicFramePr>
        <p:xfrm>
          <a:off x="762000" y="2514600"/>
          <a:ext cx="7848600" cy="3886200"/>
        </p:xfrm>
        <a:graphic>
          <a:graphicData uri="http://schemas.openxmlformats.org/drawingml/2006/table">
            <a:tbl>
              <a:tblPr firstRow="1" firstCol="1" bandRow="1"/>
              <a:tblGrid>
                <a:gridCol w="3733800"/>
                <a:gridCol w="4114800"/>
              </a:tblGrid>
              <a:tr h="1828800">
                <a:tc>
                  <a:txBody>
                    <a:bodyPr/>
                    <a:lstStyle/>
                    <a:p>
                      <a:pPr>
                        <a:lnSpc>
                          <a:spcPct val="115000"/>
                        </a:lnSpc>
                        <a:spcAft>
                          <a:spcPts val="300"/>
                        </a:spcAft>
                      </a:pPr>
                      <a:r>
                        <a:rPr lang="en-US" sz="1200" dirty="0">
                          <a:effectLst/>
                          <a:latin typeface="Arial"/>
                          <a:ea typeface="PMingLiU"/>
                          <a:cs typeface="Calibri"/>
                        </a:rPr>
                        <a:t>Unit 1</a:t>
                      </a:r>
                      <a:endParaRPr lang="en-AU" sz="1800" dirty="0">
                        <a:effectLst/>
                        <a:latin typeface="Arial"/>
                        <a:ea typeface="Calibri"/>
                        <a:cs typeface="Times New Roman"/>
                      </a:endParaRPr>
                    </a:p>
                    <a:p>
                      <a:pPr>
                        <a:lnSpc>
                          <a:spcPct val="115000"/>
                        </a:lnSpc>
                        <a:spcAft>
                          <a:spcPts val="300"/>
                        </a:spcAft>
                      </a:pPr>
                      <a:r>
                        <a:rPr lang="en-US" sz="1200" dirty="0">
                          <a:effectLst/>
                          <a:latin typeface="Arial"/>
                          <a:ea typeface="PMingLiU"/>
                          <a:cs typeface="Calibri"/>
                        </a:rPr>
                        <a:t>1.1: Whole numbers and money</a:t>
                      </a:r>
                      <a:endParaRPr lang="en-AU" sz="1800" dirty="0">
                        <a:effectLst/>
                        <a:latin typeface="Arial"/>
                        <a:ea typeface="Calibri"/>
                        <a:cs typeface="Times New Roman"/>
                      </a:endParaRPr>
                    </a:p>
                    <a:p>
                      <a:pPr marL="261938" indent="-261938">
                        <a:lnSpc>
                          <a:spcPct val="115000"/>
                        </a:lnSpc>
                        <a:spcAft>
                          <a:spcPts val="300"/>
                        </a:spcAft>
                      </a:pPr>
                      <a:r>
                        <a:rPr lang="en-US" sz="1200" dirty="0">
                          <a:effectLst/>
                          <a:latin typeface="Arial"/>
                          <a:ea typeface="PMingLiU"/>
                          <a:cs typeface="Calibri"/>
                        </a:rPr>
                        <a:t>1.2: Addition and subtraction with whole  </a:t>
                      </a:r>
                      <a:r>
                        <a:rPr lang="en-US" sz="1200" dirty="0" smtClean="0">
                          <a:effectLst/>
                          <a:latin typeface="Arial"/>
                          <a:ea typeface="PMingLiU"/>
                          <a:cs typeface="Calibri"/>
                        </a:rPr>
                        <a:t>numbers </a:t>
                      </a:r>
                      <a:r>
                        <a:rPr lang="en-US" sz="1200" dirty="0">
                          <a:effectLst/>
                          <a:latin typeface="Arial"/>
                          <a:ea typeface="PMingLiU"/>
                          <a:cs typeface="Calibri"/>
                        </a:rPr>
                        <a:t>and money</a:t>
                      </a:r>
                      <a:endParaRPr lang="en-AU" sz="1800" dirty="0">
                        <a:effectLst/>
                        <a:latin typeface="Arial"/>
                        <a:ea typeface="Calibri"/>
                        <a:cs typeface="Times New Roman"/>
                      </a:endParaRPr>
                    </a:p>
                    <a:p>
                      <a:pPr>
                        <a:lnSpc>
                          <a:spcPct val="115000"/>
                        </a:lnSpc>
                        <a:spcAft>
                          <a:spcPts val="300"/>
                        </a:spcAft>
                      </a:pPr>
                      <a:r>
                        <a:rPr lang="en-US" sz="1200" dirty="0">
                          <a:effectLst/>
                          <a:latin typeface="Arial"/>
                          <a:ea typeface="PMingLiU"/>
                          <a:cs typeface="Calibri"/>
                        </a:rPr>
                        <a:t>1.3: Length, mass and capacity</a:t>
                      </a:r>
                      <a:endParaRPr lang="en-AU" sz="1800" dirty="0">
                        <a:effectLst/>
                        <a:latin typeface="Arial"/>
                        <a:ea typeface="Calibri"/>
                        <a:cs typeface="Times New Roman"/>
                      </a:endParaRPr>
                    </a:p>
                    <a:p>
                      <a:pPr>
                        <a:lnSpc>
                          <a:spcPct val="115000"/>
                        </a:lnSpc>
                        <a:spcAft>
                          <a:spcPts val="300"/>
                        </a:spcAft>
                      </a:pPr>
                      <a:r>
                        <a:rPr lang="en-US" sz="1200" dirty="0">
                          <a:effectLst/>
                          <a:latin typeface="Arial"/>
                          <a:ea typeface="PMingLiU"/>
                          <a:cs typeface="Calibri"/>
                        </a:rPr>
                        <a:t>1.4: Time</a:t>
                      </a:r>
                      <a:endParaRPr lang="en-AU" sz="1800" dirty="0">
                        <a:effectLst/>
                        <a:latin typeface="Arial"/>
                        <a:ea typeface="Calibri"/>
                        <a:cs typeface="Times New Roman"/>
                      </a:endParaRPr>
                    </a:p>
                    <a:p>
                      <a:pPr>
                        <a:lnSpc>
                          <a:spcPct val="115000"/>
                        </a:lnSpc>
                        <a:spcAft>
                          <a:spcPts val="300"/>
                        </a:spcAft>
                      </a:pPr>
                      <a:r>
                        <a:rPr lang="en-US" sz="1200" dirty="0">
                          <a:effectLst/>
                          <a:latin typeface="Arial"/>
                          <a:ea typeface="PMingLiU"/>
                          <a:cs typeface="Calibri"/>
                        </a:rPr>
                        <a:t>1.5: Data, graphs and tables</a:t>
                      </a:r>
                      <a:endParaRPr lang="en-AU" sz="18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300"/>
                        </a:spcAft>
                      </a:pPr>
                      <a:r>
                        <a:rPr lang="en-US" sz="1200" dirty="0">
                          <a:effectLst/>
                          <a:latin typeface="Arial"/>
                          <a:ea typeface="PMingLiU"/>
                          <a:cs typeface="Calibri"/>
                        </a:rPr>
                        <a:t>Unit 3</a:t>
                      </a:r>
                      <a:endParaRPr lang="en-AU" sz="1800" dirty="0">
                        <a:effectLst/>
                        <a:latin typeface="Arial"/>
                        <a:ea typeface="Calibri"/>
                        <a:cs typeface="Times New Roman"/>
                      </a:endParaRPr>
                    </a:p>
                    <a:p>
                      <a:pPr>
                        <a:lnSpc>
                          <a:spcPct val="115000"/>
                        </a:lnSpc>
                        <a:spcAft>
                          <a:spcPts val="300"/>
                        </a:spcAft>
                      </a:pPr>
                      <a:r>
                        <a:rPr lang="en-US" sz="1200" dirty="0">
                          <a:effectLst/>
                          <a:latin typeface="Arial"/>
                          <a:ea typeface="PMingLiU"/>
                          <a:cs typeface="Calibri"/>
                        </a:rPr>
                        <a:t>3.1: The four operations: whole numbers and money</a:t>
                      </a:r>
                      <a:endParaRPr lang="en-AU" sz="1800" dirty="0">
                        <a:effectLst/>
                        <a:latin typeface="Arial"/>
                        <a:ea typeface="Calibri"/>
                        <a:cs typeface="Times New Roman"/>
                      </a:endParaRPr>
                    </a:p>
                    <a:p>
                      <a:pPr>
                        <a:lnSpc>
                          <a:spcPct val="115000"/>
                        </a:lnSpc>
                        <a:spcBef>
                          <a:spcPts val="300"/>
                        </a:spcBef>
                        <a:spcAft>
                          <a:spcPts val="300"/>
                        </a:spcAft>
                        <a:tabLst>
                          <a:tab pos="220345" algn="l"/>
                        </a:tabLst>
                      </a:pPr>
                      <a:r>
                        <a:rPr lang="en-US" sz="1200" dirty="0">
                          <a:effectLst/>
                          <a:latin typeface="Arial"/>
                          <a:ea typeface="PMingLiU"/>
                          <a:cs typeface="Calibri"/>
                        </a:rPr>
                        <a:t>3.2: Percentages linked with fractions and decimals</a:t>
                      </a:r>
                      <a:endParaRPr lang="en-AU" sz="1800" dirty="0">
                        <a:effectLst/>
                        <a:latin typeface="Arial"/>
                        <a:ea typeface="Calibri"/>
                        <a:cs typeface="Times New Roman"/>
                      </a:endParaRPr>
                    </a:p>
                    <a:p>
                      <a:pPr>
                        <a:lnSpc>
                          <a:spcPct val="115000"/>
                        </a:lnSpc>
                        <a:spcBef>
                          <a:spcPts val="300"/>
                        </a:spcBef>
                        <a:spcAft>
                          <a:spcPts val="300"/>
                        </a:spcAft>
                        <a:tabLst>
                          <a:tab pos="220345" algn="l"/>
                        </a:tabLst>
                      </a:pPr>
                      <a:r>
                        <a:rPr lang="en-US" sz="1200" dirty="0">
                          <a:effectLst/>
                          <a:latin typeface="Arial"/>
                          <a:ea typeface="PMingLiU"/>
                          <a:cs typeface="Calibri"/>
                        </a:rPr>
                        <a:t>3.3: The four operations: fractions and decimals</a:t>
                      </a:r>
                      <a:endParaRPr lang="en-AU" sz="1800" dirty="0">
                        <a:effectLst/>
                        <a:latin typeface="Arial"/>
                        <a:ea typeface="Calibri"/>
                        <a:cs typeface="Times New Roman"/>
                      </a:endParaRPr>
                    </a:p>
                    <a:p>
                      <a:pPr>
                        <a:lnSpc>
                          <a:spcPct val="115000"/>
                        </a:lnSpc>
                        <a:spcBef>
                          <a:spcPts val="300"/>
                        </a:spcBef>
                        <a:spcAft>
                          <a:spcPts val="300"/>
                        </a:spcAft>
                      </a:pPr>
                      <a:r>
                        <a:rPr lang="en-US" sz="1200" dirty="0">
                          <a:effectLst/>
                          <a:latin typeface="Arial"/>
                          <a:ea typeface="PMingLiU"/>
                          <a:cs typeface="Calibri"/>
                        </a:rPr>
                        <a:t>3.4: Location, time and temperature</a:t>
                      </a:r>
                      <a:endParaRPr lang="en-AU" sz="1800" dirty="0">
                        <a:effectLst/>
                        <a:latin typeface="Arial"/>
                        <a:ea typeface="Calibri"/>
                        <a:cs typeface="Times New Roman"/>
                      </a:endParaRPr>
                    </a:p>
                    <a:p>
                      <a:pPr>
                        <a:lnSpc>
                          <a:spcPct val="115000"/>
                        </a:lnSpc>
                        <a:spcBef>
                          <a:spcPts val="300"/>
                        </a:spcBef>
                        <a:spcAft>
                          <a:spcPts val="300"/>
                        </a:spcAft>
                      </a:pPr>
                      <a:r>
                        <a:rPr lang="en-US" sz="1200" dirty="0">
                          <a:effectLst/>
                          <a:latin typeface="Arial"/>
                          <a:ea typeface="PMingLiU"/>
                          <a:cs typeface="Calibri"/>
                        </a:rPr>
                        <a:t>3.5: Space and design</a:t>
                      </a:r>
                      <a:endParaRPr lang="en-AU" sz="18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400">
                <a:tc>
                  <a:txBody>
                    <a:bodyPr/>
                    <a:lstStyle/>
                    <a:p>
                      <a:pPr>
                        <a:lnSpc>
                          <a:spcPct val="115000"/>
                        </a:lnSpc>
                        <a:spcBef>
                          <a:spcPts val="300"/>
                        </a:spcBef>
                        <a:spcAft>
                          <a:spcPts val="300"/>
                        </a:spcAft>
                      </a:pPr>
                      <a:r>
                        <a:rPr lang="en-US" sz="1200" dirty="0">
                          <a:effectLst/>
                          <a:latin typeface="Arial"/>
                          <a:ea typeface="PMingLiU"/>
                          <a:cs typeface="Calibri"/>
                        </a:rPr>
                        <a:t>Unit 2</a:t>
                      </a:r>
                      <a:endParaRPr lang="en-AU" sz="1800" dirty="0">
                        <a:effectLst/>
                        <a:latin typeface="Arial"/>
                        <a:ea typeface="Calibri"/>
                        <a:cs typeface="Times New Roman"/>
                      </a:endParaRPr>
                    </a:p>
                    <a:p>
                      <a:pPr>
                        <a:lnSpc>
                          <a:spcPct val="115000"/>
                        </a:lnSpc>
                        <a:spcBef>
                          <a:spcPts val="300"/>
                        </a:spcBef>
                        <a:spcAft>
                          <a:spcPts val="300"/>
                        </a:spcAft>
                      </a:pPr>
                      <a:r>
                        <a:rPr lang="en-US" sz="1200" dirty="0">
                          <a:effectLst/>
                          <a:latin typeface="Arial"/>
                          <a:ea typeface="PMingLiU"/>
                          <a:cs typeface="Calibri"/>
                        </a:rPr>
                        <a:t>2.1: Understanding fractions and decimals</a:t>
                      </a:r>
                      <a:endParaRPr lang="en-AU" sz="1800" dirty="0">
                        <a:effectLst/>
                        <a:latin typeface="Arial"/>
                        <a:ea typeface="Calibri"/>
                        <a:cs typeface="Times New Roman"/>
                      </a:endParaRPr>
                    </a:p>
                    <a:p>
                      <a:pPr marL="261938" indent="-261938">
                        <a:lnSpc>
                          <a:spcPct val="115000"/>
                        </a:lnSpc>
                        <a:spcBef>
                          <a:spcPts val="300"/>
                        </a:spcBef>
                        <a:spcAft>
                          <a:spcPts val="300"/>
                        </a:spcAft>
                      </a:pPr>
                      <a:r>
                        <a:rPr lang="en-US" sz="1200" dirty="0">
                          <a:effectLst/>
                          <a:latin typeface="Arial"/>
                          <a:ea typeface="PMingLiU"/>
                          <a:cs typeface="Calibri"/>
                        </a:rPr>
                        <a:t>2.2: Multiplication and division with </a:t>
                      </a:r>
                      <a:r>
                        <a:rPr lang="en-US" sz="1200" dirty="0" smtClean="0">
                          <a:effectLst/>
                          <a:latin typeface="Arial"/>
                          <a:ea typeface="PMingLiU"/>
                          <a:cs typeface="Calibri"/>
                        </a:rPr>
                        <a:t>whole</a:t>
                      </a:r>
                      <a:r>
                        <a:rPr lang="en-AU" sz="1800" baseline="0" dirty="0" smtClean="0">
                          <a:effectLst/>
                          <a:latin typeface="Arial"/>
                          <a:ea typeface="PMingLiU"/>
                          <a:cs typeface="Times New Roman"/>
                        </a:rPr>
                        <a:t> </a:t>
                      </a:r>
                      <a:r>
                        <a:rPr lang="en-US" sz="1200" dirty="0" smtClean="0">
                          <a:effectLst/>
                          <a:latin typeface="Arial"/>
                          <a:ea typeface="PMingLiU"/>
                          <a:cs typeface="Calibri"/>
                        </a:rPr>
                        <a:t>numbers </a:t>
                      </a:r>
                      <a:r>
                        <a:rPr lang="en-US" sz="1200" dirty="0">
                          <a:effectLst/>
                          <a:latin typeface="Arial"/>
                          <a:ea typeface="PMingLiU"/>
                          <a:cs typeface="Calibri"/>
                        </a:rPr>
                        <a:t>and money</a:t>
                      </a:r>
                      <a:endParaRPr lang="en-AU" sz="1800" dirty="0">
                        <a:effectLst/>
                        <a:latin typeface="Arial"/>
                        <a:ea typeface="Calibri"/>
                        <a:cs typeface="Times New Roman"/>
                      </a:endParaRPr>
                    </a:p>
                    <a:p>
                      <a:pPr>
                        <a:lnSpc>
                          <a:spcPct val="115000"/>
                        </a:lnSpc>
                        <a:spcBef>
                          <a:spcPts val="300"/>
                        </a:spcBef>
                        <a:spcAft>
                          <a:spcPts val="300"/>
                        </a:spcAft>
                      </a:pPr>
                      <a:r>
                        <a:rPr lang="en-US" sz="1200" dirty="0">
                          <a:effectLst/>
                          <a:latin typeface="Arial"/>
                          <a:ea typeface="PMingLiU"/>
                          <a:cs typeface="Calibri"/>
                        </a:rPr>
                        <a:t>2.3: Metric relationships</a:t>
                      </a:r>
                      <a:endParaRPr lang="en-AU" sz="1800" dirty="0">
                        <a:effectLst/>
                        <a:latin typeface="Arial"/>
                        <a:ea typeface="Calibri"/>
                        <a:cs typeface="Times New Roman"/>
                      </a:endParaRPr>
                    </a:p>
                    <a:p>
                      <a:pPr>
                        <a:lnSpc>
                          <a:spcPct val="115000"/>
                        </a:lnSpc>
                        <a:spcBef>
                          <a:spcPts val="300"/>
                        </a:spcBef>
                        <a:spcAft>
                          <a:spcPts val="300"/>
                        </a:spcAft>
                      </a:pPr>
                      <a:r>
                        <a:rPr lang="en-US" sz="1200" dirty="0">
                          <a:effectLst/>
                          <a:latin typeface="Arial"/>
                          <a:ea typeface="PMingLiU"/>
                          <a:cs typeface="Calibri"/>
                        </a:rPr>
                        <a:t>2.4: Perimeter, area and volume</a:t>
                      </a:r>
                      <a:endParaRPr lang="en-AU" sz="1800" dirty="0">
                        <a:effectLst/>
                        <a:latin typeface="Arial"/>
                        <a:ea typeface="Calibri"/>
                        <a:cs typeface="Times New Roman"/>
                      </a:endParaRPr>
                    </a:p>
                    <a:p>
                      <a:pPr>
                        <a:lnSpc>
                          <a:spcPct val="115000"/>
                        </a:lnSpc>
                        <a:spcBef>
                          <a:spcPts val="300"/>
                        </a:spcBef>
                        <a:spcAft>
                          <a:spcPts val="300"/>
                        </a:spcAft>
                      </a:pPr>
                      <a:r>
                        <a:rPr lang="en-US" sz="1200" dirty="0">
                          <a:effectLst/>
                          <a:latin typeface="Arial"/>
                          <a:ea typeface="PMingLiU"/>
                          <a:cs typeface="Calibri"/>
                        </a:rPr>
                        <a:t>2.5: The probability of everyday events</a:t>
                      </a:r>
                      <a:endParaRPr lang="en-AU" sz="18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300"/>
                        </a:spcAft>
                      </a:pPr>
                      <a:r>
                        <a:rPr lang="en-US" sz="1200" dirty="0">
                          <a:effectLst/>
                          <a:latin typeface="Arial"/>
                          <a:ea typeface="PMingLiU"/>
                          <a:cs typeface="Calibri"/>
                        </a:rPr>
                        <a:t>Unit 4</a:t>
                      </a:r>
                      <a:endParaRPr lang="en-AU" sz="1800" dirty="0">
                        <a:effectLst/>
                        <a:latin typeface="Arial"/>
                        <a:ea typeface="Calibri"/>
                        <a:cs typeface="Times New Roman"/>
                      </a:endParaRPr>
                    </a:p>
                    <a:p>
                      <a:pPr>
                        <a:lnSpc>
                          <a:spcPct val="115000"/>
                        </a:lnSpc>
                        <a:spcAft>
                          <a:spcPts val="300"/>
                        </a:spcAft>
                      </a:pPr>
                      <a:r>
                        <a:rPr lang="en-US" sz="1200" dirty="0">
                          <a:effectLst/>
                          <a:latin typeface="Arial"/>
                          <a:ea typeface="PMingLiU"/>
                          <a:cs typeface="Calibri"/>
                        </a:rPr>
                        <a:t>4.1: Rates and ratios </a:t>
                      </a:r>
                      <a:endParaRPr lang="en-AU" sz="1800" dirty="0">
                        <a:effectLst/>
                        <a:latin typeface="Arial"/>
                        <a:ea typeface="Calibri"/>
                        <a:cs typeface="Times New Roman"/>
                      </a:endParaRPr>
                    </a:p>
                    <a:p>
                      <a:pPr>
                        <a:lnSpc>
                          <a:spcPct val="115000"/>
                        </a:lnSpc>
                        <a:spcBef>
                          <a:spcPts val="300"/>
                        </a:spcBef>
                        <a:spcAft>
                          <a:spcPts val="300"/>
                        </a:spcAft>
                        <a:tabLst>
                          <a:tab pos="237490" algn="l"/>
                        </a:tabLst>
                      </a:pPr>
                      <a:r>
                        <a:rPr lang="en-US" sz="1200" dirty="0">
                          <a:effectLst/>
                          <a:latin typeface="Arial"/>
                          <a:ea typeface="PMingLiU"/>
                          <a:cs typeface="Calibri"/>
                        </a:rPr>
                        <a:t>4.2: Statistics and probability</a:t>
                      </a:r>
                      <a:endParaRPr lang="en-AU" sz="1800" dirty="0">
                        <a:effectLst/>
                        <a:latin typeface="Arial"/>
                        <a:ea typeface="Calibri"/>
                        <a:cs typeface="Times New Roman"/>
                      </a:endParaRPr>
                    </a:p>
                    <a:p>
                      <a:pPr>
                        <a:spcBef>
                          <a:spcPts val="300"/>
                        </a:spcBef>
                        <a:spcAft>
                          <a:spcPts val="300"/>
                        </a:spcAft>
                      </a:pPr>
                      <a:r>
                        <a:rPr lang="en-US" sz="1200" dirty="0">
                          <a:effectLst/>
                          <a:latin typeface="Arial"/>
                          <a:ea typeface="PMingLiU"/>
                          <a:cs typeface="Calibri"/>
                        </a:rPr>
                        <a:t>4.3: </a:t>
                      </a:r>
                      <a:r>
                        <a:rPr lang="en-AU" sz="1200" dirty="0">
                          <a:effectLst/>
                          <a:latin typeface="Arial"/>
                          <a:ea typeface="PMingLiU"/>
                          <a:cs typeface="Calibri"/>
                        </a:rPr>
                        <a:t>Application of the Mathematical Thinking Process</a:t>
                      </a:r>
                      <a:r>
                        <a:rPr lang="en-AU" sz="1200" b="1" dirty="0">
                          <a:effectLst/>
                          <a:latin typeface="Arial"/>
                          <a:ea typeface="PMingLiU"/>
                          <a:cs typeface="Calibri"/>
                        </a:rPr>
                        <a:t> </a:t>
                      </a:r>
                      <a:endParaRPr lang="en-AU" sz="18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9937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1850"/>
            <a:ext cx="8550275" cy="844550"/>
          </a:xfrm>
        </p:spPr>
        <p:txBody>
          <a:bodyPr/>
          <a:lstStyle/>
          <a:p>
            <a:r>
              <a:rPr lang="en-AU" dirty="0" smtClean="0"/>
              <a:t>Foundation courses</a:t>
            </a:r>
            <a:endParaRPr lang="en-AU" dirty="0"/>
          </a:p>
        </p:txBody>
      </p:sp>
      <p:sp>
        <p:nvSpPr>
          <p:cNvPr id="3" name="Content Placeholder 2"/>
          <p:cNvSpPr>
            <a:spLocks noGrp="1"/>
          </p:cNvSpPr>
          <p:nvPr>
            <p:ph idx="1"/>
          </p:nvPr>
        </p:nvSpPr>
        <p:spPr>
          <a:xfrm>
            <a:off x="307975" y="1412875"/>
            <a:ext cx="8531225" cy="4606925"/>
          </a:xfrm>
        </p:spPr>
        <p:txBody>
          <a:bodyPr/>
          <a:lstStyle/>
          <a:p>
            <a:pPr>
              <a:spcBef>
                <a:spcPts val="0"/>
              </a:spcBef>
              <a:spcAft>
                <a:spcPts val="1000"/>
              </a:spcAft>
            </a:pPr>
            <a:endParaRPr lang="en-AU" sz="900" dirty="0" smtClean="0"/>
          </a:p>
          <a:p>
            <a:pPr marL="0" indent="0">
              <a:buNone/>
            </a:pPr>
            <a:r>
              <a:rPr lang="en-AU" dirty="0"/>
              <a:t>The courses support the development of functional literacy and numeracy skills </a:t>
            </a:r>
          </a:p>
          <a:p>
            <a:pPr lvl="0"/>
            <a:endParaRPr lang="en-AU" dirty="0" smtClean="0"/>
          </a:p>
          <a:p>
            <a:pPr lvl="0"/>
            <a:r>
              <a:rPr lang="en-AU" dirty="0" smtClean="0"/>
              <a:t>Applied Information Technology </a:t>
            </a:r>
          </a:p>
          <a:p>
            <a:pPr lvl="0"/>
            <a:r>
              <a:rPr lang="en-AU" dirty="0" smtClean="0"/>
              <a:t>Career and Enterprise </a:t>
            </a:r>
          </a:p>
          <a:p>
            <a:pPr lvl="0"/>
            <a:r>
              <a:rPr lang="en-AU" dirty="0" smtClean="0"/>
              <a:t>English </a:t>
            </a:r>
          </a:p>
          <a:p>
            <a:pPr lvl="0"/>
            <a:r>
              <a:rPr lang="en-AU" dirty="0" smtClean="0"/>
              <a:t>English as an Additional Language or Dialect (EAL/D)</a:t>
            </a:r>
          </a:p>
          <a:p>
            <a:pPr lvl="0"/>
            <a:r>
              <a:rPr lang="en-AU" dirty="0" smtClean="0"/>
              <a:t>Health, Physical and Outdoor Education </a:t>
            </a:r>
          </a:p>
          <a:p>
            <a:pPr lvl="0"/>
            <a:r>
              <a:rPr lang="en-AU" dirty="0" smtClean="0"/>
              <a:t>Mathematics</a:t>
            </a:r>
            <a:endParaRPr lang="en-AU" dirty="0"/>
          </a:p>
        </p:txBody>
      </p:sp>
    </p:spTree>
    <p:extLst>
      <p:ext uri="{BB962C8B-B14F-4D97-AF65-F5344CB8AC3E}">
        <p14:creationId xmlns:p14="http://schemas.microsoft.com/office/powerpoint/2010/main" val="317705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Foundation Mathematics course assessment  </a:t>
            </a:r>
            <a:endParaRPr lang="en-AU" sz="3200" dirty="0"/>
          </a:p>
        </p:txBody>
      </p:sp>
      <p:sp>
        <p:nvSpPr>
          <p:cNvPr id="3" name="Content Placeholder 2"/>
          <p:cNvSpPr>
            <a:spLocks noGrp="1"/>
          </p:cNvSpPr>
          <p:nvPr>
            <p:ph idx="1"/>
          </p:nvPr>
        </p:nvSpPr>
        <p:spPr/>
        <p:txBody>
          <a:bodyPr/>
          <a:lstStyle/>
          <a:p>
            <a:pPr marL="0" indent="0">
              <a:buNone/>
            </a:pPr>
            <a:endParaRPr lang="en-AU" dirty="0" smtClean="0"/>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530537430"/>
              </p:ext>
            </p:extLst>
          </p:nvPr>
        </p:nvGraphicFramePr>
        <p:xfrm>
          <a:off x="914400" y="1828800"/>
          <a:ext cx="7391400" cy="4200906"/>
        </p:xfrm>
        <a:graphic>
          <a:graphicData uri="http://schemas.openxmlformats.org/drawingml/2006/table">
            <a:tbl>
              <a:tblPr firstRow="1" firstCol="1" bandRow="1"/>
              <a:tblGrid>
                <a:gridCol w="1787468"/>
                <a:gridCol w="5603932"/>
              </a:tblGrid>
              <a:tr h="1645920">
                <a:tc>
                  <a:txBody>
                    <a:bodyPr/>
                    <a:lstStyle/>
                    <a:p>
                      <a:pPr>
                        <a:lnSpc>
                          <a:spcPct val="115000"/>
                        </a:lnSpc>
                        <a:spcAft>
                          <a:spcPts val="0"/>
                        </a:spcAft>
                      </a:pPr>
                      <a:r>
                        <a:rPr lang="en-AU" sz="2000" b="1" dirty="0">
                          <a:effectLst/>
                          <a:latin typeface="Calibri"/>
                          <a:ea typeface="Calibri"/>
                          <a:cs typeface="Times New Roman"/>
                        </a:rPr>
                        <a:t>Response tasks</a:t>
                      </a:r>
                      <a:endParaRPr lang="en-AU" sz="2000" dirty="0">
                        <a:effectLst/>
                        <a:latin typeface="Calibri"/>
                        <a:ea typeface="Calibri"/>
                        <a:cs typeface="Times New Roman"/>
                      </a:endParaRPr>
                    </a:p>
                    <a:p>
                      <a:pPr>
                        <a:lnSpc>
                          <a:spcPct val="115000"/>
                        </a:lnSpc>
                        <a:spcAft>
                          <a:spcPts val="0"/>
                        </a:spcAft>
                      </a:pPr>
                      <a:r>
                        <a:rPr lang="en-AU" sz="20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tabLst>
                          <a:tab pos="457200" algn="l"/>
                        </a:tabLst>
                      </a:pPr>
                      <a:r>
                        <a:rPr lang="en-AU" sz="2000" dirty="0">
                          <a:effectLst/>
                          <a:latin typeface="Calibri"/>
                          <a:ea typeface="Calibri"/>
                          <a:cs typeface="Times New Roman"/>
                        </a:rPr>
                        <a:t>o</a:t>
                      </a:r>
                      <a:r>
                        <a:rPr lang="en-AU" sz="2000" dirty="0" smtClean="0">
                          <a:effectLst/>
                          <a:latin typeface="Calibri"/>
                          <a:ea typeface="Calibri"/>
                          <a:cs typeface="Times New Roman"/>
                        </a:rPr>
                        <a:t>ngoing </a:t>
                      </a:r>
                      <a:r>
                        <a:rPr lang="en-AU" sz="2000" dirty="0">
                          <a:effectLst/>
                          <a:latin typeface="Calibri"/>
                          <a:ea typeface="Calibri"/>
                          <a:cs typeface="Times New Roman"/>
                        </a:rPr>
                        <a:t>assessment of mathematical skills, terminology and procedures</a:t>
                      </a:r>
                    </a:p>
                    <a:p>
                      <a:pPr marL="342900" lvl="0" indent="-342900">
                        <a:lnSpc>
                          <a:spcPct val="115000"/>
                        </a:lnSpc>
                        <a:spcAft>
                          <a:spcPts val="0"/>
                        </a:spcAft>
                        <a:buFont typeface="Times New Roman"/>
                        <a:buChar char="•"/>
                        <a:tabLst>
                          <a:tab pos="457200" algn="l"/>
                        </a:tabLst>
                      </a:pPr>
                      <a:r>
                        <a:rPr lang="en-AU" sz="2000" dirty="0">
                          <a:effectLst/>
                          <a:latin typeface="Calibri"/>
                          <a:ea typeface="Calibri"/>
                          <a:cs typeface="Times New Roman"/>
                        </a:rPr>
                        <a:t>i</a:t>
                      </a:r>
                      <a:r>
                        <a:rPr lang="en-AU" sz="2000" dirty="0" smtClean="0">
                          <a:effectLst/>
                          <a:latin typeface="Calibri"/>
                          <a:ea typeface="Calibri"/>
                          <a:cs typeface="Times New Roman"/>
                        </a:rPr>
                        <a:t>nclude </a:t>
                      </a:r>
                      <a:r>
                        <a:rPr lang="en-AU" sz="2000" dirty="0">
                          <a:effectLst/>
                          <a:latin typeface="Calibri"/>
                          <a:ea typeface="Calibri"/>
                          <a:cs typeface="Times New Roman"/>
                        </a:rPr>
                        <a:t>quizzes, tests, observation checklists, anecdotal evidence</a:t>
                      </a:r>
                    </a:p>
                    <a:p>
                      <a:pPr>
                        <a:lnSpc>
                          <a:spcPct val="115000"/>
                        </a:lnSpc>
                        <a:spcAft>
                          <a:spcPts val="0"/>
                        </a:spcAft>
                      </a:pPr>
                      <a:r>
                        <a:rPr lang="en-AU" sz="20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0">
                <a:tc>
                  <a:txBody>
                    <a:bodyPr/>
                    <a:lstStyle/>
                    <a:p>
                      <a:pPr>
                        <a:lnSpc>
                          <a:spcPct val="115000"/>
                        </a:lnSpc>
                        <a:spcAft>
                          <a:spcPts val="0"/>
                        </a:spcAft>
                      </a:pPr>
                      <a:r>
                        <a:rPr lang="en-AU" sz="2000" b="1">
                          <a:effectLst/>
                          <a:latin typeface="Calibri"/>
                          <a:ea typeface="Calibri"/>
                          <a:cs typeface="Times New Roman"/>
                        </a:rPr>
                        <a:t>Practical applications </a:t>
                      </a:r>
                      <a:endParaRPr lang="en-AU" sz="2000">
                        <a:effectLst/>
                        <a:latin typeface="Calibri"/>
                        <a:ea typeface="Calibri"/>
                        <a:cs typeface="Times New Roman"/>
                      </a:endParaRPr>
                    </a:p>
                    <a:p>
                      <a:pPr>
                        <a:lnSpc>
                          <a:spcPct val="115000"/>
                        </a:lnSpc>
                        <a:spcAft>
                          <a:spcPts val="0"/>
                        </a:spcAft>
                      </a:pPr>
                      <a:r>
                        <a:rPr lang="en-AU" sz="20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tabLst>
                          <a:tab pos="457200" algn="l"/>
                        </a:tabLst>
                      </a:pPr>
                      <a:r>
                        <a:rPr lang="en-AU" sz="2000" dirty="0">
                          <a:effectLst/>
                          <a:latin typeface="Calibri"/>
                          <a:ea typeface="Calibri"/>
                          <a:cs typeface="Times New Roman"/>
                        </a:rPr>
                        <a:t>emphasis on real world tasks from personal, work and community contexts.</a:t>
                      </a:r>
                    </a:p>
                    <a:p>
                      <a:pPr marL="342900" lvl="0" indent="-342900">
                        <a:lnSpc>
                          <a:spcPct val="115000"/>
                        </a:lnSpc>
                        <a:spcAft>
                          <a:spcPts val="0"/>
                        </a:spcAft>
                        <a:buFont typeface="Times New Roman"/>
                        <a:buChar char="•"/>
                        <a:tabLst>
                          <a:tab pos="457200" algn="l"/>
                        </a:tabLst>
                      </a:pPr>
                      <a:r>
                        <a:rPr lang="en-AU" sz="2000" dirty="0">
                          <a:effectLst/>
                          <a:latin typeface="Calibri"/>
                          <a:ea typeface="Calibri"/>
                          <a:cs typeface="Times New Roman"/>
                        </a:rPr>
                        <a:t>Units 1-3 - tasks involve a limited number of familiar steps and are of short duration</a:t>
                      </a:r>
                    </a:p>
                    <a:p>
                      <a:pPr marL="342900" lvl="0" indent="-342900">
                        <a:lnSpc>
                          <a:spcPct val="115000"/>
                        </a:lnSpc>
                        <a:spcAft>
                          <a:spcPts val="0"/>
                        </a:spcAft>
                        <a:buFont typeface="Times New Roman"/>
                        <a:buChar char="•"/>
                        <a:tabLst>
                          <a:tab pos="457200" algn="l"/>
                        </a:tabLst>
                      </a:pPr>
                      <a:r>
                        <a:rPr lang="en-AU" sz="2000" dirty="0">
                          <a:effectLst/>
                          <a:latin typeface="Calibri"/>
                          <a:ea typeface="Calibri"/>
                          <a:cs typeface="Times New Roman"/>
                        </a:rPr>
                        <a:t>Unit 4.3  – longer project tasks involving an integration of concepts.</a:t>
                      </a:r>
                    </a:p>
                    <a:p>
                      <a:pPr>
                        <a:lnSpc>
                          <a:spcPct val="115000"/>
                        </a:lnSpc>
                        <a:spcAft>
                          <a:spcPts val="0"/>
                        </a:spcAft>
                      </a:pPr>
                      <a:r>
                        <a:rPr lang="en-AU" sz="20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6836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45" y="990600"/>
            <a:ext cx="8550275" cy="990600"/>
          </a:xfrm>
        </p:spPr>
        <p:txBody>
          <a:bodyPr/>
          <a:lstStyle/>
          <a:p>
            <a:r>
              <a:rPr lang="en-AU" dirty="0" smtClean="0"/>
              <a:t>Mathematics Foundation course sample EST</a:t>
            </a:r>
            <a:endParaRPr lang="en-AU" dirty="0"/>
          </a:p>
        </p:txBody>
      </p:sp>
      <p:sp>
        <p:nvSpPr>
          <p:cNvPr id="3" name="Content Placeholder 2"/>
          <p:cNvSpPr>
            <a:spLocks noGrp="1"/>
          </p:cNvSpPr>
          <p:nvPr>
            <p:ph idx="1"/>
          </p:nvPr>
        </p:nvSpPr>
        <p:spPr>
          <a:xfrm>
            <a:off x="338138" y="1905000"/>
            <a:ext cx="8531225" cy="4073525"/>
          </a:xfrm>
        </p:spPr>
        <p:txBody>
          <a:bodyPr/>
          <a:lstStyle/>
          <a:p>
            <a:pPr marL="0" indent="0">
              <a:buNone/>
            </a:pPr>
            <a:endParaRPr lang="en-AU" sz="2000" dirty="0" smtClean="0"/>
          </a:p>
          <a:p>
            <a:pPr marL="0" indent="0">
              <a:buNone/>
            </a:pPr>
            <a:r>
              <a:rPr lang="en-AU" sz="2000" dirty="0" smtClean="0"/>
              <a:t>Based on </a:t>
            </a:r>
          </a:p>
          <a:p>
            <a:r>
              <a:rPr lang="en-AU" sz="2000" dirty="0" smtClean="0"/>
              <a:t>Content </a:t>
            </a:r>
            <a:r>
              <a:rPr lang="en-AU" sz="2000" dirty="0"/>
              <a:t>area 3.1: The four operations: whole numbers and money</a:t>
            </a:r>
            <a:endParaRPr lang="en-AU" sz="2000" b="1" dirty="0"/>
          </a:p>
          <a:p>
            <a:pPr lvl="0"/>
            <a:r>
              <a:rPr lang="en-AU" sz="2000" dirty="0"/>
              <a:t>Content area 3.3: The four operations: fractions and decimals</a:t>
            </a:r>
            <a:endParaRPr lang="en-AU" sz="2000" b="1" dirty="0"/>
          </a:p>
          <a:p>
            <a:pPr lvl="0"/>
            <a:r>
              <a:rPr lang="en-AU" sz="2000" dirty="0"/>
              <a:t>Content area 3.4: Location, time and temperature</a:t>
            </a:r>
            <a:endParaRPr lang="en-AU" sz="2000" b="1" dirty="0"/>
          </a:p>
          <a:p>
            <a:pPr marL="0" indent="0">
              <a:buNone/>
            </a:pP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9996">
            <a:off x="6613657" y="5410424"/>
            <a:ext cx="2468676" cy="96308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8278133"/>
              </p:ext>
            </p:extLst>
          </p:nvPr>
        </p:nvGraphicFramePr>
        <p:xfrm>
          <a:off x="457200" y="3886201"/>
          <a:ext cx="7924800" cy="2133599"/>
        </p:xfrm>
        <a:graphic>
          <a:graphicData uri="http://schemas.openxmlformats.org/drawingml/2006/table">
            <a:tbl>
              <a:tblPr firstRow="1" firstCol="1" bandRow="1"/>
              <a:tblGrid>
                <a:gridCol w="3962400"/>
                <a:gridCol w="3962400"/>
              </a:tblGrid>
              <a:tr h="246597">
                <a:tc>
                  <a:txBody>
                    <a:bodyPr/>
                    <a:lstStyle/>
                    <a:p>
                      <a:pPr>
                        <a:lnSpc>
                          <a:spcPct val="115000"/>
                        </a:lnSpc>
                        <a:spcAft>
                          <a:spcPts val="0"/>
                        </a:spcAft>
                      </a:pPr>
                      <a:r>
                        <a:rPr lang="en-AU" sz="1400" b="1" dirty="0">
                          <a:solidFill>
                            <a:srgbClr val="FFFFFF"/>
                          </a:solidFill>
                          <a:effectLst/>
                          <a:latin typeface="Calibri"/>
                          <a:ea typeface="Franklin Gothic Book"/>
                          <a:cs typeface="Calibri"/>
                        </a:rPr>
                        <a:t>Time</a:t>
                      </a:r>
                      <a:endParaRPr lang="en-AU" sz="1400" dirty="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88BE"/>
                    </a:solidFill>
                  </a:tcPr>
                </a:tc>
                <a:tc>
                  <a:txBody>
                    <a:bodyPr/>
                    <a:lstStyle/>
                    <a:p>
                      <a:pPr>
                        <a:lnSpc>
                          <a:spcPct val="110000"/>
                        </a:lnSpc>
                        <a:spcBef>
                          <a:spcPts val="150"/>
                        </a:spcBef>
                        <a:spcAft>
                          <a:spcPts val="150"/>
                        </a:spcAft>
                      </a:pPr>
                      <a:r>
                        <a:rPr lang="en-AU" sz="1400">
                          <a:effectLst/>
                          <a:latin typeface="Calibri"/>
                          <a:ea typeface="Franklin Gothic Book"/>
                          <a:cs typeface="Calibri"/>
                        </a:rPr>
                        <a:t>One hour</a:t>
                      </a:r>
                      <a:endParaRPr lang="en-AU" sz="14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235875">
                <a:tc rowSpan="4">
                  <a:txBody>
                    <a:bodyPr/>
                    <a:lstStyle/>
                    <a:p>
                      <a:pPr>
                        <a:lnSpc>
                          <a:spcPct val="115000"/>
                        </a:lnSpc>
                        <a:spcAft>
                          <a:spcPts val="0"/>
                        </a:spcAft>
                      </a:pPr>
                      <a:r>
                        <a:rPr lang="en-AU" sz="1400" b="1" dirty="0">
                          <a:solidFill>
                            <a:srgbClr val="FFFFFF"/>
                          </a:solidFill>
                          <a:effectLst/>
                          <a:latin typeface="Calibri"/>
                          <a:ea typeface="Franklin Gothic Book"/>
                          <a:cs typeface="Calibri"/>
                        </a:rPr>
                        <a:t>Format</a:t>
                      </a:r>
                      <a:endParaRPr lang="en-AU" sz="1400" dirty="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88BE"/>
                    </a:solidFill>
                  </a:tcPr>
                </a:tc>
                <a:tc>
                  <a:txBody>
                    <a:bodyPr/>
                    <a:lstStyle/>
                    <a:p>
                      <a:pPr>
                        <a:lnSpc>
                          <a:spcPct val="110000"/>
                        </a:lnSpc>
                        <a:spcBef>
                          <a:spcPts val="150"/>
                        </a:spcBef>
                        <a:spcAft>
                          <a:spcPts val="150"/>
                        </a:spcAft>
                      </a:pPr>
                      <a:r>
                        <a:rPr lang="en-AU" sz="1400">
                          <a:effectLst/>
                          <a:latin typeface="Calibri"/>
                          <a:ea typeface="Franklin Gothic Book"/>
                          <a:cs typeface="Calibri"/>
                        </a:rPr>
                        <a:t>Written</a:t>
                      </a:r>
                      <a:endParaRPr lang="en-AU" sz="14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235875">
                <a:tc vMerge="1">
                  <a:txBody>
                    <a:bodyPr/>
                    <a:lstStyle/>
                    <a:p>
                      <a:endParaRPr lang="en-AU"/>
                    </a:p>
                  </a:txBody>
                  <a:tcPr/>
                </a:tc>
                <a:tc>
                  <a:txBody>
                    <a:bodyPr/>
                    <a:lstStyle/>
                    <a:p>
                      <a:pPr>
                        <a:lnSpc>
                          <a:spcPct val="110000"/>
                        </a:lnSpc>
                        <a:spcBef>
                          <a:spcPts val="150"/>
                        </a:spcBef>
                        <a:spcAft>
                          <a:spcPts val="150"/>
                        </a:spcAft>
                      </a:pPr>
                      <a:r>
                        <a:rPr lang="en-AU" sz="1400" dirty="0">
                          <a:effectLst/>
                          <a:latin typeface="Calibri"/>
                          <a:ea typeface="Times New Roman"/>
                          <a:cs typeface="Times New Roman"/>
                        </a:rPr>
                        <a:t>Conducted under invigilated conditions</a:t>
                      </a: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235875">
                <a:tc vMerge="1">
                  <a:txBody>
                    <a:bodyPr/>
                    <a:lstStyle/>
                    <a:p>
                      <a:endParaRPr lang="en-AU"/>
                    </a:p>
                  </a:txBody>
                  <a:tcPr/>
                </a:tc>
                <a:tc>
                  <a:txBody>
                    <a:bodyPr/>
                    <a:lstStyle/>
                    <a:p>
                      <a:pPr>
                        <a:lnSpc>
                          <a:spcPct val="110000"/>
                        </a:lnSpc>
                        <a:spcBef>
                          <a:spcPts val="150"/>
                        </a:spcBef>
                        <a:spcAft>
                          <a:spcPts val="150"/>
                        </a:spcAft>
                      </a:pPr>
                      <a:r>
                        <a:rPr lang="en-AU" sz="1400">
                          <a:effectLst/>
                          <a:latin typeface="Calibri"/>
                          <a:ea typeface="Times New Roman"/>
                          <a:cs typeface="Times New Roman"/>
                        </a:rPr>
                        <a:t>Typically between three and five questions</a:t>
                      </a: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471750">
                <a:tc vMerge="1">
                  <a:txBody>
                    <a:bodyPr/>
                    <a:lstStyle/>
                    <a:p>
                      <a:endParaRPr lang="en-AU"/>
                    </a:p>
                  </a:txBody>
                  <a:tcPr/>
                </a:tc>
                <a:tc>
                  <a:txBody>
                    <a:bodyPr/>
                    <a:lstStyle/>
                    <a:p>
                      <a:pPr>
                        <a:lnSpc>
                          <a:spcPct val="110000"/>
                        </a:lnSpc>
                        <a:spcBef>
                          <a:spcPts val="150"/>
                        </a:spcBef>
                        <a:spcAft>
                          <a:spcPts val="150"/>
                        </a:spcAft>
                      </a:pPr>
                      <a:r>
                        <a:rPr lang="en-AU" sz="1400" dirty="0">
                          <a:effectLst/>
                          <a:latin typeface="Calibri"/>
                          <a:ea typeface="Times New Roman"/>
                          <a:cs typeface="Times New Roman"/>
                        </a:rPr>
                        <a:t>Questions can require students to refer to source material</a:t>
                      </a: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707627">
                <a:tc>
                  <a:txBody>
                    <a:bodyPr/>
                    <a:lstStyle/>
                    <a:p>
                      <a:pPr>
                        <a:lnSpc>
                          <a:spcPct val="115000"/>
                        </a:lnSpc>
                        <a:spcAft>
                          <a:spcPts val="0"/>
                        </a:spcAft>
                      </a:pPr>
                      <a:r>
                        <a:rPr lang="en-AU" sz="1400" b="1" dirty="0">
                          <a:solidFill>
                            <a:srgbClr val="FFFFFF"/>
                          </a:solidFill>
                          <a:effectLst/>
                          <a:latin typeface="Calibri"/>
                          <a:ea typeface="Franklin Gothic Book"/>
                          <a:cs typeface="Calibri"/>
                        </a:rPr>
                        <a:t>Content</a:t>
                      </a:r>
                      <a:endParaRPr lang="en-AU" sz="1400" dirty="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688BE"/>
                      </a:solidFill>
                      <a:prstDash val="solid"/>
                      <a:round/>
                      <a:headEnd type="none" w="med" len="med"/>
                      <a:tailEnd type="none" w="med" len="med"/>
                    </a:lnB>
                    <a:solidFill>
                      <a:srgbClr val="9688BE"/>
                    </a:solidFill>
                  </a:tcPr>
                </a:tc>
                <a:tc>
                  <a:txBody>
                    <a:bodyPr/>
                    <a:lstStyle/>
                    <a:p>
                      <a:pPr>
                        <a:lnSpc>
                          <a:spcPct val="110000"/>
                        </a:lnSpc>
                        <a:spcBef>
                          <a:spcPts val="150"/>
                        </a:spcBef>
                        <a:spcAft>
                          <a:spcPts val="150"/>
                        </a:spcAft>
                      </a:pPr>
                      <a:r>
                        <a:rPr lang="en-AU" sz="1400" dirty="0">
                          <a:effectLst/>
                          <a:latin typeface="Calibri"/>
                          <a:ea typeface="Times New Roman"/>
                          <a:cs typeface="Times New Roman"/>
                        </a:rPr>
                        <a:t>The Authority informs schools during Term 3 of the previous year of the Unit 3 syllabus content on which the task will be based</a:t>
                      </a: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9313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550275" cy="844550"/>
          </a:xfrm>
        </p:spPr>
        <p:txBody>
          <a:bodyPr/>
          <a:lstStyle/>
          <a:p>
            <a:pPr lvl="0"/>
            <a:r>
              <a:rPr lang="en-AU" dirty="0" smtClean="0"/>
              <a:t/>
            </a:r>
            <a:br>
              <a:rPr lang="en-AU" dirty="0" smtClean="0"/>
            </a:br>
            <a:r>
              <a:rPr lang="en-AU" dirty="0"/>
              <a:t>For enquiries regarding the </a:t>
            </a:r>
            <a:r>
              <a:rPr lang="en-AU" dirty="0" smtClean="0"/>
              <a:t>Mathematics Foundation </a:t>
            </a:r>
            <a:r>
              <a:rPr lang="en-AU" dirty="0"/>
              <a:t>course:</a:t>
            </a:r>
            <a:br>
              <a:rPr lang="en-AU" dirty="0"/>
            </a:br>
            <a:endParaRPr lang="en-AU" dirty="0"/>
          </a:p>
        </p:txBody>
      </p:sp>
      <p:sp>
        <p:nvSpPr>
          <p:cNvPr id="3" name="Content Placeholder 2"/>
          <p:cNvSpPr>
            <a:spLocks noGrp="1"/>
          </p:cNvSpPr>
          <p:nvPr>
            <p:ph idx="1"/>
          </p:nvPr>
        </p:nvSpPr>
        <p:spPr>
          <a:xfrm>
            <a:off x="304800" y="1793875"/>
            <a:ext cx="8531225" cy="4606925"/>
          </a:xfrm>
        </p:spPr>
        <p:txBody>
          <a:bodyPr/>
          <a:lstStyle/>
          <a:p>
            <a:pPr marL="0" lvl="0" indent="0" algn="ctr">
              <a:spcAft>
                <a:spcPts val="600"/>
              </a:spcAft>
              <a:buNone/>
            </a:pPr>
            <a:endParaRPr lang="en-AU" dirty="0" smtClean="0">
              <a:ea typeface="Calibri"/>
              <a:cs typeface="Times New Roman"/>
            </a:endParaRPr>
          </a:p>
          <a:p>
            <a:pPr marL="0" lvl="0" indent="0">
              <a:spcAft>
                <a:spcPts val="600"/>
              </a:spcAft>
              <a:buNone/>
            </a:pPr>
            <a:endParaRPr lang="en-AU" dirty="0" smtClean="0"/>
          </a:p>
          <a:p>
            <a:pPr marL="0" lvl="0" indent="0">
              <a:spcAft>
                <a:spcPts val="600"/>
              </a:spcAft>
              <a:buNone/>
            </a:pPr>
            <a:r>
              <a:rPr lang="en-AU" dirty="0"/>
              <a:t>	</a:t>
            </a:r>
            <a:r>
              <a:rPr lang="en-AU" dirty="0" smtClean="0"/>
              <a:t>Anne-Marie Benson</a:t>
            </a:r>
          </a:p>
          <a:p>
            <a:pPr marL="0" lvl="0" indent="0">
              <a:spcAft>
                <a:spcPts val="600"/>
              </a:spcAft>
              <a:buNone/>
            </a:pPr>
            <a:r>
              <a:rPr lang="en-AU" dirty="0"/>
              <a:t>	</a:t>
            </a:r>
            <a:r>
              <a:rPr lang="en-AU" dirty="0" smtClean="0"/>
              <a:t>Phone: 9273 6742</a:t>
            </a:r>
          </a:p>
          <a:p>
            <a:pPr marL="0" lvl="0" indent="0">
              <a:spcAft>
                <a:spcPts val="600"/>
              </a:spcAft>
              <a:buNone/>
            </a:pPr>
            <a:r>
              <a:rPr lang="en-AU" dirty="0"/>
              <a:t>	</a:t>
            </a:r>
            <a:r>
              <a:rPr lang="en-AU" dirty="0" smtClean="0"/>
              <a:t>Email: AnneMarie.Benson@scsa.wa.edu.au</a:t>
            </a:r>
          </a:p>
          <a:p>
            <a:pPr marL="0" lvl="0" indent="0">
              <a:spcAft>
                <a:spcPts val="600"/>
              </a:spcAft>
              <a:buNone/>
            </a:pPr>
            <a:r>
              <a:rPr lang="en-AU" dirty="0"/>
              <a:t>	</a:t>
            </a:r>
          </a:p>
        </p:txBody>
      </p:sp>
    </p:spTree>
    <p:extLst>
      <p:ext uri="{BB962C8B-B14F-4D97-AF65-F5344CB8AC3E}">
        <p14:creationId xmlns:p14="http://schemas.microsoft.com/office/powerpoint/2010/main" val="2790058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English as an Additional Language or Dialect Foundation course (</a:t>
            </a:r>
            <a:r>
              <a:rPr lang="en-AU" sz="2800" b="1" dirty="0"/>
              <a:t>EAL/D</a:t>
            </a:r>
            <a:r>
              <a:rPr lang="en-AU" sz="2800" dirty="0"/>
              <a:t>)</a:t>
            </a:r>
          </a:p>
        </p:txBody>
      </p:sp>
      <p:sp>
        <p:nvSpPr>
          <p:cNvPr id="3" name="Content Placeholder 2"/>
          <p:cNvSpPr>
            <a:spLocks noGrp="1"/>
          </p:cNvSpPr>
          <p:nvPr>
            <p:ph idx="1"/>
          </p:nvPr>
        </p:nvSpPr>
        <p:spPr>
          <a:xfrm>
            <a:off x="338138" y="1828800"/>
            <a:ext cx="8531225" cy="4406900"/>
          </a:xfrm>
        </p:spPr>
        <p:txBody>
          <a:bodyPr/>
          <a:lstStyle/>
          <a:p>
            <a:r>
              <a:rPr lang="en-AU" dirty="0"/>
              <a:t>for students </a:t>
            </a:r>
            <a:r>
              <a:rPr lang="en-AU" i="1" dirty="0"/>
              <a:t>beginning</a:t>
            </a:r>
            <a:r>
              <a:rPr lang="en-AU" dirty="0"/>
              <a:t> to acquire English as a </a:t>
            </a:r>
            <a:r>
              <a:rPr lang="en-AU" i="1" dirty="0"/>
              <a:t>language,</a:t>
            </a:r>
            <a:r>
              <a:rPr lang="en-AU" dirty="0"/>
              <a:t> or Standard Australian English as a </a:t>
            </a:r>
            <a:r>
              <a:rPr lang="en-AU" i="1" dirty="0"/>
              <a:t>dialect</a:t>
            </a:r>
          </a:p>
          <a:p>
            <a:r>
              <a:rPr lang="en-AU" dirty="0"/>
              <a:t>EAL/D eligibility criteria apply to enrolment in the Foundation EAL/D course</a:t>
            </a:r>
          </a:p>
          <a:p>
            <a:r>
              <a:rPr lang="en-AU" dirty="0"/>
              <a:t>The course aims to develop students’ skills in listening, speaking reading and viewing, and writing, in social, educational and work contexts </a:t>
            </a:r>
          </a:p>
          <a:p>
            <a:r>
              <a:rPr lang="en-AU" dirty="0"/>
              <a:t>The course is mapped to the Australian Core Skills Framework Level 3</a:t>
            </a:r>
          </a:p>
          <a:p>
            <a:endParaRPr lang="en-AU" dirty="0"/>
          </a:p>
        </p:txBody>
      </p:sp>
    </p:spTree>
    <p:extLst>
      <p:ext uri="{BB962C8B-B14F-4D97-AF65-F5344CB8AC3E}">
        <p14:creationId xmlns:p14="http://schemas.microsoft.com/office/powerpoint/2010/main" val="2931896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1" dirty="0"/>
              <a:t>EAL/D </a:t>
            </a:r>
            <a:r>
              <a:rPr lang="en-AU" sz="2400" b="1" dirty="0" smtClean="0"/>
              <a:t>Foundation course organisation </a:t>
            </a:r>
            <a:r>
              <a:rPr lang="en-AU" sz="2400" b="1" dirty="0"/>
              <a:t>of content</a:t>
            </a:r>
          </a:p>
        </p:txBody>
      </p:sp>
      <p:sp>
        <p:nvSpPr>
          <p:cNvPr id="3" name="Content Placeholder 2"/>
          <p:cNvSpPr>
            <a:spLocks noGrp="1"/>
          </p:cNvSpPr>
          <p:nvPr>
            <p:ph idx="1"/>
          </p:nvPr>
        </p:nvSpPr>
        <p:spPr/>
        <p:txBody>
          <a:bodyPr/>
          <a:lstStyle/>
          <a:p>
            <a:r>
              <a:rPr lang="en-AU" dirty="0"/>
              <a:t>All content is core and cumulative across the two years of the course</a:t>
            </a:r>
          </a:p>
          <a:p>
            <a:r>
              <a:rPr lang="en-AU" dirty="0"/>
              <a:t>Comprehension and communication skills in SAE are built on specific language competencies outlined in the Language table</a:t>
            </a:r>
          </a:p>
          <a:p>
            <a:r>
              <a:rPr lang="en-AU" dirty="0" smtClean="0"/>
              <a:t>Content increases </a:t>
            </a:r>
            <a:r>
              <a:rPr lang="en-AU" dirty="0"/>
              <a:t>in complexity and breadth from Year 11 to Year 12</a:t>
            </a:r>
          </a:p>
          <a:p>
            <a:r>
              <a:rPr lang="en-AU" dirty="0" smtClean="0"/>
              <a:t>The syllabus allows </a:t>
            </a:r>
            <a:r>
              <a:rPr lang="en-AU" dirty="0"/>
              <a:t>flexibility in delivery of either a vocational or an academic focus</a:t>
            </a:r>
          </a:p>
          <a:p>
            <a:r>
              <a:rPr lang="en-AU" dirty="0"/>
              <a:t>The development of SAE language competencies is accompanied by development of essential sociolinguistic and sociocultural knowledge</a:t>
            </a:r>
          </a:p>
          <a:p>
            <a:endParaRPr lang="en-AU" dirty="0"/>
          </a:p>
        </p:txBody>
      </p:sp>
    </p:spTree>
    <p:extLst>
      <p:ext uri="{BB962C8B-B14F-4D97-AF65-F5344CB8AC3E}">
        <p14:creationId xmlns:p14="http://schemas.microsoft.com/office/powerpoint/2010/main" val="3077692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EAL/D </a:t>
            </a:r>
            <a:r>
              <a:rPr lang="en-AU" sz="2800" dirty="0" smtClean="0"/>
              <a:t>Foundation course - Unit </a:t>
            </a:r>
            <a:r>
              <a:rPr lang="en-AU" sz="2800" dirty="0"/>
              <a:t>2 sample content</a:t>
            </a:r>
          </a:p>
        </p:txBody>
      </p:sp>
      <p:pic>
        <p:nvPicPr>
          <p:cNvPr id="4" name="Content Placeholder 5"/>
          <p:cNvPicPr>
            <a:picLocks noGrp="1"/>
          </p:cNvPicPr>
          <p:nvPr>
            <p:ph idx="1"/>
          </p:nvPr>
        </p:nvPicPr>
        <p:blipFill rotWithShape="1">
          <a:blip r:embed="rId3"/>
          <a:srcRect l="7377" t="40525" r="59017" b="8729"/>
          <a:stretch/>
        </p:blipFill>
        <p:spPr bwMode="auto">
          <a:xfrm>
            <a:off x="790142" y="1628775"/>
            <a:ext cx="7627217" cy="4606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8503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EAL/D Foundation assessment </a:t>
            </a:r>
          </a:p>
        </p:txBody>
      </p:sp>
      <p:pic>
        <p:nvPicPr>
          <p:cNvPr id="4" name="Content Placeholder 3"/>
          <p:cNvPicPr>
            <a:picLocks noGrp="1"/>
          </p:cNvPicPr>
          <p:nvPr>
            <p:ph idx="1"/>
          </p:nvPr>
        </p:nvPicPr>
        <p:blipFill rotWithShape="1">
          <a:blip r:embed="rId3"/>
          <a:srcRect l="10440" t="38621" r="61767" b="26080"/>
          <a:stretch/>
        </p:blipFill>
        <p:spPr bwMode="auto">
          <a:xfrm>
            <a:off x="1143000" y="1447800"/>
            <a:ext cx="6777045" cy="39772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5766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EAL/D </a:t>
            </a:r>
            <a:r>
              <a:rPr lang="en-AU" sz="3200" dirty="0" smtClean="0"/>
              <a:t>Foundation course EST design brief</a:t>
            </a:r>
            <a:endParaRPr lang="en-AU" sz="3200" dirty="0"/>
          </a:p>
        </p:txBody>
      </p:sp>
      <p:pic>
        <p:nvPicPr>
          <p:cNvPr id="4" name="Content Placeholder 3"/>
          <p:cNvPicPr>
            <a:picLocks noGrp="1"/>
          </p:cNvPicPr>
          <p:nvPr>
            <p:ph idx="1"/>
          </p:nvPr>
        </p:nvPicPr>
        <p:blipFill rotWithShape="1">
          <a:blip r:embed="rId3"/>
          <a:srcRect l="4320" t="26578" r="69434" b="47674"/>
          <a:stretch/>
        </p:blipFill>
        <p:spPr bwMode="auto">
          <a:xfrm>
            <a:off x="457200" y="1600200"/>
            <a:ext cx="7848600" cy="3733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1473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550275" cy="1066800"/>
          </a:xfrm>
        </p:spPr>
        <p:txBody>
          <a:bodyPr/>
          <a:lstStyle/>
          <a:p>
            <a:pPr lvl="0"/>
            <a:r>
              <a:rPr lang="en-AU" dirty="0" smtClean="0"/>
              <a:t/>
            </a:r>
            <a:br>
              <a:rPr lang="en-AU" dirty="0" smtClean="0"/>
            </a:br>
            <a:r>
              <a:rPr lang="en-AU" dirty="0"/>
              <a:t>For enquiries regarding the </a:t>
            </a:r>
            <a:r>
              <a:rPr lang="en-AU" dirty="0" smtClean="0"/>
              <a:t>EALD Foundation </a:t>
            </a:r>
            <a:r>
              <a:rPr lang="en-AU" dirty="0"/>
              <a:t>course:</a:t>
            </a:r>
            <a:br>
              <a:rPr lang="en-AU" dirty="0"/>
            </a:br>
            <a:r>
              <a:rPr lang="en-AU" dirty="0"/>
              <a:t/>
            </a:r>
            <a:br>
              <a:rPr lang="en-AU" dirty="0"/>
            </a:br>
            <a:endParaRPr lang="en-AU" dirty="0"/>
          </a:p>
        </p:txBody>
      </p:sp>
      <p:sp>
        <p:nvSpPr>
          <p:cNvPr id="3" name="Content Placeholder 2"/>
          <p:cNvSpPr>
            <a:spLocks noGrp="1"/>
          </p:cNvSpPr>
          <p:nvPr>
            <p:ph idx="1"/>
          </p:nvPr>
        </p:nvSpPr>
        <p:spPr>
          <a:xfrm>
            <a:off x="304800" y="1793875"/>
            <a:ext cx="8531225" cy="4606925"/>
          </a:xfrm>
        </p:spPr>
        <p:txBody>
          <a:bodyPr/>
          <a:lstStyle/>
          <a:p>
            <a:pPr marL="0" lvl="0" indent="0" algn="ctr">
              <a:spcAft>
                <a:spcPts val="600"/>
              </a:spcAft>
              <a:buNone/>
            </a:pPr>
            <a:endParaRPr lang="en-AU" dirty="0" smtClean="0">
              <a:ea typeface="Calibri"/>
              <a:cs typeface="Times New Roman"/>
            </a:endParaRPr>
          </a:p>
          <a:p>
            <a:pPr marL="0" lvl="0" indent="0">
              <a:spcAft>
                <a:spcPts val="600"/>
              </a:spcAft>
              <a:buNone/>
            </a:pPr>
            <a:endParaRPr lang="en-AU" dirty="0" smtClean="0"/>
          </a:p>
          <a:p>
            <a:pPr marL="0" lvl="0" indent="0">
              <a:spcAft>
                <a:spcPts val="600"/>
              </a:spcAft>
              <a:buNone/>
            </a:pPr>
            <a:r>
              <a:rPr lang="en-AU" dirty="0"/>
              <a:t>	</a:t>
            </a:r>
            <a:r>
              <a:rPr lang="en-AU" dirty="0" smtClean="0"/>
              <a:t>Gerard Morris</a:t>
            </a:r>
          </a:p>
          <a:p>
            <a:pPr marL="0" lvl="0" indent="0">
              <a:spcAft>
                <a:spcPts val="600"/>
              </a:spcAft>
              <a:buNone/>
            </a:pPr>
            <a:r>
              <a:rPr lang="en-AU" dirty="0"/>
              <a:t>	</a:t>
            </a:r>
            <a:r>
              <a:rPr lang="en-AU" dirty="0" smtClean="0"/>
              <a:t>Phone: 9273 6742</a:t>
            </a:r>
          </a:p>
          <a:p>
            <a:pPr marL="0" lvl="0" indent="0">
              <a:spcAft>
                <a:spcPts val="600"/>
              </a:spcAft>
              <a:buNone/>
            </a:pPr>
            <a:r>
              <a:rPr lang="en-AU" dirty="0"/>
              <a:t>	</a:t>
            </a:r>
            <a:r>
              <a:rPr lang="en-AU" dirty="0" smtClean="0"/>
              <a:t>Email: </a:t>
            </a:r>
            <a:r>
              <a:rPr lang="en-AU" dirty="0" smtClean="0"/>
              <a:t>Gerard.Morris@scsa.wa.edu.au</a:t>
            </a:r>
            <a:endParaRPr lang="en-AU" dirty="0" smtClean="0"/>
          </a:p>
          <a:p>
            <a:pPr marL="0" lvl="0" indent="0">
              <a:spcAft>
                <a:spcPts val="600"/>
              </a:spcAft>
              <a:buNone/>
            </a:pPr>
            <a:r>
              <a:rPr lang="en-AU" dirty="0"/>
              <a:t>	</a:t>
            </a:r>
          </a:p>
        </p:txBody>
      </p:sp>
    </p:spTree>
    <p:extLst>
      <p:ext uri="{BB962C8B-B14F-4D97-AF65-F5344CB8AC3E}">
        <p14:creationId xmlns:p14="http://schemas.microsoft.com/office/powerpoint/2010/main" val="562874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45" y="914400"/>
            <a:ext cx="8550275" cy="1371600"/>
          </a:xfrm>
        </p:spPr>
        <p:txBody>
          <a:bodyPr/>
          <a:lstStyle/>
          <a:p>
            <a:pPr algn="ctr"/>
            <a:r>
              <a:rPr lang="en-AU" sz="2800" b="1" dirty="0" smtClean="0"/>
              <a:t>Health</a:t>
            </a:r>
            <a:r>
              <a:rPr lang="en-AU" sz="2800" b="1" dirty="0"/>
              <a:t>, </a:t>
            </a:r>
            <a:r>
              <a:rPr lang="en-AU" sz="2800" b="1" dirty="0" smtClean="0"/>
              <a:t>Physical </a:t>
            </a:r>
            <a:r>
              <a:rPr lang="en-AU" sz="2800" b="1" dirty="0"/>
              <a:t>and </a:t>
            </a:r>
            <a:r>
              <a:rPr lang="en-AU" sz="2800" b="1" dirty="0" smtClean="0"/>
              <a:t>Outdoor Education Foundation </a:t>
            </a:r>
            <a:r>
              <a:rPr lang="en-AU" sz="2800" b="1" dirty="0" smtClean="0"/>
              <a:t>course organisation </a:t>
            </a:r>
            <a:r>
              <a:rPr lang="en-AU" sz="2800" b="1" dirty="0"/>
              <a:t>of content </a:t>
            </a:r>
          </a:p>
        </p:txBody>
      </p:sp>
      <p:sp>
        <p:nvSpPr>
          <p:cNvPr id="3" name="Content Placeholder 2"/>
          <p:cNvSpPr>
            <a:spLocks noGrp="1"/>
          </p:cNvSpPr>
          <p:nvPr>
            <p:ph idx="1"/>
          </p:nvPr>
        </p:nvSpPr>
        <p:spPr>
          <a:xfrm>
            <a:off x="338138" y="2238375"/>
            <a:ext cx="8531225" cy="3476625"/>
          </a:xfrm>
        </p:spPr>
        <p:txBody>
          <a:bodyPr/>
          <a:lstStyle/>
          <a:p>
            <a:r>
              <a:rPr lang="en-AU" dirty="0" smtClean="0"/>
              <a:t>One core content module is allocated to each unit</a:t>
            </a:r>
          </a:p>
          <a:p>
            <a:r>
              <a:rPr lang="en-AU" dirty="0" smtClean="0"/>
              <a:t>Elective modules allow schools to focus on Health, Physical Education or Outdoor Education content</a:t>
            </a:r>
          </a:p>
          <a:p>
            <a:r>
              <a:rPr lang="en-AU" dirty="0" smtClean="0"/>
              <a:t>Modules may be extended to meet the needs, interests and abilities of the students</a:t>
            </a:r>
          </a:p>
          <a:p>
            <a:r>
              <a:rPr lang="en-AU" dirty="0" smtClean="0"/>
              <a:t>Content will increase in complexity from Year 11 to Year 12</a:t>
            </a:r>
          </a:p>
        </p:txBody>
      </p:sp>
    </p:spTree>
    <p:extLst>
      <p:ext uri="{BB962C8B-B14F-4D97-AF65-F5344CB8AC3E}">
        <p14:creationId xmlns:p14="http://schemas.microsoft.com/office/powerpoint/2010/main" val="725725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1850"/>
            <a:ext cx="8550275" cy="844550"/>
          </a:xfrm>
        </p:spPr>
        <p:txBody>
          <a:bodyPr/>
          <a:lstStyle/>
          <a:p>
            <a:r>
              <a:rPr lang="en-AU" dirty="0" smtClean="0"/>
              <a:t>Foundation courses</a:t>
            </a:r>
            <a:endParaRPr lang="en-AU" dirty="0"/>
          </a:p>
        </p:txBody>
      </p:sp>
      <p:sp>
        <p:nvSpPr>
          <p:cNvPr id="3" name="Content Placeholder 2"/>
          <p:cNvSpPr>
            <a:spLocks noGrp="1"/>
          </p:cNvSpPr>
          <p:nvPr>
            <p:ph idx="1"/>
          </p:nvPr>
        </p:nvSpPr>
        <p:spPr>
          <a:xfrm>
            <a:off x="307975" y="1412875"/>
            <a:ext cx="8531225" cy="4606925"/>
          </a:xfrm>
        </p:spPr>
        <p:txBody>
          <a:bodyPr/>
          <a:lstStyle/>
          <a:p>
            <a:pPr>
              <a:spcBef>
                <a:spcPts val="0"/>
              </a:spcBef>
              <a:spcAft>
                <a:spcPts val="1000"/>
              </a:spcAft>
            </a:pPr>
            <a:endParaRPr lang="en-AU" sz="900" dirty="0" smtClean="0"/>
          </a:p>
          <a:p>
            <a:pPr lvl="0"/>
            <a:endParaRPr lang="en-AU" dirty="0" smtClean="0"/>
          </a:p>
          <a:p>
            <a:pPr marL="400050" lvl="1" indent="0">
              <a:buNone/>
            </a:pPr>
            <a:r>
              <a:rPr lang="en-AU" sz="2800" dirty="0" smtClean="0"/>
              <a:t>Foundation course standards </a:t>
            </a:r>
            <a:r>
              <a:rPr lang="en-AU" sz="2800" dirty="0"/>
              <a:t>are based on Level 3 of the Australian Core Skills Framework (ACSF) which outlines the skills required for individuals to meet the demands of everyday life and work in a knowledge-based </a:t>
            </a:r>
            <a:r>
              <a:rPr lang="en-AU" sz="2800" dirty="0" smtClean="0"/>
              <a:t>economy</a:t>
            </a:r>
          </a:p>
          <a:p>
            <a:pPr lvl="0"/>
            <a:endParaRPr lang="en-AU" dirty="0"/>
          </a:p>
          <a:p>
            <a:pPr lvl="0"/>
            <a:endParaRPr lang="en-AU" dirty="0" smtClean="0"/>
          </a:p>
        </p:txBody>
      </p:sp>
    </p:spTree>
    <p:extLst>
      <p:ext uri="{BB962C8B-B14F-4D97-AF65-F5344CB8AC3E}">
        <p14:creationId xmlns:p14="http://schemas.microsoft.com/office/powerpoint/2010/main" val="971212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6950"/>
            <a:ext cx="8550275" cy="984250"/>
          </a:xfrm>
        </p:spPr>
        <p:txBody>
          <a:bodyPr/>
          <a:lstStyle/>
          <a:p>
            <a:r>
              <a:rPr lang="en-AU" dirty="0"/>
              <a:t>Health, Physical and Outdoor Education </a:t>
            </a:r>
            <a:r>
              <a:rPr lang="en-AU" dirty="0" smtClean="0"/>
              <a:t>Foundation course content</a:t>
            </a:r>
            <a:endParaRPr lang="en-AU" dirty="0"/>
          </a:p>
        </p:txBody>
      </p:sp>
      <p:sp>
        <p:nvSpPr>
          <p:cNvPr id="3" name="Content Placeholder 2"/>
          <p:cNvSpPr>
            <a:spLocks noGrp="1"/>
          </p:cNvSpPr>
          <p:nvPr>
            <p:ph idx="1"/>
          </p:nvPr>
        </p:nvSpPr>
        <p:spPr>
          <a:xfrm>
            <a:off x="381000" y="2057400"/>
            <a:ext cx="8531225" cy="838200"/>
          </a:xfrm>
        </p:spPr>
        <p:txBody>
          <a:bodyPr/>
          <a:lstStyle/>
          <a:p>
            <a:r>
              <a:rPr lang="en-AU" dirty="0" smtClean="0"/>
              <a:t>Develops knowledge, understandings and skills to enable students to pursue a healthy active lifestyle</a:t>
            </a:r>
          </a:p>
          <a:p>
            <a:endParaRPr lang="en-AU" dirty="0" smtClean="0"/>
          </a:p>
          <a:p>
            <a:endParaRPr lang="en-AU" dirty="0"/>
          </a:p>
          <a:p>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158826867"/>
              </p:ext>
            </p:extLst>
          </p:nvPr>
        </p:nvGraphicFramePr>
        <p:xfrm>
          <a:off x="685800" y="3048000"/>
          <a:ext cx="7848600" cy="3352800"/>
        </p:xfrm>
        <a:graphic>
          <a:graphicData uri="http://schemas.openxmlformats.org/drawingml/2006/table">
            <a:tbl>
              <a:tblPr firstRow="1" firstCol="1" bandRow="1"/>
              <a:tblGrid>
                <a:gridCol w="3733800"/>
                <a:gridCol w="4114800"/>
              </a:tblGrid>
              <a:tr h="1646553">
                <a:tc>
                  <a:txBody>
                    <a:bodyPr/>
                    <a:lstStyle/>
                    <a:p>
                      <a:pPr>
                        <a:lnSpc>
                          <a:spcPct val="115000"/>
                        </a:lnSpc>
                        <a:spcAft>
                          <a:spcPts val="300"/>
                        </a:spcAft>
                      </a:pPr>
                      <a:r>
                        <a:rPr lang="en-US" sz="1200" dirty="0">
                          <a:effectLst/>
                          <a:latin typeface="Arial"/>
                          <a:ea typeface="PMingLiU"/>
                          <a:cs typeface="Calibri"/>
                        </a:rPr>
                        <a:t>Unit 1</a:t>
                      </a:r>
                      <a:endParaRPr lang="en-AU" sz="1800" dirty="0">
                        <a:effectLst/>
                        <a:latin typeface="Arial"/>
                        <a:ea typeface="Calibri"/>
                        <a:cs typeface="Times New Roman"/>
                      </a:endParaRPr>
                    </a:p>
                    <a:p>
                      <a:pPr>
                        <a:lnSpc>
                          <a:spcPct val="115000"/>
                        </a:lnSpc>
                        <a:spcAft>
                          <a:spcPts val="300"/>
                        </a:spcAft>
                      </a:pPr>
                      <a:r>
                        <a:rPr lang="en-AU" sz="1200" dirty="0" smtClean="0">
                          <a:effectLst/>
                          <a:latin typeface="Arial"/>
                          <a:ea typeface="PMingLiU"/>
                          <a:cs typeface="Calibri"/>
                        </a:rPr>
                        <a:t>Core: </a:t>
                      </a:r>
                      <a:r>
                        <a:rPr lang="en-AU" sz="1200" kern="1200" dirty="0" smtClean="0">
                          <a:solidFill>
                            <a:schemeClr val="tx1"/>
                          </a:solidFill>
                          <a:effectLst/>
                          <a:latin typeface="Arial"/>
                          <a:ea typeface="PMingLiU"/>
                          <a:cs typeface="Calibri"/>
                        </a:rPr>
                        <a:t>C11.1 - Fitness for health</a:t>
                      </a:r>
                    </a:p>
                    <a:p>
                      <a:pPr>
                        <a:lnSpc>
                          <a:spcPct val="115000"/>
                        </a:lnSpc>
                        <a:spcAft>
                          <a:spcPts val="300"/>
                        </a:spcAft>
                      </a:pPr>
                      <a:r>
                        <a:rPr lang="en-AU" sz="1200" kern="1200" dirty="0" smtClean="0">
                          <a:solidFill>
                            <a:schemeClr val="tx1"/>
                          </a:solidFill>
                          <a:effectLst/>
                          <a:latin typeface="+mn-lt"/>
                          <a:ea typeface="PMingLiU"/>
                          <a:cs typeface="Calibri"/>
                        </a:rPr>
                        <a:t>Elective</a:t>
                      </a:r>
                      <a:r>
                        <a:rPr lang="en-AU" sz="1200" kern="1200" baseline="0" dirty="0" smtClean="0">
                          <a:solidFill>
                            <a:schemeClr val="tx1"/>
                          </a:solidFill>
                          <a:effectLst/>
                          <a:latin typeface="+mn-lt"/>
                          <a:ea typeface="PMingLiU"/>
                          <a:cs typeface="Calibri"/>
                        </a:rPr>
                        <a:t> modules</a:t>
                      </a:r>
                      <a:r>
                        <a:rPr lang="en-AU" sz="1200" kern="1200" dirty="0" smtClean="0">
                          <a:solidFill>
                            <a:schemeClr val="tx1"/>
                          </a:solidFill>
                          <a:effectLst/>
                          <a:latin typeface="+mn-lt"/>
                          <a:ea typeface="PMingLiU"/>
                          <a:cs typeface="Calibri"/>
                        </a:rPr>
                        <a:t> include:</a:t>
                      </a:r>
                      <a:r>
                        <a:rPr lang="en-AU" sz="1200" kern="1200" baseline="0" dirty="0" smtClean="0">
                          <a:solidFill>
                            <a:schemeClr val="tx1"/>
                          </a:solidFill>
                          <a:effectLst/>
                          <a:latin typeface="+mn-lt"/>
                          <a:ea typeface="PMingLiU"/>
                          <a:cs typeface="Calibri"/>
                        </a:rPr>
                        <a:t> </a:t>
                      </a:r>
                      <a:r>
                        <a:rPr lang="en-AU" sz="1200" kern="1200" dirty="0" smtClean="0">
                          <a:solidFill>
                            <a:schemeClr val="tx1"/>
                          </a:solidFill>
                          <a:effectLst/>
                          <a:latin typeface="Arial"/>
                          <a:ea typeface="PMingLiU"/>
                          <a:cs typeface="Calibri"/>
                        </a:rPr>
                        <a:t>aquatics; building resilience; coaching; expedition planning; first aid; individual games and sports; team games and sports; officiating; outdoor adventure activities; pre-driver and road safety; and, recreation.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300"/>
                        </a:spcAft>
                      </a:pPr>
                      <a:r>
                        <a:rPr lang="en-US" sz="1200" dirty="0">
                          <a:effectLst/>
                          <a:latin typeface="Arial"/>
                          <a:ea typeface="PMingLiU"/>
                          <a:cs typeface="Calibri"/>
                        </a:rPr>
                        <a:t>Unit 3</a:t>
                      </a:r>
                      <a:endParaRPr lang="en-AU" sz="1800" dirty="0">
                        <a:effectLst/>
                        <a:latin typeface="Arial"/>
                        <a:ea typeface="Calibri"/>
                        <a:cs typeface="Times New Roman"/>
                      </a:endParaRPr>
                    </a:p>
                    <a:p>
                      <a:pPr>
                        <a:lnSpc>
                          <a:spcPct val="115000"/>
                        </a:lnSpc>
                        <a:spcAft>
                          <a:spcPts val="300"/>
                        </a:spcAft>
                      </a:pPr>
                      <a:r>
                        <a:rPr lang="en-AU" sz="1200" dirty="0" smtClean="0">
                          <a:effectLst/>
                          <a:latin typeface="+mn-lt"/>
                          <a:ea typeface="PMingLiU"/>
                          <a:cs typeface="Calibri"/>
                        </a:rPr>
                        <a:t>Core: </a:t>
                      </a:r>
                      <a:r>
                        <a:rPr lang="en-AU" sz="1200" kern="1200" dirty="0" smtClean="0">
                          <a:solidFill>
                            <a:schemeClr val="tx1"/>
                          </a:solidFill>
                          <a:effectLst/>
                          <a:latin typeface="+mn-lt"/>
                          <a:ea typeface="PMingLiU"/>
                          <a:cs typeface="Calibri"/>
                        </a:rPr>
                        <a:t>C12.1 – Healthy</a:t>
                      </a:r>
                      <a:r>
                        <a:rPr lang="en-AU" sz="1200" kern="1200" baseline="0" dirty="0" smtClean="0">
                          <a:solidFill>
                            <a:schemeClr val="tx1"/>
                          </a:solidFill>
                          <a:effectLst/>
                          <a:latin typeface="+mn-lt"/>
                          <a:ea typeface="PMingLiU"/>
                          <a:cs typeface="Calibri"/>
                        </a:rPr>
                        <a:t> lifestyles</a:t>
                      </a:r>
                      <a:endParaRPr lang="en-AU" sz="1200" kern="1200" dirty="0" smtClean="0">
                        <a:solidFill>
                          <a:schemeClr val="tx1"/>
                        </a:solidFill>
                        <a:effectLst/>
                        <a:latin typeface="+mn-lt"/>
                        <a:ea typeface="PMingLiU"/>
                        <a:cs typeface="Calibri"/>
                      </a:endParaRPr>
                    </a:p>
                    <a:p>
                      <a:pPr>
                        <a:lnSpc>
                          <a:spcPct val="115000"/>
                        </a:lnSpc>
                        <a:spcAft>
                          <a:spcPts val="300"/>
                        </a:spcAft>
                      </a:pPr>
                      <a:r>
                        <a:rPr lang="en-AU" sz="1200" kern="1200" dirty="0" smtClean="0">
                          <a:solidFill>
                            <a:schemeClr val="tx1"/>
                          </a:solidFill>
                          <a:effectLst/>
                          <a:latin typeface="+mn-lt"/>
                          <a:ea typeface="PMingLiU"/>
                          <a:cs typeface="Calibri"/>
                        </a:rPr>
                        <a:t>Elective</a:t>
                      </a:r>
                      <a:r>
                        <a:rPr lang="en-AU" sz="1200" kern="1200" baseline="0" dirty="0" smtClean="0">
                          <a:solidFill>
                            <a:schemeClr val="tx1"/>
                          </a:solidFill>
                          <a:effectLst/>
                          <a:latin typeface="+mn-lt"/>
                          <a:ea typeface="PMingLiU"/>
                          <a:cs typeface="Calibri"/>
                        </a:rPr>
                        <a:t> modules</a:t>
                      </a:r>
                      <a:r>
                        <a:rPr lang="en-AU" sz="1200" kern="1200" dirty="0" smtClean="0">
                          <a:solidFill>
                            <a:schemeClr val="tx1"/>
                          </a:solidFill>
                          <a:effectLst/>
                          <a:latin typeface="+mn-lt"/>
                          <a:ea typeface="PMingLiU"/>
                          <a:cs typeface="Calibri"/>
                        </a:rPr>
                        <a:t> include:</a:t>
                      </a:r>
                      <a:r>
                        <a:rPr lang="en-AU" sz="1200" kern="1200" baseline="0" dirty="0" smtClean="0">
                          <a:solidFill>
                            <a:schemeClr val="tx1"/>
                          </a:solidFill>
                          <a:effectLst/>
                          <a:latin typeface="+mn-lt"/>
                          <a:ea typeface="PMingLiU"/>
                          <a:cs typeface="Calibri"/>
                        </a:rPr>
                        <a:t> </a:t>
                      </a:r>
                      <a:r>
                        <a:rPr lang="en-AU" sz="1200" kern="1200" dirty="0" smtClean="0">
                          <a:solidFill>
                            <a:schemeClr val="tx1"/>
                          </a:solidFill>
                          <a:effectLst/>
                          <a:latin typeface="+mn-lt"/>
                          <a:ea typeface="PMingLiU"/>
                          <a:cs typeface="Calibri"/>
                        </a:rPr>
                        <a:t>coaching 2; expedition planning 2; first aid 2; actions to improve health; individual games and sports 2; management of sports injuries; minimizing environmental impact; officiating 2; outdoor adventure activities 2; and team games and sports 2.</a:t>
                      </a:r>
                      <a:endParaRPr lang="en-AU"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247">
                <a:tc>
                  <a:txBody>
                    <a:bodyPr/>
                    <a:lstStyle/>
                    <a:p>
                      <a:pPr>
                        <a:lnSpc>
                          <a:spcPct val="115000"/>
                        </a:lnSpc>
                        <a:spcBef>
                          <a:spcPts val="300"/>
                        </a:spcBef>
                        <a:spcAft>
                          <a:spcPts val="300"/>
                        </a:spcAft>
                      </a:pPr>
                      <a:r>
                        <a:rPr lang="en-US" sz="1200" dirty="0">
                          <a:effectLst/>
                          <a:latin typeface="Arial"/>
                          <a:ea typeface="PMingLiU"/>
                          <a:cs typeface="Calibri"/>
                        </a:rPr>
                        <a:t>Unit 2</a:t>
                      </a:r>
                      <a:endParaRPr lang="en-AU" sz="1800" dirty="0">
                        <a:effectLst/>
                        <a:latin typeface="Arial"/>
                        <a:ea typeface="Calibri"/>
                        <a:cs typeface="Times New Roman"/>
                      </a:endParaRPr>
                    </a:p>
                    <a:p>
                      <a:pPr>
                        <a:lnSpc>
                          <a:spcPct val="115000"/>
                        </a:lnSpc>
                        <a:spcAft>
                          <a:spcPts val="300"/>
                        </a:spcAft>
                      </a:pPr>
                      <a:r>
                        <a:rPr lang="en-AU" sz="1200" dirty="0" smtClean="0">
                          <a:effectLst/>
                          <a:latin typeface="+mn-lt"/>
                          <a:ea typeface="PMingLiU"/>
                          <a:cs typeface="Calibri"/>
                        </a:rPr>
                        <a:t>Core: </a:t>
                      </a:r>
                      <a:r>
                        <a:rPr lang="en-AU" sz="1200" kern="1200" dirty="0" smtClean="0">
                          <a:solidFill>
                            <a:schemeClr val="tx1"/>
                          </a:solidFill>
                          <a:effectLst/>
                          <a:latin typeface="+mn-lt"/>
                          <a:ea typeface="PMingLiU"/>
                          <a:cs typeface="Calibri"/>
                        </a:rPr>
                        <a:t>C11.2 - Consumer health</a:t>
                      </a:r>
                    </a:p>
                    <a:p>
                      <a:pPr marL="0" marR="0" indent="0" algn="l" defTabSz="914400" rtl="0" eaLnBrk="1" fontAlgn="auto" latinLnBrk="0" hangingPunct="1">
                        <a:lnSpc>
                          <a:spcPct val="115000"/>
                        </a:lnSpc>
                        <a:spcBef>
                          <a:spcPts val="0"/>
                        </a:spcBef>
                        <a:spcAft>
                          <a:spcPts val="300"/>
                        </a:spcAft>
                        <a:buClrTx/>
                        <a:buSzTx/>
                        <a:buFontTx/>
                        <a:buNone/>
                        <a:tabLst/>
                        <a:defRPr/>
                      </a:pPr>
                      <a:r>
                        <a:rPr lang="en-AU" sz="1200" kern="1200" dirty="0" smtClean="0">
                          <a:solidFill>
                            <a:schemeClr val="tx1"/>
                          </a:solidFill>
                          <a:effectLst/>
                          <a:latin typeface="+mn-lt"/>
                          <a:ea typeface="PMingLiU"/>
                          <a:cs typeface="Calibri"/>
                        </a:rPr>
                        <a:t>Elective</a:t>
                      </a:r>
                      <a:r>
                        <a:rPr lang="en-AU" sz="1200" kern="1200" baseline="0" dirty="0" smtClean="0">
                          <a:solidFill>
                            <a:schemeClr val="tx1"/>
                          </a:solidFill>
                          <a:effectLst/>
                          <a:latin typeface="+mn-lt"/>
                          <a:ea typeface="PMingLiU"/>
                          <a:cs typeface="Calibri"/>
                        </a:rPr>
                        <a:t> modules</a:t>
                      </a:r>
                      <a:r>
                        <a:rPr lang="en-AU" sz="1200" kern="1200" dirty="0" smtClean="0">
                          <a:solidFill>
                            <a:schemeClr val="tx1"/>
                          </a:solidFill>
                          <a:effectLst/>
                          <a:latin typeface="+mn-lt"/>
                          <a:ea typeface="PMingLiU"/>
                          <a:cs typeface="Calibri"/>
                        </a:rPr>
                        <a:t> include:</a:t>
                      </a:r>
                      <a:r>
                        <a:rPr lang="en-AU" sz="1200" kern="1200" baseline="0" dirty="0" smtClean="0">
                          <a:solidFill>
                            <a:schemeClr val="tx1"/>
                          </a:solidFill>
                          <a:effectLst/>
                          <a:latin typeface="+mn-lt"/>
                          <a:ea typeface="PMingLiU"/>
                          <a:cs typeface="Calibri"/>
                        </a:rPr>
                        <a:t> </a:t>
                      </a:r>
                      <a:r>
                        <a:rPr lang="en-AU" sz="1200" kern="1200" dirty="0" smtClean="0">
                          <a:solidFill>
                            <a:schemeClr val="tx1"/>
                          </a:solidFill>
                          <a:effectLst/>
                          <a:latin typeface="+mn-lt"/>
                          <a:ea typeface="PMingLiU"/>
                          <a:cs typeface="Calibri"/>
                        </a:rPr>
                        <a:t>aquatics; building resilience; coaching; expedition planning; first aid; individual games and sports; team games and sports; officiating; outdoor adventure activities; pre-driver and road safety; and, recreation.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300"/>
                        </a:spcAft>
                      </a:pPr>
                      <a:r>
                        <a:rPr lang="en-US" sz="1200" dirty="0">
                          <a:effectLst/>
                          <a:latin typeface="Arial"/>
                          <a:ea typeface="PMingLiU"/>
                          <a:cs typeface="Calibri"/>
                        </a:rPr>
                        <a:t>Unit 4</a:t>
                      </a:r>
                      <a:endParaRPr lang="en-AU" sz="1800" dirty="0">
                        <a:effectLst/>
                        <a:latin typeface="Arial"/>
                        <a:ea typeface="Calibri"/>
                        <a:cs typeface="Times New Roman"/>
                      </a:endParaRPr>
                    </a:p>
                    <a:p>
                      <a:pPr>
                        <a:lnSpc>
                          <a:spcPct val="115000"/>
                        </a:lnSpc>
                        <a:spcAft>
                          <a:spcPts val="300"/>
                        </a:spcAft>
                      </a:pPr>
                      <a:r>
                        <a:rPr lang="en-AU" sz="1200" dirty="0" smtClean="0">
                          <a:effectLst/>
                          <a:latin typeface="+mn-lt"/>
                          <a:ea typeface="PMingLiU"/>
                          <a:cs typeface="Calibri"/>
                        </a:rPr>
                        <a:t>Core: </a:t>
                      </a:r>
                      <a:r>
                        <a:rPr lang="en-AU" sz="1200" kern="1200" dirty="0" smtClean="0">
                          <a:solidFill>
                            <a:schemeClr val="tx1"/>
                          </a:solidFill>
                          <a:effectLst/>
                          <a:latin typeface="+mn-lt"/>
                          <a:ea typeface="PMingLiU"/>
                          <a:cs typeface="Calibri"/>
                        </a:rPr>
                        <a:t>C12.2 – Health</a:t>
                      </a:r>
                      <a:r>
                        <a:rPr lang="en-AU" sz="1200" kern="1200" baseline="0" dirty="0" smtClean="0">
                          <a:solidFill>
                            <a:schemeClr val="tx1"/>
                          </a:solidFill>
                          <a:effectLst/>
                          <a:latin typeface="+mn-lt"/>
                          <a:ea typeface="PMingLiU"/>
                          <a:cs typeface="Calibri"/>
                        </a:rPr>
                        <a:t> promotion</a:t>
                      </a:r>
                      <a:endParaRPr lang="en-AU" sz="1200" kern="1200" dirty="0" smtClean="0">
                        <a:solidFill>
                          <a:schemeClr val="tx1"/>
                        </a:solidFill>
                        <a:effectLst/>
                        <a:latin typeface="+mn-lt"/>
                        <a:ea typeface="PMingLiU"/>
                        <a:cs typeface="Calibri"/>
                      </a:endParaRPr>
                    </a:p>
                    <a:p>
                      <a:pPr>
                        <a:lnSpc>
                          <a:spcPct val="115000"/>
                        </a:lnSpc>
                        <a:spcAft>
                          <a:spcPts val="300"/>
                        </a:spcAft>
                      </a:pPr>
                      <a:r>
                        <a:rPr lang="en-AU" sz="1200" kern="1200" dirty="0" smtClean="0">
                          <a:solidFill>
                            <a:schemeClr val="tx1"/>
                          </a:solidFill>
                          <a:effectLst/>
                          <a:latin typeface="+mn-lt"/>
                          <a:ea typeface="PMingLiU"/>
                          <a:cs typeface="Calibri"/>
                        </a:rPr>
                        <a:t>Elective</a:t>
                      </a:r>
                      <a:r>
                        <a:rPr lang="en-AU" sz="1200" kern="1200" baseline="0" dirty="0" smtClean="0">
                          <a:solidFill>
                            <a:schemeClr val="tx1"/>
                          </a:solidFill>
                          <a:effectLst/>
                          <a:latin typeface="+mn-lt"/>
                          <a:ea typeface="PMingLiU"/>
                          <a:cs typeface="Calibri"/>
                        </a:rPr>
                        <a:t> modules</a:t>
                      </a:r>
                      <a:r>
                        <a:rPr lang="en-AU" sz="1200" kern="1200" dirty="0" smtClean="0">
                          <a:solidFill>
                            <a:schemeClr val="tx1"/>
                          </a:solidFill>
                          <a:effectLst/>
                          <a:latin typeface="+mn-lt"/>
                          <a:ea typeface="PMingLiU"/>
                          <a:cs typeface="Calibri"/>
                        </a:rPr>
                        <a:t> include:</a:t>
                      </a:r>
                      <a:r>
                        <a:rPr lang="en-AU" sz="1200" kern="1200" baseline="0" dirty="0" smtClean="0">
                          <a:solidFill>
                            <a:schemeClr val="tx1"/>
                          </a:solidFill>
                          <a:effectLst/>
                          <a:latin typeface="+mn-lt"/>
                          <a:ea typeface="PMingLiU"/>
                          <a:cs typeface="Calibri"/>
                        </a:rPr>
                        <a:t> </a:t>
                      </a:r>
                      <a:r>
                        <a:rPr lang="en-AU" sz="1200" kern="1200" dirty="0" smtClean="0">
                          <a:solidFill>
                            <a:schemeClr val="tx1"/>
                          </a:solidFill>
                          <a:effectLst/>
                          <a:latin typeface="+mn-lt"/>
                          <a:ea typeface="PMingLiU"/>
                          <a:cs typeface="Calibri"/>
                        </a:rPr>
                        <a:t>coaching 2; expedition planning 2; first aid 2; actions to improve health; individual games and sports 2; management of sports injuries; minimizing environmental impact; officiating 2; outdoor adventure activities 2; and team games and sports 2.</a:t>
                      </a:r>
                      <a:endParaRPr lang="en-AU"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09784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550275" cy="984250"/>
          </a:xfrm>
        </p:spPr>
        <p:txBody>
          <a:bodyPr/>
          <a:lstStyle/>
          <a:p>
            <a:r>
              <a:rPr lang="en-AU" dirty="0" smtClean="0"/>
              <a:t>Health</a:t>
            </a:r>
            <a:r>
              <a:rPr lang="en-AU" dirty="0"/>
              <a:t>, Physical and Outdoor Education </a:t>
            </a:r>
            <a:r>
              <a:rPr lang="en-AU" dirty="0" smtClean="0"/>
              <a:t>Foundation course assessment</a:t>
            </a: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900264"/>
              </p:ext>
            </p:extLst>
          </p:nvPr>
        </p:nvGraphicFramePr>
        <p:xfrm>
          <a:off x="762000" y="2362200"/>
          <a:ext cx="7543800" cy="4048760"/>
        </p:xfrm>
        <a:graphic>
          <a:graphicData uri="http://schemas.openxmlformats.org/drawingml/2006/table">
            <a:tbl>
              <a:tblPr firstRow="1" firstCol="1" bandRow="1"/>
              <a:tblGrid>
                <a:gridCol w="1824323"/>
                <a:gridCol w="5719477"/>
              </a:tblGrid>
              <a:tr h="1244600">
                <a:tc>
                  <a:txBody>
                    <a:bodyPr/>
                    <a:lstStyle/>
                    <a:p>
                      <a:pPr>
                        <a:lnSpc>
                          <a:spcPct val="115000"/>
                        </a:lnSpc>
                        <a:spcAft>
                          <a:spcPts val="0"/>
                        </a:spcAft>
                      </a:pPr>
                      <a:r>
                        <a:rPr lang="en-AU" sz="2000" b="1" dirty="0">
                          <a:effectLst/>
                          <a:latin typeface="Calibri"/>
                          <a:ea typeface="Calibri"/>
                          <a:cs typeface="Times New Roman"/>
                        </a:rPr>
                        <a:t>Performance tasks</a:t>
                      </a:r>
                      <a:endParaRPr lang="en-AU" sz="2000" dirty="0">
                        <a:effectLst/>
                        <a:latin typeface="Calibri"/>
                        <a:ea typeface="Calibri"/>
                        <a:cs typeface="Times New Roman"/>
                      </a:endParaRPr>
                    </a:p>
                    <a:p>
                      <a:pPr>
                        <a:lnSpc>
                          <a:spcPct val="115000"/>
                        </a:lnSpc>
                        <a:spcAft>
                          <a:spcPts val="0"/>
                        </a:spcAft>
                      </a:pPr>
                      <a:r>
                        <a:rPr lang="en-AU" sz="20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tabLst>
                          <a:tab pos="457200" algn="l"/>
                        </a:tabLst>
                      </a:pPr>
                      <a:r>
                        <a:rPr lang="en-AU" sz="2000">
                          <a:effectLst/>
                          <a:latin typeface="Calibri"/>
                          <a:ea typeface="Calibri"/>
                          <a:cs typeface="Times New Roman"/>
                        </a:rPr>
                        <a:t>Assessment of the application of knowledge and skills in practical situations</a:t>
                      </a:r>
                    </a:p>
                    <a:p>
                      <a:pPr>
                        <a:lnSpc>
                          <a:spcPct val="115000"/>
                        </a:lnSpc>
                        <a:spcAft>
                          <a:spcPts val="0"/>
                        </a:spcAft>
                      </a:pPr>
                      <a:r>
                        <a:rPr lang="en-AU" sz="20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600">
                <a:tc>
                  <a:txBody>
                    <a:bodyPr/>
                    <a:lstStyle/>
                    <a:p>
                      <a:pPr>
                        <a:lnSpc>
                          <a:spcPct val="115000"/>
                        </a:lnSpc>
                        <a:spcAft>
                          <a:spcPts val="0"/>
                        </a:spcAft>
                      </a:pPr>
                      <a:r>
                        <a:rPr lang="en-AU" sz="2000" b="1">
                          <a:effectLst/>
                          <a:latin typeface="Calibri"/>
                          <a:ea typeface="Calibri"/>
                          <a:cs typeface="Times New Roman"/>
                        </a:rPr>
                        <a:t>Projects</a:t>
                      </a:r>
                      <a:endParaRPr lang="en-AU" sz="2000">
                        <a:effectLst/>
                        <a:latin typeface="Calibri"/>
                        <a:ea typeface="Calibri"/>
                        <a:cs typeface="Times New Roman"/>
                      </a:endParaRPr>
                    </a:p>
                    <a:p>
                      <a:pPr>
                        <a:lnSpc>
                          <a:spcPct val="115000"/>
                        </a:lnSpc>
                        <a:spcAft>
                          <a:spcPts val="0"/>
                        </a:spcAft>
                      </a:pPr>
                      <a:r>
                        <a:rPr lang="en-AU" sz="20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tabLst>
                          <a:tab pos="457200" algn="l"/>
                        </a:tabLst>
                      </a:pPr>
                      <a:r>
                        <a:rPr lang="en-AU" sz="2000">
                          <a:effectLst/>
                          <a:latin typeface="Calibri"/>
                          <a:ea typeface="Calibri"/>
                          <a:cs typeface="Times New Roman"/>
                        </a:rPr>
                        <a:t>Tasks in which students develop and apply knowledge while exploring ideas related to the module studied</a:t>
                      </a:r>
                    </a:p>
                    <a:p>
                      <a:pPr>
                        <a:lnSpc>
                          <a:spcPct val="115000"/>
                        </a:lnSpc>
                        <a:spcAft>
                          <a:spcPts val="0"/>
                        </a:spcAft>
                      </a:pPr>
                      <a:r>
                        <a:rPr lang="en-AU" sz="20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600">
                <a:tc>
                  <a:txBody>
                    <a:bodyPr/>
                    <a:lstStyle/>
                    <a:p>
                      <a:pPr>
                        <a:lnSpc>
                          <a:spcPct val="115000"/>
                        </a:lnSpc>
                        <a:spcAft>
                          <a:spcPts val="0"/>
                        </a:spcAft>
                      </a:pPr>
                      <a:r>
                        <a:rPr lang="en-AU" sz="2000" b="1">
                          <a:effectLst/>
                          <a:latin typeface="Calibri"/>
                          <a:ea typeface="Calibri"/>
                          <a:cs typeface="Times New Roman"/>
                        </a:rPr>
                        <a:t>Response tasks</a:t>
                      </a:r>
                      <a:endParaRPr lang="en-AU"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tabLst>
                          <a:tab pos="457200" algn="l"/>
                        </a:tabLst>
                      </a:pPr>
                      <a:r>
                        <a:rPr lang="en-AU" sz="2000" dirty="0">
                          <a:effectLst/>
                          <a:latin typeface="Calibri"/>
                          <a:ea typeface="Calibri"/>
                          <a:cs typeface="Times New Roman"/>
                        </a:rPr>
                        <a:t>Students apply knowledge while responding to stimuli related to contexts studied within a module</a:t>
                      </a:r>
                    </a:p>
                    <a:p>
                      <a:pPr>
                        <a:lnSpc>
                          <a:spcPct val="115000"/>
                        </a:lnSpc>
                        <a:spcAft>
                          <a:spcPts val="0"/>
                        </a:spcAft>
                      </a:pPr>
                      <a:r>
                        <a:rPr lang="en-AU" sz="20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1096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550275" cy="1073150"/>
          </a:xfrm>
        </p:spPr>
        <p:txBody>
          <a:bodyPr/>
          <a:lstStyle/>
          <a:p>
            <a:r>
              <a:rPr lang="en-AU" dirty="0"/>
              <a:t>Health, Physical and Outdoor Education Foundation </a:t>
            </a:r>
            <a:r>
              <a:rPr lang="en-AU" dirty="0" smtClean="0"/>
              <a:t>course sample EST</a:t>
            </a:r>
            <a:endParaRPr lang="en-AU" dirty="0"/>
          </a:p>
        </p:txBody>
      </p:sp>
      <p:sp>
        <p:nvSpPr>
          <p:cNvPr id="3" name="Content Placeholder 2"/>
          <p:cNvSpPr>
            <a:spLocks noGrp="1"/>
          </p:cNvSpPr>
          <p:nvPr>
            <p:ph idx="1"/>
          </p:nvPr>
        </p:nvSpPr>
        <p:spPr>
          <a:xfrm>
            <a:off x="304800" y="2514600"/>
            <a:ext cx="8531225" cy="3733800"/>
          </a:xfrm>
        </p:spPr>
        <p:txBody>
          <a:bodyPr/>
          <a:lstStyle/>
          <a:p>
            <a:pPr marL="0" indent="0">
              <a:buNone/>
            </a:pPr>
            <a:r>
              <a:rPr lang="en-AU" dirty="0" smtClean="0"/>
              <a:t>Based on core module12.1: Healthy lifestyles.</a:t>
            </a:r>
          </a:p>
          <a:p>
            <a:pPr marL="0" indent="0">
              <a:buNone/>
            </a:pPr>
            <a:r>
              <a:rPr lang="en-AU"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491304418"/>
              </p:ext>
            </p:extLst>
          </p:nvPr>
        </p:nvGraphicFramePr>
        <p:xfrm>
          <a:off x="609600" y="3276601"/>
          <a:ext cx="7543800" cy="2819398"/>
        </p:xfrm>
        <a:graphic>
          <a:graphicData uri="http://schemas.openxmlformats.org/drawingml/2006/table">
            <a:tbl>
              <a:tblPr firstRow="1" firstCol="1" bandRow="1"/>
              <a:tblGrid>
                <a:gridCol w="3771900"/>
                <a:gridCol w="3771900"/>
              </a:tblGrid>
              <a:tr h="325860">
                <a:tc>
                  <a:txBody>
                    <a:bodyPr/>
                    <a:lstStyle/>
                    <a:p>
                      <a:pPr>
                        <a:lnSpc>
                          <a:spcPct val="115000"/>
                        </a:lnSpc>
                        <a:spcAft>
                          <a:spcPts val="0"/>
                        </a:spcAft>
                      </a:pPr>
                      <a:r>
                        <a:rPr lang="en-AU" sz="1600" b="1" dirty="0">
                          <a:solidFill>
                            <a:srgbClr val="FFFFFF"/>
                          </a:solidFill>
                          <a:effectLst/>
                          <a:latin typeface="Calibri"/>
                          <a:ea typeface="Franklin Gothic Book"/>
                          <a:cs typeface="Calibri"/>
                        </a:rPr>
                        <a:t>Time</a:t>
                      </a:r>
                      <a:endParaRPr lang="en-AU" sz="1600" dirty="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88BE"/>
                    </a:solidFill>
                  </a:tcPr>
                </a:tc>
                <a:tc>
                  <a:txBody>
                    <a:bodyPr/>
                    <a:lstStyle/>
                    <a:p>
                      <a:pPr>
                        <a:lnSpc>
                          <a:spcPct val="110000"/>
                        </a:lnSpc>
                        <a:spcBef>
                          <a:spcPts val="150"/>
                        </a:spcBef>
                        <a:spcAft>
                          <a:spcPts val="150"/>
                        </a:spcAft>
                      </a:pPr>
                      <a:r>
                        <a:rPr lang="en-AU" sz="1600">
                          <a:effectLst/>
                          <a:latin typeface="Calibri"/>
                          <a:ea typeface="Franklin Gothic Book"/>
                          <a:cs typeface="Calibri"/>
                        </a:rPr>
                        <a:t>One hour</a:t>
                      </a:r>
                      <a:endParaRPr lang="en-AU" sz="16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311692">
                <a:tc rowSpan="4">
                  <a:txBody>
                    <a:bodyPr/>
                    <a:lstStyle/>
                    <a:p>
                      <a:pPr>
                        <a:lnSpc>
                          <a:spcPct val="115000"/>
                        </a:lnSpc>
                        <a:spcAft>
                          <a:spcPts val="0"/>
                        </a:spcAft>
                      </a:pPr>
                      <a:r>
                        <a:rPr lang="en-AU" sz="1600" b="1" dirty="0">
                          <a:solidFill>
                            <a:srgbClr val="FFFFFF"/>
                          </a:solidFill>
                          <a:effectLst/>
                          <a:latin typeface="Calibri"/>
                          <a:ea typeface="Franklin Gothic Book"/>
                          <a:cs typeface="Calibri"/>
                        </a:rPr>
                        <a:t>Format</a:t>
                      </a:r>
                      <a:endParaRPr lang="en-AU" sz="1600" dirty="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88BE"/>
                    </a:solidFill>
                  </a:tcPr>
                </a:tc>
                <a:tc>
                  <a:txBody>
                    <a:bodyPr/>
                    <a:lstStyle/>
                    <a:p>
                      <a:pPr>
                        <a:lnSpc>
                          <a:spcPct val="110000"/>
                        </a:lnSpc>
                        <a:spcBef>
                          <a:spcPts val="150"/>
                        </a:spcBef>
                        <a:spcAft>
                          <a:spcPts val="150"/>
                        </a:spcAft>
                      </a:pPr>
                      <a:r>
                        <a:rPr lang="en-AU" sz="1600">
                          <a:effectLst/>
                          <a:latin typeface="Calibri"/>
                          <a:ea typeface="Franklin Gothic Book"/>
                          <a:cs typeface="Calibri"/>
                        </a:rPr>
                        <a:t>Written</a:t>
                      </a:r>
                      <a:endParaRPr lang="en-AU" sz="16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311692">
                <a:tc vMerge="1">
                  <a:txBody>
                    <a:bodyPr/>
                    <a:lstStyle/>
                    <a:p>
                      <a:endParaRPr lang="en-AU"/>
                    </a:p>
                  </a:txBody>
                  <a:tcPr/>
                </a:tc>
                <a:tc>
                  <a:txBody>
                    <a:bodyPr/>
                    <a:lstStyle/>
                    <a:p>
                      <a:pPr>
                        <a:lnSpc>
                          <a:spcPct val="110000"/>
                        </a:lnSpc>
                        <a:spcBef>
                          <a:spcPts val="150"/>
                        </a:spcBef>
                        <a:spcAft>
                          <a:spcPts val="150"/>
                        </a:spcAft>
                      </a:pPr>
                      <a:r>
                        <a:rPr lang="en-AU" sz="1600">
                          <a:effectLst/>
                          <a:latin typeface="Calibri"/>
                          <a:ea typeface="Times New Roman"/>
                          <a:cs typeface="Times New Roman"/>
                        </a:rPr>
                        <a:t>Conducted under invigilated conditions</a:t>
                      </a: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311692">
                <a:tc vMerge="1">
                  <a:txBody>
                    <a:bodyPr/>
                    <a:lstStyle/>
                    <a:p>
                      <a:endParaRPr lang="en-AU"/>
                    </a:p>
                  </a:txBody>
                  <a:tcPr/>
                </a:tc>
                <a:tc>
                  <a:txBody>
                    <a:bodyPr/>
                    <a:lstStyle/>
                    <a:p>
                      <a:pPr>
                        <a:lnSpc>
                          <a:spcPct val="110000"/>
                        </a:lnSpc>
                        <a:spcBef>
                          <a:spcPts val="150"/>
                        </a:spcBef>
                        <a:spcAft>
                          <a:spcPts val="150"/>
                        </a:spcAft>
                      </a:pPr>
                      <a:r>
                        <a:rPr lang="en-AU" sz="1600">
                          <a:effectLst/>
                          <a:latin typeface="Calibri"/>
                          <a:ea typeface="Times New Roman"/>
                          <a:cs typeface="Times New Roman"/>
                        </a:rPr>
                        <a:t>Typically between one and ten questions</a:t>
                      </a: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623385">
                <a:tc vMerge="1">
                  <a:txBody>
                    <a:bodyPr/>
                    <a:lstStyle/>
                    <a:p>
                      <a:endParaRPr lang="en-AU"/>
                    </a:p>
                  </a:txBody>
                  <a:tcPr/>
                </a:tc>
                <a:tc>
                  <a:txBody>
                    <a:bodyPr/>
                    <a:lstStyle/>
                    <a:p>
                      <a:pPr>
                        <a:lnSpc>
                          <a:spcPct val="110000"/>
                        </a:lnSpc>
                        <a:spcBef>
                          <a:spcPts val="150"/>
                        </a:spcBef>
                        <a:spcAft>
                          <a:spcPts val="150"/>
                        </a:spcAft>
                      </a:pPr>
                      <a:r>
                        <a:rPr lang="en-AU" sz="1600">
                          <a:effectLst/>
                          <a:latin typeface="Calibri"/>
                          <a:ea typeface="Times New Roman"/>
                          <a:cs typeface="Times New Roman"/>
                        </a:rPr>
                        <a:t>Questions can require students to refer to stimulus materials</a:t>
                      </a: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935077">
                <a:tc>
                  <a:txBody>
                    <a:bodyPr/>
                    <a:lstStyle/>
                    <a:p>
                      <a:pPr>
                        <a:lnSpc>
                          <a:spcPct val="115000"/>
                        </a:lnSpc>
                        <a:spcAft>
                          <a:spcPts val="0"/>
                        </a:spcAft>
                      </a:pPr>
                      <a:r>
                        <a:rPr lang="en-AU" sz="1600" b="1">
                          <a:solidFill>
                            <a:srgbClr val="FFFFFF"/>
                          </a:solidFill>
                          <a:effectLst/>
                          <a:latin typeface="Calibri"/>
                          <a:ea typeface="Franklin Gothic Book"/>
                          <a:cs typeface="Calibri"/>
                        </a:rPr>
                        <a:t>Content</a:t>
                      </a:r>
                      <a:endParaRPr lang="en-AU" sz="16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688BE"/>
                      </a:solidFill>
                      <a:prstDash val="solid"/>
                      <a:round/>
                      <a:headEnd type="none" w="med" len="med"/>
                      <a:tailEnd type="none" w="med" len="med"/>
                    </a:lnB>
                    <a:solidFill>
                      <a:srgbClr val="9688BE"/>
                    </a:solidFill>
                  </a:tcPr>
                </a:tc>
                <a:tc>
                  <a:txBody>
                    <a:bodyPr/>
                    <a:lstStyle/>
                    <a:p>
                      <a:pPr>
                        <a:lnSpc>
                          <a:spcPct val="110000"/>
                        </a:lnSpc>
                        <a:spcBef>
                          <a:spcPts val="150"/>
                        </a:spcBef>
                        <a:spcAft>
                          <a:spcPts val="150"/>
                        </a:spcAft>
                      </a:pPr>
                      <a:r>
                        <a:rPr lang="en-AU" sz="1600" dirty="0">
                          <a:effectLst/>
                          <a:latin typeface="Calibri"/>
                          <a:ea typeface="Times New Roman"/>
                          <a:cs typeface="Times New Roman"/>
                        </a:rPr>
                        <a:t>The Authority informs schools during Term 3 of the previous year of the Unit 3 syllabus content on which the task will be based</a:t>
                      </a: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8873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550275" cy="844550"/>
          </a:xfrm>
        </p:spPr>
        <p:txBody>
          <a:bodyPr/>
          <a:lstStyle/>
          <a:p>
            <a:pPr lvl="0"/>
            <a:r>
              <a:rPr lang="en-AU" dirty="0" smtClean="0"/>
              <a:t/>
            </a:r>
            <a:br>
              <a:rPr lang="en-AU" dirty="0" smtClean="0"/>
            </a:br>
            <a:endParaRPr lang="en-AU" dirty="0"/>
          </a:p>
        </p:txBody>
      </p:sp>
      <p:sp>
        <p:nvSpPr>
          <p:cNvPr id="3" name="Content Placeholder 2"/>
          <p:cNvSpPr>
            <a:spLocks noGrp="1"/>
          </p:cNvSpPr>
          <p:nvPr>
            <p:ph idx="1"/>
          </p:nvPr>
        </p:nvSpPr>
        <p:spPr>
          <a:xfrm>
            <a:off x="304800" y="1793875"/>
            <a:ext cx="8531225" cy="4606925"/>
          </a:xfrm>
        </p:spPr>
        <p:txBody>
          <a:bodyPr/>
          <a:lstStyle/>
          <a:p>
            <a:pPr marL="0" lvl="0" indent="0" algn="ctr">
              <a:spcAft>
                <a:spcPts val="600"/>
              </a:spcAft>
              <a:buNone/>
            </a:pPr>
            <a:endParaRPr lang="en-AU" dirty="0" smtClean="0">
              <a:ea typeface="Calibri"/>
              <a:cs typeface="Times New Roman"/>
            </a:endParaRPr>
          </a:p>
          <a:p>
            <a:pPr marL="0" lvl="0" indent="0">
              <a:spcAft>
                <a:spcPts val="600"/>
              </a:spcAft>
              <a:buNone/>
            </a:pPr>
            <a:endParaRPr lang="en-AU" dirty="0" smtClean="0"/>
          </a:p>
          <a:p>
            <a:pPr marL="0" lvl="0" indent="0">
              <a:spcAft>
                <a:spcPts val="600"/>
              </a:spcAft>
              <a:buNone/>
            </a:pPr>
            <a:r>
              <a:rPr lang="en-AU" dirty="0"/>
              <a:t>	</a:t>
            </a:r>
            <a:r>
              <a:rPr lang="en-AU" sz="3200" dirty="0" smtClean="0"/>
              <a:t>Dino Manalis</a:t>
            </a:r>
          </a:p>
          <a:p>
            <a:pPr marL="0" lvl="0" indent="0">
              <a:spcAft>
                <a:spcPts val="600"/>
              </a:spcAft>
              <a:buNone/>
            </a:pPr>
            <a:r>
              <a:rPr lang="en-AU" sz="3200" dirty="0"/>
              <a:t>	</a:t>
            </a:r>
            <a:r>
              <a:rPr lang="en-AU" sz="3200" dirty="0" smtClean="0"/>
              <a:t>Phone: 9273 6356</a:t>
            </a:r>
          </a:p>
          <a:p>
            <a:pPr marL="0" lvl="0" indent="0">
              <a:spcAft>
                <a:spcPts val="600"/>
              </a:spcAft>
              <a:buNone/>
            </a:pPr>
            <a:r>
              <a:rPr lang="en-AU" sz="3200" dirty="0"/>
              <a:t>	</a:t>
            </a:r>
            <a:r>
              <a:rPr lang="en-AU" sz="3200" dirty="0" smtClean="0"/>
              <a:t>Email: Dino.Manalis@scsa.wa.edu.au</a:t>
            </a:r>
          </a:p>
          <a:p>
            <a:pPr marL="0" lvl="0" indent="0">
              <a:spcAft>
                <a:spcPts val="600"/>
              </a:spcAft>
              <a:buNone/>
            </a:pPr>
            <a:r>
              <a:rPr lang="en-AU" dirty="0"/>
              <a:t>	</a:t>
            </a:r>
          </a:p>
        </p:txBody>
      </p:sp>
      <p:sp>
        <p:nvSpPr>
          <p:cNvPr id="4" name="Title 1"/>
          <p:cNvSpPr txBox="1">
            <a:spLocks/>
          </p:cNvSpPr>
          <p:nvPr/>
        </p:nvSpPr>
        <p:spPr bwMode="auto">
          <a:xfrm>
            <a:off x="381000" y="1371600"/>
            <a:ext cx="8550275"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r>
              <a:rPr lang="en-AU" dirty="0" smtClean="0"/>
              <a:t/>
            </a:r>
            <a:br>
              <a:rPr lang="en-AU" dirty="0" smtClean="0"/>
            </a:br>
            <a:endParaRPr lang="en-AU" dirty="0" smtClean="0"/>
          </a:p>
          <a:p>
            <a:r>
              <a:rPr lang="en-AU" sz="3200" dirty="0" smtClean="0"/>
              <a:t>For enquiries regarding the Health, Physical and Outdoor Education Foundation course</a:t>
            </a:r>
            <a:r>
              <a:rPr lang="en-AU" dirty="0" smtClean="0"/>
              <a:t>:</a:t>
            </a:r>
            <a:br>
              <a:rPr lang="en-AU" dirty="0" smtClean="0"/>
            </a:br>
            <a:r>
              <a:rPr lang="en-AU" dirty="0" smtClean="0"/>
              <a:t/>
            </a:r>
            <a:br>
              <a:rPr lang="en-AU" dirty="0" smtClean="0"/>
            </a:br>
            <a:endParaRPr lang="en-AU" dirty="0"/>
          </a:p>
        </p:txBody>
      </p:sp>
    </p:spTree>
    <p:extLst>
      <p:ext uri="{BB962C8B-B14F-4D97-AF65-F5344CB8AC3E}">
        <p14:creationId xmlns:p14="http://schemas.microsoft.com/office/powerpoint/2010/main" val="3545981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692150"/>
          </a:xfrm>
        </p:spPr>
        <p:txBody>
          <a:bodyPr/>
          <a:lstStyle/>
          <a:p>
            <a:r>
              <a:rPr lang="en-AU" sz="3200" dirty="0" smtClean="0"/>
              <a:t>Career and Enterprise Foundation course</a:t>
            </a:r>
            <a:endParaRPr lang="en-AU" sz="3200" dirty="0"/>
          </a:p>
        </p:txBody>
      </p:sp>
      <p:sp>
        <p:nvSpPr>
          <p:cNvPr id="3" name="Content Placeholder 2"/>
          <p:cNvSpPr>
            <a:spLocks noGrp="1"/>
          </p:cNvSpPr>
          <p:nvPr>
            <p:ph idx="1"/>
          </p:nvPr>
        </p:nvSpPr>
        <p:spPr>
          <a:xfrm>
            <a:off x="304800" y="1371600"/>
            <a:ext cx="8531225" cy="4648199"/>
          </a:xfrm>
        </p:spPr>
        <p:txBody>
          <a:bodyPr/>
          <a:lstStyle/>
          <a:p>
            <a:pPr marL="0" lvl="0" indent="0">
              <a:spcAft>
                <a:spcPts val="600"/>
              </a:spcAft>
              <a:buNone/>
            </a:pPr>
            <a:endParaRPr lang="en-AU" sz="2200" dirty="0" smtClean="0">
              <a:ea typeface="Calibri"/>
              <a:cs typeface="Times New Roman"/>
            </a:endParaRPr>
          </a:p>
          <a:p>
            <a:pPr>
              <a:spcAft>
                <a:spcPts val="600"/>
              </a:spcAft>
            </a:pPr>
            <a:r>
              <a:rPr lang="en-AU" dirty="0" smtClean="0">
                <a:ea typeface="Calibri"/>
                <a:cs typeface="Times New Roman"/>
              </a:rPr>
              <a:t>involves recognising one’s individual skills and talents, and using this understanding to assist in gaining and keeping work</a:t>
            </a:r>
          </a:p>
          <a:p>
            <a:pPr lvl="0">
              <a:spcAft>
                <a:spcPts val="600"/>
              </a:spcAft>
            </a:pPr>
            <a:r>
              <a:rPr lang="en-AU" dirty="0" smtClean="0">
                <a:ea typeface="Calibri"/>
                <a:cs typeface="Times New Roman"/>
              </a:rPr>
              <a:t>enables the </a:t>
            </a:r>
            <a:r>
              <a:rPr lang="en-AU" dirty="0">
                <a:ea typeface="Calibri"/>
                <a:cs typeface="Times New Roman"/>
              </a:rPr>
              <a:t>development of a range of work skills and an understanding of the nature </a:t>
            </a:r>
            <a:r>
              <a:rPr lang="en-AU" dirty="0" smtClean="0">
                <a:ea typeface="Calibri"/>
                <a:cs typeface="Times New Roman"/>
              </a:rPr>
              <a:t>of work</a:t>
            </a:r>
            <a:endParaRPr lang="en-AU" dirty="0">
              <a:ea typeface="Calibri"/>
              <a:cs typeface="Times New Roman"/>
            </a:endParaRPr>
          </a:p>
          <a:p>
            <a:pPr lvl="0">
              <a:spcAft>
                <a:spcPts val="600"/>
              </a:spcAft>
            </a:pPr>
            <a:r>
              <a:rPr lang="en-AU" dirty="0">
                <a:ea typeface="Calibri"/>
                <a:cs typeface="Times New Roman"/>
              </a:rPr>
              <a:t>h</a:t>
            </a:r>
            <a:r>
              <a:rPr lang="en-AU" dirty="0" smtClean="0">
                <a:ea typeface="Calibri"/>
                <a:cs typeface="Times New Roman"/>
              </a:rPr>
              <a:t>as literacy </a:t>
            </a:r>
            <a:r>
              <a:rPr lang="en-AU" dirty="0">
                <a:ea typeface="Calibri"/>
                <a:cs typeface="Times New Roman"/>
              </a:rPr>
              <a:t>and numeracy enriching strategies </a:t>
            </a:r>
            <a:r>
              <a:rPr lang="en-AU" dirty="0" smtClean="0">
                <a:ea typeface="Calibri"/>
                <a:cs typeface="Times New Roman"/>
              </a:rPr>
              <a:t>embedded</a:t>
            </a:r>
            <a:endParaRPr lang="en-AU" dirty="0"/>
          </a:p>
          <a:p>
            <a:pPr marL="0" lvl="0" indent="0">
              <a:spcAft>
                <a:spcPts val="600"/>
              </a:spcAft>
              <a:buNone/>
            </a:pPr>
            <a:endParaRPr lang="en-AU" dirty="0" smtClean="0">
              <a:ea typeface="Calibri"/>
              <a:cs typeface="Times New Roman"/>
            </a:endParaRPr>
          </a:p>
          <a:p>
            <a:pPr marL="0" lvl="0" indent="0">
              <a:spcAft>
                <a:spcPts val="600"/>
              </a:spcAft>
              <a:buNone/>
            </a:pPr>
            <a:endParaRPr lang="en-AU" dirty="0"/>
          </a:p>
        </p:txBody>
      </p:sp>
    </p:spTree>
    <p:extLst>
      <p:ext uri="{BB962C8B-B14F-4D97-AF65-F5344CB8AC3E}">
        <p14:creationId xmlns:p14="http://schemas.microsoft.com/office/powerpoint/2010/main" val="733059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1066800"/>
            <a:ext cx="8550275" cy="457200"/>
          </a:xfrm>
        </p:spPr>
        <p:txBody>
          <a:bodyPr/>
          <a:lstStyle/>
          <a:p>
            <a:r>
              <a:rPr lang="en-AU" dirty="0" smtClean="0"/>
              <a:t/>
            </a:r>
            <a:br>
              <a:rPr lang="en-AU" dirty="0" smtClean="0"/>
            </a:br>
            <a:r>
              <a:rPr lang="en-AU" dirty="0" smtClean="0"/>
              <a:t>Career and Enterprise Foundation course - organisation</a:t>
            </a:r>
            <a:endParaRPr lang="en-AU" dirty="0"/>
          </a:p>
        </p:txBody>
      </p:sp>
      <p:sp>
        <p:nvSpPr>
          <p:cNvPr id="3" name="Content Placeholder 2"/>
          <p:cNvSpPr>
            <a:spLocks noGrp="1"/>
          </p:cNvSpPr>
          <p:nvPr>
            <p:ph idx="1"/>
          </p:nvPr>
        </p:nvSpPr>
        <p:spPr>
          <a:xfrm>
            <a:off x="304800" y="2438400"/>
            <a:ext cx="8531225" cy="3657600"/>
          </a:xfrm>
        </p:spPr>
        <p:txBody>
          <a:bodyPr/>
          <a:lstStyle/>
          <a:p>
            <a:r>
              <a:rPr lang="en-AU" kern="1200" dirty="0"/>
              <a:t>e</a:t>
            </a:r>
            <a:r>
              <a:rPr lang="en-AU" kern="1200" dirty="0" smtClean="0"/>
              <a:t>ach unit has two core modules</a:t>
            </a:r>
          </a:p>
          <a:p>
            <a:r>
              <a:rPr lang="en-AU" kern="1200" dirty="0"/>
              <a:t>t</a:t>
            </a:r>
            <a:r>
              <a:rPr lang="en-AU" kern="1200" dirty="0" smtClean="0"/>
              <a:t>he school selects three elective modules to deliver in each unit</a:t>
            </a:r>
          </a:p>
          <a:p>
            <a:pPr marL="0" indent="0">
              <a:buNone/>
            </a:pPr>
            <a:endParaRPr lang="en-AU" sz="2000" kern="1200" dirty="0"/>
          </a:p>
          <a:p>
            <a:pPr marL="0" indent="0">
              <a:buNone/>
            </a:pPr>
            <a:endParaRPr lang="en-AU" sz="2000" kern="1200" dirty="0"/>
          </a:p>
          <a:p>
            <a:pPr>
              <a:spcAft>
                <a:spcPts val="600"/>
              </a:spcAft>
            </a:pPr>
            <a:endParaRPr lang="en-AU" sz="1800" dirty="0"/>
          </a:p>
        </p:txBody>
      </p:sp>
    </p:spTree>
    <p:extLst>
      <p:ext uri="{BB962C8B-B14F-4D97-AF65-F5344CB8AC3E}">
        <p14:creationId xmlns:p14="http://schemas.microsoft.com/office/powerpoint/2010/main" val="2525831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r>
              <a:rPr lang="en-AU" dirty="0" smtClean="0"/>
              <a:t>Assessment type weightings</a:t>
            </a:r>
            <a:endParaRPr lang="en-AU" dirty="0"/>
          </a:p>
        </p:txBody>
      </p:sp>
      <p:sp>
        <p:nvSpPr>
          <p:cNvPr id="3" name="Content Placeholder 2"/>
          <p:cNvSpPr>
            <a:spLocks noGrp="1"/>
          </p:cNvSpPr>
          <p:nvPr>
            <p:ph idx="1"/>
          </p:nvPr>
        </p:nvSpPr>
        <p:spPr>
          <a:xfrm>
            <a:off x="304800" y="1793875"/>
            <a:ext cx="8531225" cy="4606925"/>
          </a:xfrm>
        </p:spPr>
        <p:txBody>
          <a:bodyPr/>
          <a:lstStyle/>
          <a:p>
            <a:pPr marL="0" lvl="0" indent="0">
              <a:buNone/>
            </a:pPr>
            <a:endParaRPr lang="en-AU" dirty="0" smtClean="0"/>
          </a:p>
          <a:p>
            <a:pPr marL="0" lv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717427232"/>
              </p:ext>
            </p:extLst>
          </p:nvPr>
        </p:nvGraphicFramePr>
        <p:xfrm>
          <a:off x="533400" y="1831428"/>
          <a:ext cx="7924801" cy="3898812"/>
        </p:xfrm>
        <a:graphic>
          <a:graphicData uri="http://schemas.openxmlformats.org/drawingml/2006/table">
            <a:tbl>
              <a:tblPr firstRow="1" bandRow="1">
                <a:tableStyleId>{5C22544A-7EE6-4342-B048-85BDC9FD1C3A}</a:tableStyleId>
              </a:tblPr>
              <a:tblGrid>
                <a:gridCol w="1434011"/>
                <a:gridCol w="4890589"/>
                <a:gridCol w="1600201"/>
              </a:tblGrid>
              <a:tr h="630212">
                <a:tc>
                  <a:txBody>
                    <a:bodyPr/>
                    <a:lstStyle/>
                    <a:p>
                      <a:endParaRPr lang="en-AU" sz="2000" b="0" dirty="0">
                        <a:solidFill>
                          <a:schemeClr val="tx1"/>
                        </a:solidFill>
                      </a:endParaRPr>
                    </a:p>
                  </a:txBody>
                  <a:tcPr>
                    <a:solidFill>
                      <a:schemeClr val="bg1"/>
                    </a:solidFill>
                  </a:tcPr>
                </a:tc>
                <a:tc>
                  <a:txBody>
                    <a:bodyPr/>
                    <a:lstStyle/>
                    <a:p>
                      <a:pPr lvl="0" algn="ctr"/>
                      <a:r>
                        <a:rPr lang="en-AU" sz="2000" b="0" kern="1200" dirty="0" smtClean="0">
                          <a:solidFill>
                            <a:schemeClr val="tx1"/>
                          </a:solidFill>
                          <a:effectLst/>
                          <a:latin typeface="+mn-lt"/>
                          <a:ea typeface="+mn-ea"/>
                          <a:cs typeface="+mn-cs"/>
                        </a:rPr>
                        <a:t>Assessment type</a:t>
                      </a:r>
                    </a:p>
                  </a:txBody>
                  <a:tcPr anchor="ctr"/>
                </a:tc>
                <a:tc>
                  <a:txBody>
                    <a:bodyPr/>
                    <a:lstStyle/>
                    <a:p>
                      <a:pPr lvl="0" algn="ctr"/>
                      <a:r>
                        <a:rPr lang="en-AU" sz="2000" b="0" kern="1200" dirty="0" smtClean="0">
                          <a:solidFill>
                            <a:schemeClr val="tx1"/>
                          </a:solidFill>
                          <a:effectLst/>
                          <a:latin typeface="+mn-lt"/>
                          <a:ea typeface="+mn-ea"/>
                          <a:cs typeface="+mn-cs"/>
                        </a:rPr>
                        <a:t>Weighting</a:t>
                      </a:r>
                    </a:p>
                  </a:txBody>
                  <a:tcPr anchor="ctr"/>
                </a:tc>
              </a:tr>
              <a:tr h="1348360">
                <a:tc>
                  <a:txBody>
                    <a:bodyPr/>
                    <a:lstStyle/>
                    <a:p>
                      <a:r>
                        <a:rPr lang="en-AU" sz="2000" b="0" dirty="0" smtClean="0">
                          <a:solidFill>
                            <a:schemeClr val="tx1"/>
                          </a:solidFill>
                        </a:rPr>
                        <a:t>Year 11</a:t>
                      </a:r>
                      <a:endParaRPr lang="en-AU" sz="2000" b="0" dirty="0">
                        <a:solidFill>
                          <a:schemeClr val="tx1"/>
                        </a:solidFill>
                      </a:endParaRPr>
                    </a:p>
                  </a:txBody>
                  <a:tcPr/>
                </a:tc>
                <a:tc>
                  <a:txBody>
                    <a:bodyPr/>
                    <a:lstStyle/>
                    <a:p>
                      <a:pPr lvl="0"/>
                      <a:r>
                        <a:rPr lang="en-AU" sz="2000" b="0" kern="1200" dirty="0" smtClean="0">
                          <a:solidFill>
                            <a:schemeClr val="tx1"/>
                          </a:solidFill>
                          <a:effectLst/>
                          <a:latin typeface="+mn-lt"/>
                          <a:ea typeface="+mn-ea"/>
                          <a:cs typeface="+mn-cs"/>
                        </a:rPr>
                        <a:t>Investigation </a:t>
                      </a:r>
                    </a:p>
                    <a:p>
                      <a:pPr lvl="0"/>
                      <a:r>
                        <a:rPr lang="en-AU" sz="2000" b="0" kern="1200" dirty="0" smtClean="0">
                          <a:solidFill>
                            <a:schemeClr val="tx1"/>
                          </a:solidFill>
                          <a:effectLst/>
                          <a:latin typeface="+mn-lt"/>
                          <a:ea typeface="+mn-ea"/>
                          <a:cs typeface="+mn-cs"/>
                        </a:rPr>
                        <a:t>Production/performance </a:t>
                      </a:r>
                    </a:p>
                    <a:p>
                      <a:pPr lvl="0"/>
                      <a:r>
                        <a:rPr lang="en-AU" sz="2000" b="0" kern="1200" dirty="0" smtClean="0">
                          <a:solidFill>
                            <a:schemeClr val="tx1"/>
                          </a:solidFill>
                          <a:effectLst/>
                          <a:latin typeface="+mn-lt"/>
                          <a:ea typeface="+mn-ea"/>
                          <a:cs typeface="+mn-cs"/>
                        </a:rPr>
                        <a:t>Individual pathway plan/career portfolio</a:t>
                      </a:r>
                    </a:p>
                    <a:p>
                      <a:pPr lvl="0"/>
                      <a:r>
                        <a:rPr lang="en-AU" sz="2000" b="0" kern="1200" dirty="0" smtClean="0">
                          <a:solidFill>
                            <a:schemeClr val="tx1"/>
                          </a:solidFill>
                          <a:effectLst/>
                          <a:latin typeface="+mn-lt"/>
                          <a:ea typeface="+mn-ea"/>
                          <a:cs typeface="+mn-cs"/>
                        </a:rPr>
                        <a:t>Response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smtClean="0">
                          <a:solidFill>
                            <a:schemeClr val="tx1"/>
                          </a:solidFill>
                          <a:effectLst/>
                          <a:latin typeface="+mn-lt"/>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smtClean="0">
                          <a:solidFill>
                            <a:schemeClr val="tx1"/>
                          </a:solidFill>
                          <a:effectLst/>
                          <a:latin typeface="+mn-lt"/>
                          <a:ea typeface="+mn-ea"/>
                          <a:cs typeface="+mn-cs"/>
                        </a:rPr>
                        <a:t>20%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smtClean="0">
                          <a:solidFill>
                            <a:schemeClr val="tx1"/>
                          </a:solidFill>
                          <a:effectLst/>
                          <a:latin typeface="+mn-lt"/>
                          <a:ea typeface="+mn-ea"/>
                          <a:cs typeface="+mn-cs"/>
                        </a:rPr>
                        <a:t>30%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smtClean="0">
                          <a:solidFill>
                            <a:schemeClr val="tx1"/>
                          </a:solidFill>
                          <a:effectLst/>
                          <a:latin typeface="+mn-lt"/>
                          <a:ea typeface="+mn-ea"/>
                          <a:cs typeface="+mn-cs"/>
                        </a:rPr>
                        <a:t>20% </a:t>
                      </a:r>
                    </a:p>
                  </a:txBody>
                  <a:tcPr/>
                </a:tc>
              </a:tr>
              <a:tr h="1846668">
                <a:tc>
                  <a:txBody>
                    <a:bodyPr/>
                    <a:lstStyle/>
                    <a:p>
                      <a:r>
                        <a:rPr lang="en-AU" sz="2000" dirty="0" smtClean="0"/>
                        <a:t>Year 12</a:t>
                      </a:r>
                      <a:endParaRPr lang="en-AU" sz="2000" dirty="0"/>
                    </a:p>
                  </a:txBody>
                  <a:tcPr>
                    <a:solidFill>
                      <a:schemeClr val="bg1">
                        <a:lumMod val="75000"/>
                      </a:schemeClr>
                    </a:solidFill>
                  </a:tcPr>
                </a:tc>
                <a:tc>
                  <a:txBody>
                    <a:bodyPr/>
                    <a:lstStyle/>
                    <a:p>
                      <a:pPr lvl="0"/>
                      <a:r>
                        <a:rPr lang="en-AU" sz="2000" kern="1200" dirty="0" smtClean="0">
                          <a:solidFill>
                            <a:schemeClr val="dk1"/>
                          </a:solidFill>
                          <a:effectLst/>
                          <a:latin typeface="+mn-lt"/>
                          <a:ea typeface="+mn-ea"/>
                          <a:cs typeface="+mn-cs"/>
                        </a:rPr>
                        <a:t>Investigation </a:t>
                      </a:r>
                    </a:p>
                    <a:p>
                      <a:pPr lvl="0"/>
                      <a:r>
                        <a:rPr lang="en-AU" sz="2000" kern="1200" dirty="0" smtClean="0">
                          <a:solidFill>
                            <a:schemeClr val="dk1"/>
                          </a:solidFill>
                          <a:effectLst/>
                          <a:latin typeface="+mn-lt"/>
                          <a:ea typeface="+mn-ea"/>
                          <a:cs typeface="+mn-cs"/>
                        </a:rPr>
                        <a:t>Production/performance</a:t>
                      </a:r>
                    </a:p>
                    <a:p>
                      <a:pPr lvl="0"/>
                      <a:r>
                        <a:rPr lang="en-AU" sz="2000" kern="1200" dirty="0" smtClean="0">
                          <a:solidFill>
                            <a:schemeClr val="dk1"/>
                          </a:solidFill>
                          <a:effectLst/>
                          <a:latin typeface="+mn-lt"/>
                          <a:ea typeface="+mn-ea"/>
                          <a:cs typeface="+mn-cs"/>
                        </a:rPr>
                        <a:t>Individual pathway plan/career portfolio</a:t>
                      </a:r>
                    </a:p>
                    <a:p>
                      <a:pPr lvl="0"/>
                      <a:r>
                        <a:rPr lang="en-AU" sz="2000" kern="1200" dirty="0" smtClean="0">
                          <a:solidFill>
                            <a:schemeClr val="dk1"/>
                          </a:solidFill>
                          <a:effectLst/>
                          <a:latin typeface="+mn-lt"/>
                          <a:ea typeface="+mn-ea"/>
                          <a:cs typeface="+mn-cs"/>
                        </a:rPr>
                        <a:t>Response </a:t>
                      </a:r>
                    </a:p>
                    <a:p>
                      <a:pPr lvl="0"/>
                      <a:r>
                        <a:rPr lang="en-AU" sz="2000" kern="1200" dirty="0" smtClean="0">
                          <a:solidFill>
                            <a:schemeClr val="dk1"/>
                          </a:solidFill>
                          <a:effectLst/>
                          <a:latin typeface="+mn-lt"/>
                          <a:ea typeface="+mn-ea"/>
                          <a:cs typeface="+mn-cs"/>
                        </a:rPr>
                        <a:t>Externally set task</a:t>
                      </a:r>
                      <a:endParaRPr lang="en-AU" sz="2000" dirty="0"/>
                    </a:p>
                  </a:txBody>
                  <a:tcP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smtClean="0">
                          <a:solidFill>
                            <a:schemeClr val="tx1"/>
                          </a:solidFill>
                          <a:effectLst/>
                          <a:latin typeface="+mn-lt"/>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smtClean="0">
                          <a:solidFill>
                            <a:schemeClr val="tx1"/>
                          </a:solidFill>
                          <a:effectLst/>
                          <a:latin typeface="+mn-lt"/>
                          <a:ea typeface="+mn-ea"/>
                          <a:cs typeface="+mn-cs"/>
                        </a:rPr>
                        <a:t>20%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smtClean="0">
                          <a:solidFill>
                            <a:schemeClr val="tx1"/>
                          </a:solidFill>
                          <a:effectLst/>
                          <a:latin typeface="+mn-lt"/>
                          <a:ea typeface="+mn-ea"/>
                          <a:cs typeface="+mn-cs"/>
                        </a:rPr>
                        <a:t>20%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smtClean="0">
                          <a:solidFill>
                            <a:schemeClr val="tx1"/>
                          </a:solidFill>
                          <a:effectLst/>
                          <a:latin typeface="+mn-lt"/>
                          <a:ea typeface="+mn-ea"/>
                          <a:cs typeface="+mn-cs"/>
                        </a:rPr>
                        <a:t>15%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kern="1200" dirty="0" smtClean="0">
                          <a:solidFill>
                            <a:schemeClr val="tx1"/>
                          </a:solidFill>
                          <a:effectLst/>
                          <a:latin typeface="+mn-lt"/>
                          <a:ea typeface="+mn-ea"/>
                          <a:cs typeface="+mn-cs"/>
                        </a:rPr>
                        <a:t>15% </a:t>
                      </a:r>
                    </a:p>
                    <a:p>
                      <a:pPr lvl="0"/>
                      <a:endParaRPr lang="en-AU" sz="2000" dirty="0"/>
                    </a:p>
                  </a:txBody>
                  <a:tcPr>
                    <a:solidFill>
                      <a:schemeClr val="bg1">
                        <a:lumMod val="75000"/>
                      </a:schemeClr>
                    </a:solidFill>
                  </a:tcPr>
                </a:tc>
              </a:tr>
            </a:tbl>
          </a:graphicData>
        </a:graphic>
      </p:graphicFrame>
    </p:spTree>
    <p:extLst>
      <p:ext uri="{BB962C8B-B14F-4D97-AF65-F5344CB8AC3E}">
        <p14:creationId xmlns:p14="http://schemas.microsoft.com/office/powerpoint/2010/main" val="3781412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r>
              <a:rPr lang="en-AU" dirty="0" smtClean="0"/>
              <a:t>Other Career and Enterprise support </a:t>
            </a:r>
            <a:endParaRPr lang="en-AU" dirty="0"/>
          </a:p>
        </p:txBody>
      </p:sp>
      <p:sp>
        <p:nvSpPr>
          <p:cNvPr id="3" name="Content Placeholder 2"/>
          <p:cNvSpPr>
            <a:spLocks noGrp="1"/>
          </p:cNvSpPr>
          <p:nvPr>
            <p:ph idx="1"/>
          </p:nvPr>
        </p:nvSpPr>
        <p:spPr>
          <a:xfrm>
            <a:off x="304800" y="1793875"/>
            <a:ext cx="8531225" cy="4606925"/>
          </a:xfrm>
        </p:spPr>
        <p:txBody>
          <a:bodyPr/>
          <a:lstStyle/>
          <a:p>
            <a:pPr lvl="0">
              <a:spcAft>
                <a:spcPts val="600"/>
              </a:spcAft>
            </a:pPr>
            <a:r>
              <a:rPr lang="en-AU" dirty="0" smtClean="0">
                <a:ea typeface="Calibri"/>
                <a:cs typeface="Times New Roman"/>
              </a:rPr>
              <a:t>The Career Education Association of WA – will be providing professional learning opportunities as the need arises in 2014. </a:t>
            </a:r>
          </a:p>
          <a:p>
            <a:pPr marL="0" lvl="0" indent="0">
              <a:spcAft>
                <a:spcPts val="600"/>
              </a:spcAft>
              <a:buNone/>
              <a:tabLst>
                <a:tab pos="363538" algn="l"/>
              </a:tabLst>
            </a:pPr>
            <a:r>
              <a:rPr lang="en-AU" dirty="0" smtClean="0">
                <a:ea typeface="Calibri"/>
                <a:cs typeface="Times New Roman"/>
              </a:rPr>
              <a:t>	Please feel free to contact them for any further assistance 	or information.</a:t>
            </a:r>
          </a:p>
          <a:p>
            <a:pPr marL="0" lvl="0" indent="0">
              <a:spcAft>
                <a:spcPts val="600"/>
              </a:spcAft>
              <a:buNone/>
              <a:tabLst>
                <a:tab pos="363538" algn="l"/>
              </a:tabLst>
            </a:pPr>
            <a:r>
              <a:rPr lang="en-AU" dirty="0">
                <a:ea typeface="Calibri"/>
                <a:cs typeface="Times New Roman"/>
              </a:rPr>
              <a:t>	</a:t>
            </a:r>
            <a:r>
              <a:rPr lang="en-AU" u="sng" dirty="0" smtClean="0">
                <a:solidFill>
                  <a:srgbClr val="0070C0"/>
                </a:solidFill>
              </a:rPr>
              <a:t>info@ceawa.org.au</a:t>
            </a:r>
            <a:endParaRPr lang="en-AU" u="sng" dirty="0" smtClean="0">
              <a:solidFill>
                <a:srgbClr val="0070C0"/>
              </a:solidFill>
              <a:ea typeface="Calibri"/>
              <a:cs typeface="Times New Roman"/>
            </a:endParaRPr>
          </a:p>
        </p:txBody>
      </p:sp>
    </p:spTree>
    <p:extLst>
      <p:ext uri="{BB962C8B-B14F-4D97-AF65-F5344CB8AC3E}">
        <p14:creationId xmlns:p14="http://schemas.microsoft.com/office/powerpoint/2010/main" val="1596820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550275" cy="844550"/>
          </a:xfrm>
        </p:spPr>
        <p:txBody>
          <a:bodyPr/>
          <a:lstStyle/>
          <a:p>
            <a:pPr lvl="0"/>
            <a:r>
              <a:rPr lang="en-AU" dirty="0" smtClean="0"/>
              <a:t/>
            </a:r>
            <a:br>
              <a:rPr lang="en-AU" dirty="0" smtClean="0"/>
            </a:br>
            <a:r>
              <a:rPr lang="en-AU" dirty="0"/>
              <a:t>For enquiries regarding </a:t>
            </a:r>
            <a:r>
              <a:rPr lang="en-AU" dirty="0" smtClean="0"/>
              <a:t>the Career </a:t>
            </a:r>
            <a:r>
              <a:rPr lang="en-AU" dirty="0"/>
              <a:t>and Enterprise Foundation course</a:t>
            </a:r>
          </a:p>
        </p:txBody>
      </p:sp>
      <p:sp>
        <p:nvSpPr>
          <p:cNvPr id="3" name="Content Placeholder 2"/>
          <p:cNvSpPr>
            <a:spLocks noGrp="1"/>
          </p:cNvSpPr>
          <p:nvPr>
            <p:ph idx="1"/>
          </p:nvPr>
        </p:nvSpPr>
        <p:spPr>
          <a:xfrm>
            <a:off x="304800" y="2667000"/>
            <a:ext cx="8531225" cy="3733800"/>
          </a:xfrm>
        </p:spPr>
        <p:txBody>
          <a:bodyPr/>
          <a:lstStyle/>
          <a:p>
            <a:pPr marL="0" lvl="0" indent="0" algn="ctr">
              <a:spcAft>
                <a:spcPts val="600"/>
              </a:spcAft>
              <a:buNone/>
            </a:pPr>
            <a:endParaRPr lang="en-AU" dirty="0" smtClean="0">
              <a:ea typeface="Calibri"/>
              <a:cs typeface="Times New Roman"/>
            </a:endParaRPr>
          </a:p>
          <a:p>
            <a:pPr marL="0" lvl="0" indent="0">
              <a:spcAft>
                <a:spcPts val="600"/>
              </a:spcAft>
              <a:buNone/>
            </a:pPr>
            <a:endParaRPr lang="en-AU" dirty="0" smtClean="0"/>
          </a:p>
          <a:p>
            <a:pPr marL="0" lvl="0" indent="0">
              <a:spcAft>
                <a:spcPts val="600"/>
              </a:spcAft>
              <a:buNone/>
            </a:pPr>
            <a:r>
              <a:rPr lang="en-AU" dirty="0"/>
              <a:t>	</a:t>
            </a:r>
            <a:r>
              <a:rPr lang="en-AU" sz="2800" dirty="0" smtClean="0"/>
              <a:t>Charmaine Ford</a:t>
            </a:r>
          </a:p>
          <a:p>
            <a:pPr marL="0" lvl="0" indent="0">
              <a:spcAft>
                <a:spcPts val="600"/>
              </a:spcAft>
              <a:buNone/>
            </a:pPr>
            <a:r>
              <a:rPr lang="en-AU" sz="2800" dirty="0"/>
              <a:t>	</a:t>
            </a:r>
            <a:r>
              <a:rPr lang="en-AU" sz="2800" dirty="0" smtClean="0"/>
              <a:t>Phone: 9273 6306</a:t>
            </a:r>
          </a:p>
          <a:p>
            <a:pPr marL="0" lvl="0" indent="0">
              <a:spcAft>
                <a:spcPts val="600"/>
              </a:spcAft>
              <a:buNone/>
            </a:pPr>
            <a:r>
              <a:rPr lang="en-AU" sz="2800" dirty="0"/>
              <a:t>	</a:t>
            </a:r>
            <a:r>
              <a:rPr lang="en-AU" sz="2800" dirty="0" smtClean="0"/>
              <a:t>Email: Charmaine.Ford@scsa.wa.edu.au</a:t>
            </a:r>
          </a:p>
          <a:p>
            <a:pPr marL="0" lvl="0" indent="0">
              <a:spcAft>
                <a:spcPts val="600"/>
              </a:spcAft>
              <a:buNone/>
            </a:pPr>
            <a:r>
              <a:rPr lang="en-AU" dirty="0"/>
              <a:t>	</a:t>
            </a:r>
          </a:p>
        </p:txBody>
      </p:sp>
    </p:spTree>
    <p:extLst>
      <p:ext uri="{BB962C8B-B14F-4D97-AF65-F5344CB8AC3E}">
        <p14:creationId xmlns:p14="http://schemas.microsoft.com/office/powerpoint/2010/main" val="662610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0450"/>
            <a:ext cx="8550275" cy="692150"/>
          </a:xfrm>
        </p:spPr>
        <p:txBody>
          <a:bodyPr/>
          <a:lstStyle/>
          <a:p>
            <a:r>
              <a:rPr lang="en-AU" dirty="0"/>
              <a:t>Applied Information Technology Foundation Course</a:t>
            </a:r>
          </a:p>
        </p:txBody>
      </p:sp>
      <p:sp>
        <p:nvSpPr>
          <p:cNvPr id="3" name="Content Placeholder 2"/>
          <p:cNvSpPr>
            <a:spLocks noGrp="1"/>
          </p:cNvSpPr>
          <p:nvPr>
            <p:ph idx="1"/>
          </p:nvPr>
        </p:nvSpPr>
        <p:spPr>
          <a:xfrm>
            <a:off x="304800" y="1600200"/>
            <a:ext cx="8531225" cy="4419599"/>
          </a:xfrm>
        </p:spPr>
        <p:txBody>
          <a:bodyPr/>
          <a:lstStyle/>
          <a:p>
            <a:pPr marL="0" lvl="0" indent="0">
              <a:spcAft>
                <a:spcPts val="600"/>
              </a:spcAft>
              <a:buNone/>
            </a:pPr>
            <a:endParaRPr lang="en-AU" sz="2200" dirty="0" smtClean="0">
              <a:ea typeface="Calibri"/>
              <a:cs typeface="Times New Roman"/>
            </a:endParaRPr>
          </a:p>
          <a:p>
            <a:pPr>
              <a:spcAft>
                <a:spcPts val="600"/>
              </a:spcAft>
            </a:pPr>
            <a:r>
              <a:rPr lang="en-AU" sz="2000" dirty="0" smtClean="0">
                <a:ea typeface="Calibri"/>
                <a:cs typeface="Times New Roman"/>
              </a:rPr>
              <a:t>involves the development of literacy and numeracy skills within an </a:t>
            </a:r>
            <a:r>
              <a:rPr lang="en-AU" sz="2000" dirty="0">
                <a:ea typeface="Calibri"/>
                <a:cs typeface="Times New Roman"/>
              </a:rPr>
              <a:t>I</a:t>
            </a:r>
            <a:r>
              <a:rPr lang="en-AU" sz="2000" dirty="0" smtClean="0">
                <a:ea typeface="Calibri"/>
                <a:cs typeface="Times New Roman"/>
              </a:rPr>
              <a:t>nformation and Communication </a:t>
            </a:r>
            <a:r>
              <a:rPr lang="en-AU" sz="2000" dirty="0">
                <a:ea typeface="Calibri"/>
                <a:cs typeface="Times New Roman"/>
              </a:rPr>
              <a:t>T</a:t>
            </a:r>
            <a:r>
              <a:rPr lang="en-AU" sz="2000" dirty="0" smtClean="0">
                <a:ea typeface="Calibri"/>
                <a:cs typeface="Times New Roman"/>
              </a:rPr>
              <a:t>echnologies context relevant to a range of career, study and work pathways.</a:t>
            </a:r>
          </a:p>
          <a:p>
            <a:pPr>
              <a:spcAft>
                <a:spcPts val="600"/>
              </a:spcAft>
            </a:pPr>
            <a:r>
              <a:rPr lang="en-AU" sz="2000" dirty="0">
                <a:ea typeface="Calibri"/>
                <a:cs typeface="Times New Roman"/>
              </a:rPr>
              <a:t>c</a:t>
            </a:r>
            <a:r>
              <a:rPr lang="en-AU" sz="2000" dirty="0" smtClean="0">
                <a:ea typeface="Calibri"/>
                <a:cs typeface="Times New Roman"/>
              </a:rPr>
              <a:t>aters for a range of students interests and encourages the use of ICT in a responsible and informed manner.</a:t>
            </a:r>
          </a:p>
          <a:p>
            <a:pPr>
              <a:spcAft>
                <a:spcPts val="600"/>
              </a:spcAft>
            </a:pPr>
            <a:r>
              <a:rPr lang="en-AU" sz="2000" dirty="0">
                <a:ea typeface="Calibri"/>
                <a:cs typeface="Times New Roman"/>
              </a:rPr>
              <a:t>h</a:t>
            </a:r>
            <a:r>
              <a:rPr lang="en-AU" sz="2000" dirty="0" smtClean="0">
                <a:ea typeface="Calibri"/>
                <a:cs typeface="Times New Roman"/>
              </a:rPr>
              <a:t>as literacy and numeracy enriching strategies as a key element</a:t>
            </a:r>
            <a:endParaRPr lang="en-AU" sz="2000" kern="1200" dirty="0"/>
          </a:p>
          <a:p>
            <a:pPr marL="171450" lvl="0" indent="-171450">
              <a:buFont typeface="Arial" pitchFamily="34" charset="0"/>
              <a:buChar char="•"/>
            </a:pPr>
            <a:endParaRPr lang="en-AU" sz="2000" dirty="0"/>
          </a:p>
          <a:p>
            <a:pPr marL="0" lvl="0" indent="0">
              <a:spcAft>
                <a:spcPts val="600"/>
              </a:spcAft>
              <a:buNone/>
            </a:pPr>
            <a:endParaRPr lang="en-AU" dirty="0" smtClean="0">
              <a:ea typeface="Calibri"/>
              <a:cs typeface="Times New Roman"/>
            </a:endParaRPr>
          </a:p>
          <a:p>
            <a:pPr marL="0" lvl="0" indent="0">
              <a:spcAft>
                <a:spcPts val="600"/>
              </a:spcAft>
              <a:buNone/>
            </a:pPr>
            <a:endParaRPr lang="en-AU" dirty="0"/>
          </a:p>
        </p:txBody>
      </p:sp>
    </p:spTree>
    <p:extLst>
      <p:ext uri="{BB962C8B-B14F-4D97-AF65-F5344CB8AC3E}">
        <p14:creationId xmlns:p14="http://schemas.microsoft.com/office/powerpoint/2010/main" val="2283717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44550"/>
            <a:ext cx="8550275" cy="844550"/>
          </a:xfrm>
        </p:spPr>
        <p:txBody>
          <a:bodyPr/>
          <a:lstStyle/>
          <a:p>
            <a:r>
              <a:rPr lang="en-AU" dirty="0" smtClean="0"/>
              <a:t>Eligibility for Foundation</a:t>
            </a:r>
            <a:endParaRPr lang="en-AU" dirty="0"/>
          </a:p>
        </p:txBody>
      </p:sp>
      <p:sp>
        <p:nvSpPr>
          <p:cNvPr id="3" name="Content Placeholder 2"/>
          <p:cNvSpPr>
            <a:spLocks noGrp="1"/>
          </p:cNvSpPr>
          <p:nvPr>
            <p:ph idx="1"/>
          </p:nvPr>
        </p:nvSpPr>
        <p:spPr>
          <a:xfrm>
            <a:off x="304800" y="1793875"/>
            <a:ext cx="8531225" cy="4606925"/>
          </a:xfrm>
        </p:spPr>
        <p:txBody>
          <a:bodyPr/>
          <a:lstStyle/>
          <a:p>
            <a:pPr lvl="0">
              <a:spcAft>
                <a:spcPts val="600"/>
              </a:spcAft>
            </a:pPr>
            <a:r>
              <a:rPr lang="en-AU" dirty="0"/>
              <a:t>Students who </a:t>
            </a:r>
            <a:r>
              <a:rPr lang="en-AU" dirty="0" smtClean="0"/>
              <a:t>achieve </a:t>
            </a:r>
            <a:r>
              <a:rPr lang="en-AU" dirty="0"/>
              <a:t>the </a:t>
            </a:r>
            <a:r>
              <a:rPr lang="en-AU" dirty="0" smtClean="0"/>
              <a:t>literacy standard in </a:t>
            </a:r>
            <a:r>
              <a:rPr lang="en-AU" dirty="0"/>
              <a:t>the </a:t>
            </a:r>
            <a:r>
              <a:rPr lang="en-AU" dirty="0" smtClean="0"/>
              <a:t>OLNA </a:t>
            </a:r>
            <a:r>
              <a:rPr lang="en-AU" dirty="0"/>
              <a:t>are </a:t>
            </a:r>
            <a:r>
              <a:rPr lang="en-AU" u="sng" dirty="0"/>
              <a:t>not</a:t>
            </a:r>
            <a:r>
              <a:rPr lang="en-AU" dirty="0"/>
              <a:t> eligible to enrol in Foundation English and other List A Foundation courses.</a:t>
            </a:r>
          </a:p>
          <a:p>
            <a:pPr lvl="0">
              <a:spcAft>
                <a:spcPts val="600"/>
              </a:spcAft>
            </a:pPr>
            <a:r>
              <a:rPr lang="en-AU" dirty="0"/>
              <a:t>Students who achieve the </a:t>
            </a:r>
            <a:r>
              <a:rPr lang="en-AU" dirty="0" smtClean="0"/>
              <a:t>numeracy standard </a:t>
            </a:r>
            <a:r>
              <a:rPr lang="en-AU" dirty="0"/>
              <a:t>in the OLNA </a:t>
            </a:r>
            <a:r>
              <a:rPr lang="en-AU" dirty="0" smtClean="0"/>
              <a:t>are </a:t>
            </a:r>
            <a:r>
              <a:rPr lang="en-AU" u="sng" dirty="0"/>
              <a:t>not</a:t>
            </a:r>
            <a:r>
              <a:rPr lang="en-AU" dirty="0"/>
              <a:t> eligible to enrol in Foundation Mathematics and other List B Foundation courses.</a:t>
            </a:r>
          </a:p>
          <a:p>
            <a:pPr lvl="0">
              <a:spcAft>
                <a:spcPts val="600"/>
              </a:spcAft>
            </a:pPr>
            <a:r>
              <a:rPr lang="en-AU" dirty="0" smtClean="0"/>
              <a:t>Students </a:t>
            </a:r>
            <a:r>
              <a:rPr lang="en-AU" dirty="0"/>
              <a:t>who achieve the minimum standard of literacy and/or numeracy in </a:t>
            </a:r>
            <a:r>
              <a:rPr lang="en-AU" dirty="0" smtClean="0"/>
              <a:t>Semester </a:t>
            </a:r>
            <a:r>
              <a:rPr lang="en-AU" dirty="0"/>
              <a:t>1 of Year 11 are </a:t>
            </a:r>
            <a:r>
              <a:rPr lang="en-AU" u="sng" dirty="0"/>
              <a:t>not</a:t>
            </a:r>
            <a:r>
              <a:rPr lang="en-AU" dirty="0"/>
              <a:t> eligible to continue in the associated Foundation courses in Semester 2 of that year.</a:t>
            </a:r>
          </a:p>
          <a:p>
            <a:endParaRPr lang="en-AU" sz="2200" dirty="0"/>
          </a:p>
        </p:txBody>
      </p:sp>
    </p:spTree>
    <p:extLst>
      <p:ext uri="{BB962C8B-B14F-4D97-AF65-F5344CB8AC3E}">
        <p14:creationId xmlns:p14="http://schemas.microsoft.com/office/powerpoint/2010/main" val="2426958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534400" cy="609600"/>
          </a:xfrm>
        </p:spPr>
        <p:txBody>
          <a:bodyPr/>
          <a:lstStyle/>
          <a:p>
            <a:r>
              <a:rPr lang="en-AU" dirty="0" smtClean="0"/>
              <a:t>Applied Information Technology Foundation course - organisation</a:t>
            </a:r>
            <a:endParaRPr lang="en-AU" dirty="0"/>
          </a:p>
        </p:txBody>
      </p:sp>
      <p:sp>
        <p:nvSpPr>
          <p:cNvPr id="3" name="Content Placeholder 2"/>
          <p:cNvSpPr>
            <a:spLocks noGrp="1"/>
          </p:cNvSpPr>
          <p:nvPr>
            <p:ph idx="1"/>
          </p:nvPr>
        </p:nvSpPr>
        <p:spPr>
          <a:xfrm>
            <a:off x="304800" y="1870075"/>
            <a:ext cx="8531225" cy="4302125"/>
          </a:xfrm>
        </p:spPr>
        <p:txBody>
          <a:bodyPr/>
          <a:lstStyle/>
          <a:p>
            <a:pPr marL="0" indent="0">
              <a:buNone/>
            </a:pPr>
            <a:r>
              <a:rPr lang="en-AU" sz="2000" dirty="0" smtClean="0"/>
              <a:t>Each Syllabus is comprised of a number of Core and Elective modules</a:t>
            </a:r>
          </a:p>
          <a:p>
            <a:pPr marL="0" indent="0">
              <a:buNone/>
            </a:pPr>
            <a:endParaRPr lang="en-AU" sz="2000" dirty="0" smtClean="0"/>
          </a:p>
          <a:p>
            <a:pPr marL="0" indent="0">
              <a:buNone/>
            </a:pPr>
            <a:r>
              <a:rPr lang="en-AU" sz="2000" dirty="0" smtClean="0"/>
              <a:t>Year 11</a:t>
            </a:r>
          </a:p>
          <a:p>
            <a:r>
              <a:rPr lang="en-AU" sz="2000" kern="1200" dirty="0" smtClean="0"/>
              <a:t>Unit 1</a:t>
            </a:r>
            <a:r>
              <a:rPr lang="en-AU" sz="2000" kern="1200" dirty="0"/>
              <a:t>: </a:t>
            </a:r>
            <a:r>
              <a:rPr lang="en-AU" sz="2000" kern="1200" dirty="0" smtClean="0"/>
              <a:t>5 </a:t>
            </a:r>
            <a:r>
              <a:rPr lang="en-AU" sz="2000" kern="1200" dirty="0"/>
              <a:t>core </a:t>
            </a:r>
            <a:r>
              <a:rPr lang="en-AU" sz="2000" kern="1200" dirty="0" smtClean="0"/>
              <a:t>modules</a:t>
            </a:r>
            <a:endParaRPr lang="en-AU" sz="2000" kern="1200" dirty="0"/>
          </a:p>
          <a:p>
            <a:r>
              <a:rPr lang="en-AU" sz="2000" kern="1200" dirty="0" smtClean="0"/>
              <a:t>Unit 2: 2 </a:t>
            </a:r>
            <a:r>
              <a:rPr lang="en-AU" sz="2000" kern="1200" dirty="0"/>
              <a:t>core modules and 2 elective modules selected from a set of </a:t>
            </a:r>
            <a:r>
              <a:rPr lang="en-AU" sz="2000" kern="1200" dirty="0" smtClean="0"/>
              <a:t>4 </a:t>
            </a:r>
            <a:r>
              <a:rPr lang="en-AU" sz="2000" kern="1200" dirty="0"/>
              <a:t>elective modules.</a:t>
            </a:r>
          </a:p>
          <a:p>
            <a:pPr marL="0" indent="0">
              <a:buNone/>
            </a:pPr>
            <a:endParaRPr lang="en-AU" sz="2000" dirty="0" smtClean="0"/>
          </a:p>
          <a:p>
            <a:pPr marL="0" indent="0">
              <a:buNone/>
            </a:pPr>
            <a:r>
              <a:rPr lang="en-AU" sz="2000" dirty="0" smtClean="0"/>
              <a:t>Year 12</a:t>
            </a:r>
            <a:endParaRPr lang="en-AU" sz="2000" dirty="0"/>
          </a:p>
          <a:p>
            <a:r>
              <a:rPr lang="en-AU" sz="2000" kern="1200" dirty="0"/>
              <a:t>Unit </a:t>
            </a:r>
            <a:r>
              <a:rPr lang="en-AU" sz="2000" kern="1200" dirty="0" smtClean="0"/>
              <a:t>3</a:t>
            </a:r>
            <a:r>
              <a:rPr lang="en-AU" sz="2000" kern="1200" dirty="0"/>
              <a:t>:</a:t>
            </a:r>
            <a:r>
              <a:rPr lang="en-AU" sz="2000" kern="1200" dirty="0" smtClean="0"/>
              <a:t> 4 </a:t>
            </a:r>
            <a:r>
              <a:rPr lang="en-AU" sz="2000" kern="1200" dirty="0"/>
              <a:t>core modules and 2 elective modules selected from a set of 5 elective modules.</a:t>
            </a:r>
          </a:p>
          <a:p>
            <a:r>
              <a:rPr lang="en-AU" sz="2000" kern="1200" dirty="0" smtClean="0"/>
              <a:t>Unit 4: 2 core modules and 2 elective modules selected from a set of 5 elective modules.</a:t>
            </a:r>
            <a:endParaRPr lang="en-AU" sz="2000" kern="1200" dirty="0"/>
          </a:p>
          <a:p>
            <a:pPr marL="0" indent="0">
              <a:buNone/>
            </a:pPr>
            <a:endParaRPr lang="en-AU" sz="2000" kern="1200" dirty="0"/>
          </a:p>
          <a:p>
            <a:pPr>
              <a:spcAft>
                <a:spcPts val="600"/>
              </a:spcAft>
            </a:pPr>
            <a:endParaRPr lang="en-AU" sz="1800" dirty="0"/>
          </a:p>
        </p:txBody>
      </p:sp>
    </p:spTree>
    <p:extLst>
      <p:ext uri="{BB962C8B-B14F-4D97-AF65-F5344CB8AC3E}">
        <p14:creationId xmlns:p14="http://schemas.microsoft.com/office/powerpoint/2010/main" val="532778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6950"/>
            <a:ext cx="8550275" cy="984250"/>
          </a:xfrm>
        </p:spPr>
        <p:txBody>
          <a:bodyPr/>
          <a:lstStyle/>
          <a:p>
            <a:r>
              <a:rPr lang="en-AU" dirty="0" smtClean="0"/>
              <a:t>Applied Information Technology Foundation - course </a:t>
            </a:r>
            <a:r>
              <a:rPr lang="en-AU" dirty="0"/>
              <a:t>c</a:t>
            </a:r>
            <a:r>
              <a:rPr lang="en-AU" dirty="0" smtClean="0"/>
              <a:t>ontent</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424002956"/>
              </p:ext>
            </p:extLst>
          </p:nvPr>
        </p:nvGraphicFramePr>
        <p:xfrm>
          <a:off x="762000" y="2133600"/>
          <a:ext cx="7848600" cy="4353172"/>
        </p:xfrm>
        <a:graphic>
          <a:graphicData uri="http://schemas.openxmlformats.org/drawingml/2006/table">
            <a:tbl>
              <a:tblPr firstRow="1" firstCol="1" bandRow="1"/>
              <a:tblGrid>
                <a:gridCol w="3733800"/>
                <a:gridCol w="4114800"/>
              </a:tblGrid>
              <a:tr h="340748">
                <a:tc>
                  <a:txBody>
                    <a:bodyPr/>
                    <a:lstStyle/>
                    <a:p>
                      <a:pPr marL="0" lvl="0" algn="l" defTabSz="914400" rtl="0" eaLnBrk="1" latinLnBrk="0" hangingPunct="1">
                        <a:lnSpc>
                          <a:spcPct val="115000"/>
                        </a:lnSpc>
                        <a:spcAft>
                          <a:spcPts val="300"/>
                        </a:spcAft>
                      </a:pPr>
                      <a:r>
                        <a:rPr lang="en-AU" sz="2000" b="0" kern="1200" dirty="0" smtClean="0">
                          <a:solidFill>
                            <a:schemeClr val="tx1"/>
                          </a:solidFill>
                          <a:effectLst/>
                          <a:latin typeface="+mn-lt"/>
                          <a:ea typeface="+mn-ea"/>
                          <a:cs typeface="+mn-cs"/>
                        </a:rPr>
                        <a:t>Year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lnSpc>
                          <a:spcPct val="115000"/>
                        </a:lnSpc>
                        <a:spcAft>
                          <a:spcPts val="300"/>
                        </a:spcAft>
                      </a:pPr>
                      <a:r>
                        <a:rPr lang="en-AU" sz="2000" b="0" kern="1200" dirty="0" smtClean="0">
                          <a:solidFill>
                            <a:schemeClr val="tx1"/>
                          </a:solidFill>
                          <a:effectLst/>
                          <a:latin typeface="+mn-lt"/>
                          <a:ea typeface="+mn-ea"/>
                          <a:cs typeface="+mn-cs"/>
                        </a:rPr>
                        <a:t>Year 12</a:t>
                      </a:r>
                      <a:endParaRPr lang="en-AU" sz="2000" b="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015">
                <a:tc>
                  <a:txBody>
                    <a:bodyPr/>
                    <a:lstStyle/>
                    <a:p>
                      <a:pPr algn="l" defTabSz="914400" rtl="0" eaLnBrk="1" latinLnBrk="0" hangingPunct="1">
                        <a:lnSpc>
                          <a:spcPct val="115000"/>
                        </a:lnSpc>
                        <a:spcAft>
                          <a:spcPts val="300"/>
                        </a:spcAft>
                      </a:pPr>
                      <a:r>
                        <a:rPr lang="en-AU" sz="1600" kern="1200" dirty="0" smtClean="0">
                          <a:solidFill>
                            <a:schemeClr val="tx1"/>
                          </a:solidFill>
                          <a:effectLst/>
                          <a:latin typeface="+mn-lt"/>
                          <a:ea typeface="PMingLiU"/>
                          <a:cs typeface="Calibri"/>
                        </a:rPr>
                        <a:t>Core modules</a:t>
                      </a:r>
                      <a:endParaRPr lang="en-AU" sz="1600" kern="1200" dirty="0">
                        <a:solidFill>
                          <a:schemeClr val="tx1"/>
                        </a:solidFill>
                        <a:effectLst/>
                        <a:latin typeface="+mn-lt"/>
                        <a:ea typeface="PMingLiU"/>
                        <a:cs typeface="Calibri"/>
                      </a:endParaRPr>
                    </a:p>
                    <a:p>
                      <a:pPr marL="171450" indent="-171450" algn="l" defTabSz="914400" rtl="0" eaLnBrk="1" latinLnBrk="0" hangingPunct="1">
                        <a:lnSpc>
                          <a:spcPct val="100000"/>
                        </a:lnSpc>
                        <a:buFont typeface="Arial" pitchFamily="34" charset="0"/>
                        <a:buChar char="•"/>
                      </a:pPr>
                      <a:r>
                        <a:rPr lang="en-US" sz="1600" kern="1200" dirty="0" smtClean="0">
                          <a:solidFill>
                            <a:schemeClr val="tx1"/>
                          </a:solidFill>
                          <a:effectLst/>
                          <a:latin typeface="+mn-lt"/>
                          <a:ea typeface="PMingLiU"/>
                          <a:cs typeface="Calibri"/>
                        </a:rPr>
                        <a:t>The computer system </a:t>
                      </a:r>
                      <a:endParaRPr lang="en-AU" sz="1600" kern="1200" dirty="0" smtClean="0">
                        <a:solidFill>
                          <a:schemeClr val="tx1"/>
                        </a:solidFill>
                        <a:effectLst/>
                        <a:latin typeface="+mn-lt"/>
                        <a:ea typeface="PMingLiU"/>
                        <a:cs typeface="Calibri"/>
                      </a:endParaRPr>
                    </a:p>
                    <a:p>
                      <a:pPr marL="171450" indent="-171450" algn="l" defTabSz="914400" rtl="0" eaLnBrk="1" latinLnBrk="0" hangingPunct="1">
                        <a:lnSpc>
                          <a:spcPct val="100000"/>
                        </a:lnSpc>
                        <a:buFont typeface="Arial" pitchFamily="34" charset="0"/>
                        <a:buChar char="•"/>
                      </a:pPr>
                      <a:r>
                        <a:rPr lang="en-US" sz="1600" kern="1200" dirty="0" smtClean="0">
                          <a:solidFill>
                            <a:schemeClr val="tx1"/>
                          </a:solidFill>
                          <a:effectLst/>
                          <a:latin typeface="+mn-lt"/>
                          <a:ea typeface="PMingLiU"/>
                          <a:cs typeface="Calibri"/>
                        </a:rPr>
                        <a:t>Word processing and data management</a:t>
                      </a:r>
                      <a:endParaRPr lang="en-AU" sz="1600" kern="1200" dirty="0" smtClean="0">
                        <a:solidFill>
                          <a:schemeClr val="tx1"/>
                        </a:solidFill>
                        <a:effectLst/>
                        <a:latin typeface="+mn-lt"/>
                        <a:ea typeface="PMingLiU"/>
                        <a:cs typeface="Calibri"/>
                      </a:endParaRPr>
                    </a:p>
                    <a:p>
                      <a:pPr marL="171450" indent="-171450" algn="l" defTabSz="914400" rtl="0" eaLnBrk="1" latinLnBrk="0" hangingPunct="1">
                        <a:lnSpc>
                          <a:spcPct val="100000"/>
                        </a:lnSpc>
                        <a:buFont typeface="Arial" pitchFamily="34" charset="0"/>
                        <a:buChar char="•"/>
                      </a:pPr>
                      <a:r>
                        <a:rPr lang="en-US" sz="1600" kern="1200" dirty="0" smtClean="0">
                          <a:solidFill>
                            <a:schemeClr val="tx1"/>
                          </a:solidFill>
                          <a:effectLst/>
                          <a:latin typeface="+mn-lt"/>
                          <a:ea typeface="PMingLiU"/>
                          <a:cs typeface="Calibri"/>
                        </a:rPr>
                        <a:t>Presentation software</a:t>
                      </a:r>
                      <a:endParaRPr lang="en-AU" sz="1600" kern="1200" dirty="0" smtClean="0">
                        <a:solidFill>
                          <a:schemeClr val="tx1"/>
                        </a:solidFill>
                        <a:effectLst/>
                        <a:latin typeface="+mn-lt"/>
                        <a:ea typeface="PMingLiU"/>
                        <a:cs typeface="Calibri"/>
                      </a:endParaRPr>
                    </a:p>
                    <a:p>
                      <a:pPr marL="171450" indent="-171450" algn="l" defTabSz="914400" rtl="0" eaLnBrk="1" latinLnBrk="0" hangingPunct="1">
                        <a:lnSpc>
                          <a:spcPct val="100000"/>
                        </a:lnSpc>
                        <a:buFont typeface="Arial" pitchFamily="34" charset="0"/>
                        <a:buChar char="•"/>
                      </a:pPr>
                      <a:r>
                        <a:rPr lang="en-AU" sz="1600" kern="1200" dirty="0" smtClean="0">
                          <a:solidFill>
                            <a:schemeClr val="tx1"/>
                          </a:solidFill>
                          <a:effectLst/>
                          <a:latin typeface="+mn-lt"/>
                          <a:ea typeface="PMingLiU"/>
                          <a:cs typeface="Calibri"/>
                        </a:rPr>
                        <a:t>Digital citizenship</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tx1"/>
                          </a:solidFill>
                          <a:effectLst/>
                          <a:latin typeface="+mn-lt"/>
                          <a:ea typeface="PMingLiU"/>
                          <a:cs typeface="Calibri"/>
                        </a:rPr>
                        <a:t>Project management</a:t>
                      </a:r>
                      <a:endParaRPr lang="en-AU" sz="1600" kern="1200" dirty="0" smtClean="0">
                        <a:solidFill>
                          <a:schemeClr val="tx1"/>
                        </a:solidFill>
                        <a:effectLst/>
                        <a:latin typeface="+mn-lt"/>
                        <a:ea typeface="PMingLiU"/>
                        <a:cs typeface="Calibri"/>
                      </a:endParaRPr>
                    </a:p>
                    <a:p>
                      <a:pPr marL="171450" indent="-171450" algn="l" defTabSz="914400" rtl="0" eaLnBrk="1" latinLnBrk="0" hangingPunct="1">
                        <a:lnSpc>
                          <a:spcPct val="100000"/>
                        </a:lnSpc>
                        <a:buFont typeface="Arial" pitchFamily="34" charset="0"/>
                        <a:buChar char="•"/>
                      </a:pPr>
                      <a:r>
                        <a:rPr lang="en-US" sz="1600" kern="1200" dirty="0" smtClean="0">
                          <a:solidFill>
                            <a:schemeClr val="tx1"/>
                          </a:solidFill>
                          <a:effectLst/>
                          <a:latin typeface="+mn-lt"/>
                          <a:ea typeface="PMingLiU"/>
                          <a:cs typeface="Calibri"/>
                        </a:rPr>
                        <a:t>Spreadsheets</a:t>
                      </a:r>
                    </a:p>
                    <a:p>
                      <a:pPr marL="171450" indent="-171450" algn="l" defTabSz="914400" rtl="0" eaLnBrk="1" latinLnBrk="0" hangingPunct="1">
                        <a:lnSpc>
                          <a:spcPct val="100000"/>
                        </a:lnSpc>
                        <a:buFont typeface="Arial" pitchFamily="34" charset="0"/>
                        <a:buChar char="•"/>
                      </a:pPr>
                      <a:r>
                        <a:rPr lang="en-US" sz="1600" kern="1200" dirty="0" smtClean="0">
                          <a:solidFill>
                            <a:schemeClr val="tx1"/>
                          </a:solidFill>
                          <a:effectLst/>
                          <a:latin typeface="+mn-lt"/>
                          <a:ea typeface="PMingLiU"/>
                          <a:cs typeface="Calibri"/>
                        </a:rPr>
                        <a:t>Social Collaboration</a:t>
                      </a:r>
                      <a:endParaRPr lang="en-AU" sz="1600" kern="1200" dirty="0" smtClean="0">
                        <a:solidFill>
                          <a:schemeClr val="tx1"/>
                        </a:solidFill>
                        <a:effectLst/>
                        <a:latin typeface="+mn-lt"/>
                        <a:ea typeface="PMingLiU"/>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00000"/>
                        </a:lnSpc>
                        <a:spcAft>
                          <a:spcPts val="300"/>
                        </a:spcAft>
                        <a:buFont typeface="Arial" pitchFamily="34" charset="0"/>
                        <a:buNone/>
                      </a:pPr>
                      <a:r>
                        <a:rPr lang="en-AU" sz="1600" kern="1200" dirty="0" smtClean="0">
                          <a:solidFill>
                            <a:schemeClr val="tx1"/>
                          </a:solidFill>
                          <a:effectLst/>
                          <a:latin typeface="+mn-lt"/>
                          <a:ea typeface="PMingLiU"/>
                          <a:cs typeface="Calibri"/>
                        </a:rPr>
                        <a:t>Core modules</a:t>
                      </a:r>
                    </a:p>
                    <a:p>
                      <a:pPr marL="171450" indent="-171450" algn="l" defTabSz="914400" rtl="0" eaLnBrk="1" latinLnBrk="0" hangingPunct="1">
                        <a:lnSpc>
                          <a:spcPct val="100000"/>
                        </a:lnSpc>
                        <a:buFont typeface="Arial" pitchFamily="34" charset="0"/>
                        <a:buChar char="•"/>
                      </a:pPr>
                      <a:r>
                        <a:rPr lang="en-US" sz="1600" kern="1200" dirty="0" smtClean="0">
                          <a:solidFill>
                            <a:schemeClr val="tx1"/>
                          </a:solidFill>
                          <a:effectLst/>
                          <a:latin typeface="+mn-lt"/>
                          <a:ea typeface="PMingLiU"/>
                          <a:cs typeface="Calibri"/>
                        </a:rPr>
                        <a:t>The computer system </a:t>
                      </a:r>
                      <a:endParaRPr lang="en-AU" sz="1600" kern="1200" dirty="0" smtClean="0">
                        <a:solidFill>
                          <a:schemeClr val="tx1"/>
                        </a:solidFill>
                        <a:effectLst/>
                        <a:latin typeface="+mn-lt"/>
                        <a:ea typeface="PMingLiU"/>
                        <a:cs typeface="Calibri"/>
                      </a:endParaRPr>
                    </a:p>
                    <a:p>
                      <a:pPr marL="171450" indent="-171450" algn="l" defTabSz="914400" rtl="0" eaLnBrk="1" latinLnBrk="0" hangingPunct="1">
                        <a:lnSpc>
                          <a:spcPct val="100000"/>
                        </a:lnSpc>
                        <a:buFont typeface="Arial" pitchFamily="34" charset="0"/>
                        <a:buChar char="•"/>
                      </a:pPr>
                      <a:r>
                        <a:rPr lang="en-US" sz="1600" kern="1200" dirty="0" smtClean="0">
                          <a:solidFill>
                            <a:schemeClr val="tx1"/>
                          </a:solidFill>
                          <a:effectLst/>
                          <a:latin typeface="+mn-lt"/>
                          <a:ea typeface="PMingLiU"/>
                          <a:cs typeface="Calibri"/>
                        </a:rPr>
                        <a:t>Word processing and data management</a:t>
                      </a:r>
                      <a:endParaRPr lang="en-AU" sz="1600" kern="1200" dirty="0" smtClean="0">
                        <a:solidFill>
                          <a:schemeClr val="tx1"/>
                        </a:solidFill>
                        <a:effectLst/>
                        <a:latin typeface="+mn-lt"/>
                        <a:ea typeface="PMingLiU"/>
                        <a:cs typeface="Calibri"/>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tx1"/>
                          </a:solidFill>
                          <a:effectLst/>
                          <a:latin typeface="+mn-lt"/>
                          <a:ea typeface="PMingLiU"/>
                          <a:cs typeface="Calibri"/>
                        </a:rPr>
                        <a:t>Project management</a:t>
                      </a:r>
                      <a:endParaRPr lang="en-AU" sz="1600" kern="1200" dirty="0" smtClean="0">
                        <a:solidFill>
                          <a:schemeClr val="tx1"/>
                        </a:solidFill>
                        <a:effectLst/>
                        <a:latin typeface="+mn-lt"/>
                        <a:ea typeface="PMingLiU"/>
                        <a:cs typeface="Calibri"/>
                      </a:endParaRPr>
                    </a:p>
                    <a:p>
                      <a:pPr marL="171450" indent="-171450" algn="l" defTabSz="914400" rtl="0" eaLnBrk="1" latinLnBrk="0" hangingPunct="1">
                        <a:lnSpc>
                          <a:spcPct val="100000"/>
                        </a:lnSpc>
                        <a:buFont typeface="Arial" pitchFamily="34" charset="0"/>
                        <a:buChar char="•"/>
                      </a:pPr>
                      <a:r>
                        <a:rPr lang="en-US" sz="1600" kern="1200" dirty="0" smtClean="0">
                          <a:solidFill>
                            <a:schemeClr val="tx1"/>
                          </a:solidFill>
                          <a:effectLst/>
                          <a:latin typeface="+mn-lt"/>
                          <a:ea typeface="PMingLiU"/>
                          <a:cs typeface="Calibri"/>
                        </a:rPr>
                        <a:t>Spreadsheets</a:t>
                      </a:r>
                    </a:p>
                    <a:p>
                      <a:pPr marL="171450" indent="-171450" algn="l" defTabSz="914400" rtl="0" eaLnBrk="1" latinLnBrk="0" hangingPunct="1">
                        <a:lnSpc>
                          <a:spcPct val="100000"/>
                        </a:lnSpc>
                        <a:buFont typeface="Arial" pitchFamily="34" charset="0"/>
                        <a:buChar char="•"/>
                      </a:pPr>
                      <a:r>
                        <a:rPr lang="en-US" sz="1600" kern="1200" dirty="0" smtClean="0">
                          <a:solidFill>
                            <a:schemeClr val="tx1"/>
                          </a:solidFill>
                          <a:effectLst/>
                          <a:latin typeface="+mn-lt"/>
                          <a:ea typeface="PMingLiU"/>
                          <a:cs typeface="Calibri"/>
                        </a:rPr>
                        <a:t>Online ethics</a:t>
                      </a:r>
                      <a:endParaRPr lang="en-AU" sz="1600" kern="1200" dirty="0" smtClean="0">
                        <a:solidFill>
                          <a:schemeClr val="tx1"/>
                        </a:solidFill>
                        <a:effectLst/>
                        <a:latin typeface="+mn-lt"/>
                        <a:ea typeface="PMingLiU"/>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9637">
                <a:tc>
                  <a:txBody>
                    <a:bodyPr/>
                    <a:lstStyle/>
                    <a:p>
                      <a:pPr algn="l" defTabSz="914400" rtl="0" eaLnBrk="1" latinLnBrk="0" hangingPunct="1">
                        <a:lnSpc>
                          <a:spcPct val="115000"/>
                        </a:lnSpc>
                        <a:spcBef>
                          <a:spcPts val="300"/>
                        </a:spcBef>
                        <a:spcAft>
                          <a:spcPts val="300"/>
                        </a:spcAft>
                      </a:pPr>
                      <a:r>
                        <a:rPr lang="en-AU" sz="1600" kern="1200" dirty="0" smtClean="0">
                          <a:solidFill>
                            <a:schemeClr val="tx1"/>
                          </a:solidFill>
                          <a:effectLst/>
                          <a:latin typeface="+mn-lt"/>
                          <a:ea typeface="PMingLiU"/>
                          <a:cs typeface="Calibri"/>
                        </a:rPr>
                        <a:t>Elective modules</a:t>
                      </a:r>
                    </a:p>
                    <a:p>
                      <a:pPr marL="171450" indent="-171450" algn="l" defTabSz="914400" rtl="0" eaLnBrk="1" latinLnBrk="0" hangingPunct="1">
                        <a:lnSpc>
                          <a:spcPct val="100000"/>
                        </a:lnSpc>
                        <a:spcBef>
                          <a:spcPts val="0"/>
                        </a:spcBef>
                        <a:spcAft>
                          <a:spcPts val="0"/>
                        </a:spcAft>
                        <a:buFont typeface="Arial" pitchFamily="34" charset="0"/>
                        <a:buChar char="•"/>
                      </a:pPr>
                      <a:r>
                        <a:rPr lang="en-AU" sz="1600" kern="1200" dirty="0" smtClean="0">
                          <a:solidFill>
                            <a:schemeClr val="tx1"/>
                          </a:solidFill>
                          <a:effectLst/>
                          <a:latin typeface="+mn-lt"/>
                          <a:ea typeface="PMingLiU"/>
                          <a:cs typeface="Calibri"/>
                        </a:rPr>
                        <a:t>Keyboarding</a:t>
                      </a:r>
                    </a:p>
                    <a:p>
                      <a:pPr marL="171450" indent="-171450" algn="l" defTabSz="914400" rtl="0" eaLnBrk="1" latinLnBrk="0" hangingPunct="1">
                        <a:lnSpc>
                          <a:spcPct val="100000"/>
                        </a:lnSpc>
                        <a:spcBef>
                          <a:spcPts val="0"/>
                        </a:spcBef>
                        <a:spcAft>
                          <a:spcPts val="0"/>
                        </a:spcAft>
                        <a:buFont typeface="Arial" pitchFamily="34" charset="0"/>
                        <a:buChar char="•"/>
                      </a:pPr>
                      <a:r>
                        <a:rPr lang="en-AU" sz="1600" kern="1200" dirty="0" smtClean="0">
                          <a:solidFill>
                            <a:schemeClr val="tx1"/>
                          </a:solidFill>
                          <a:effectLst/>
                          <a:latin typeface="+mn-lt"/>
                          <a:ea typeface="PMingLiU"/>
                          <a:cs typeface="Calibri"/>
                        </a:rPr>
                        <a:t>Desktop publishing</a:t>
                      </a:r>
                    </a:p>
                    <a:p>
                      <a:pPr marL="171450" indent="-171450" algn="l" defTabSz="914400" rtl="0" eaLnBrk="1" latinLnBrk="0" hangingPunct="1">
                        <a:lnSpc>
                          <a:spcPct val="100000"/>
                        </a:lnSpc>
                        <a:spcBef>
                          <a:spcPts val="0"/>
                        </a:spcBef>
                        <a:spcAft>
                          <a:spcPts val="0"/>
                        </a:spcAft>
                        <a:buFont typeface="Arial" pitchFamily="34" charset="0"/>
                        <a:buChar char="•"/>
                      </a:pPr>
                      <a:r>
                        <a:rPr lang="en-AU" sz="1600" kern="1200" dirty="0" smtClean="0">
                          <a:solidFill>
                            <a:schemeClr val="tx1"/>
                          </a:solidFill>
                          <a:effectLst/>
                          <a:latin typeface="+mn-lt"/>
                          <a:ea typeface="PMingLiU"/>
                          <a:cs typeface="Calibri"/>
                        </a:rPr>
                        <a:t>Databases</a:t>
                      </a:r>
                    </a:p>
                    <a:p>
                      <a:pPr marL="171450" indent="-171450" algn="l" defTabSz="914400" rtl="0" eaLnBrk="1" latinLnBrk="0" hangingPunct="1">
                        <a:lnSpc>
                          <a:spcPct val="100000"/>
                        </a:lnSpc>
                        <a:spcBef>
                          <a:spcPts val="0"/>
                        </a:spcBef>
                        <a:spcAft>
                          <a:spcPts val="0"/>
                        </a:spcAft>
                        <a:buFont typeface="Arial" pitchFamily="34" charset="0"/>
                        <a:buChar char="•"/>
                      </a:pPr>
                      <a:r>
                        <a:rPr lang="en-AU" sz="1600" kern="1200" dirty="0" smtClean="0">
                          <a:solidFill>
                            <a:schemeClr val="tx1"/>
                          </a:solidFill>
                          <a:effectLst/>
                          <a:latin typeface="+mn-lt"/>
                          <a:ea typeface="PMingLiU"/>
                          <a:cs typeface="Calibri"/>
                        </a:rPr>
                        <a:t>Digital photography and graphics manipulation</a:t>
                      </a:r>
                      <a:endParaRPr lang="en-AU" sz="1600" kern="1200" dirty="0">
                        <a:solidFill>
                          <a:schemeClr val="tx1"/>
                        </a:solidFill>
                        <a:effectLst/>
                        <a:latin typeface="+mn-lt"/>
                        <a:ea typeface="PMingLiU"/>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defTabSz="914400" rtl="0" eaLnBrk="1" latinLnBrk="0" hangingPunct="1">
                        <a:lnSpc>
                          <a:spcPct val="115000"/>
                        </a:lnSpc>
                        <a:spcBef>
                          <a:spcPts val="300"/>
                        </a:spcBef>
                        <a:spcAft>
                          <a:spcPts val="300"/>
                        </a:spcAft>
                      </a:pPr>
                      <a:r>
                        <a:rPr lang="en-AU" sz="1600" kern="1200" dirty="0" smtClean="0">
                          <a:solidFill>
                            <a:schemeClr val="tx1"/>
                          </a:solidFill>
                          <a:effectLst/>
                          <a:latin typeface="+mn-lt"/>
                          <a:ea typeface="PMingLiU"/>
                          <a:cs typeface="Calibri"/>
                        </a:rPr>
                        <a:t>Elective modules</a:t>
                      </a:r>
                    </a:p>
                    <a:p>
                      <a:pPr marL="171450" indent="-171450" algn="l" defTabSz="914400" rtl="0" eaLnBrk="1" latinLnBrk="0" hangingPunct="1">
                        <a:lnSpc>
                          <a:spcPct val="100000"/>
                        </a:lnSpc>
                        <a:spcBef>
                          <a:spcPts val="0"/>
                        </a:spcBef>
                        <a:spcAft>
                          <a:spcPts val="0"/>
                        </a:spcAft>
                        <a:buFont typeface="Arial" pitchFamily="34" charset="0"/>
                        <a:buChar char="•"/>
                      </a:pPr>
                      <a:r>
                        <a:rPr lang="en-AU" sz="1600" kern="1200" dirty="0" smtClean="0">
                          <a:solidFill>
                            <a:schemeClr val="tx1"/>
                          </a:solidFill>
                          <a:effectLst/>
                          <a:latin typeface="+mn-lt"/>
                          <a:ea typeface="PMingLiU"/>
                          <a:cs typeface="Calibri"/>
                        </a:rPr>
                        <a:t>Sound editing</a:t>
                      </a:r>
                    </a:p>
                    <a:p>
                      <a:pPr marL="171450" indent="-171450" algn="l" defTabSz="914400" rtl="0" eaLnBrk="1" latinLnBrk="0" hangingPunct="1">
                        <a:lnSpc>
                          <a:spcPct val="100000"/>
                        </a:lnSpc>
                        <a:spcBef>
                          <a:spcPts val="0"/>
                        </a:spcBef>
                        <a:spcAft>
                          <a:spcPts val="0"/>
                        </a:spcAft>
                        <a:buFont typeface="Arial" pitchFamily="34" charset="0"/>
                        <a:buChar char="•"/>
                      </a:pPr>
                      <a:r>
                        <a:rPr lang="en-AU" sz="1600" kern="1200" dirty="0" smtClean="0">
                          <a:solidFill>
                            <a:schemeClr val="tx1"/>
                          </a:solidFill>
                          <a:effectLst/>
                          <a:latin typeface="+mn-lt"/>
                          <a:ea typeface="PMingLiU"/>
                          <a:cs typeface="Calibri"/>
                        </a:rPr>
                        <a:t>Video editing</a:t>
                      </a:r>
                    </a:p>
                    <a:p>
                      <a:pPr marL="171450" indent="-171450" algn="l" defTabSz="914400" rtl="0" eaLnBrk="1" latinLnBrk="0" hangingPunct="1">
                        <a:lnSpc>
                          <a:spcPct val="100000"/>
                        </a:lnSpc>
                        <a:spcBef>
                          <a:spcPts val="0"/>
                        </a:spcBef>
                        <a:spcAft>
                          <a:spcPts val="0"/>
                        </a:spcAft>
                        <a:buFont typeface="Arial" pitchFamily="34" charset="0"/>
                        <a:buChar char="•"/>
                      </a:pPr>
                      <a:r>
                        <a:rPr lang="en-AU" sz="1600" kern="1200" dirty="0" smtClean="0">
                          <a:solidFill>
                            <a:schemeClr val="tx1"/>
                          </a:solidFill>
                          <a:effectLst/>
                          <a:latin typeface="+mn-lt"/>
                          <a:ea typeface="PMingLiU"/>
                          <a:cs typeface="Calibri"/>
                        </a:rPr>
                        <a:t>Animation</a:t>
                      </a:r>
                    </a:p>
                    <a:p>
                      <a:pPr marL="171450" indent="-171450" algn="l" defTabSz="914400" rtl="0" eaLnBrk="1" latinLnBrk="0" hangingPunct="1">
                        <a:lnSpc>
                          <a:spcPct val="100000"/>
                        </a:lnSpc>
                        <a:spcBef>
                          <a:spcPts val="0"/>
                        </a:spcBef>
                        <a:spcAft>
                          <a:spcPts val="0"/>
                        </a:spcAft>
                        <a:buFont typeface="Arial" pitchFamily="34" charset="0"/>
                        <a:buChar char="•"/>
                      </a:pPr>
                      <a:r>
                        <a:rPr lang="en-AU" sz="1600" kern="1200" dirty="0" smtClean="0">
                          <a:solidFill>
                            <a:schemeClr val="tx1"/>
                          </a:solidFill>
                          <a:effectLst/>
                          <a:latin typeface="+mn-lt"/>
                          <a:ea typeface="PMingLiU"/>
                          <a:cs typeface="Calibri"/>
                        </a:rPr>
                        <a:t>Website development</a:t>
                      </a:r>
                    </a:p>
                    <a:p>
                      <a:pPr marL="171450" indent="-171450" algn="l" defTabSz="914400" rtl="0" eaLnBrk="1" latinLnBrk="0" hangingPunct="1">
                        <a:lnSpc>
                          <a:spcPct val="100000"/>
                        </a:lnSpc>
                        <a:spcBef>
                          <a:spcPts val="0"/>
                        </a:spcBef>
                        <a:spcAft>
                          <a:spcPts val="0"/>
                        </a:spcAft>
                        <a:buFont typeface="Arial" pitchFamily="34" charset="0"/>
                        <a:buChar char="•"/>
                      </a:pPr>
                      <a:r>
                        <a:rPr lang="en-AU" sz="1600" kern="1200" dirty="0" smtClean="0">
                          <a:solidFill>
                            <a:schemeClr val="tx1"/>
                          </a:solidFill>
                          <a:effectLst/>
                          <a:latin typeface="+mn-lt"/>
                          <a:ea typeface="PMingLiU"/>
                          <a:cs typeface="Calibri"/>
                        </a:rPr>
                        <a:t>Gaming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7423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984250"/>
            <a:ext cx="8550275" cy="844550"/>
          </a:xfrm>
        </p:spPr>
        <p:txBody>
          <a:bodyPr/>
          <a:lstStyle/>
          <a:p>
            <a:r>
              <a:rPr lang="en-AU" dirty="0"/>
              <a:t>Applied Information Technology Foundation </a:t>
            </a:r>
            <a:r>
              <a:rPr lang="en-AU" dirty="0" smtClean="0"/>
              <a:t>- assessment</a:t>
            </a:r>
            <a:endParaRPr lang="en-AU" dirty="0"/>
          </a:p>
        </p:txBody>
      </p:sp>
      <p:sp>
        <p:nvSpPr>
          <p:cNvPr id="4" name="Content Placeholder 3"/>
          <p:cNvSpPr>
            <a:spLocks noGrp="1"/>
          </p:cNvSpPr>
          <p:nvPr>
            <p:ph idx="1"/>
          </p:nvPr>
        </p:nvSpPr>
        <p:spPr/>
        <p:txBody>
          <a:bodyPr/>
          <a:lstStyle/>
          <a:p>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472421849"/>
              </p:ext>
            </p:extLst>
          </p:nvPr>
        </p:nvGraphicFramePr>
        <p:xfrm>
          <a:off x="533400" y="2209800"/>
          <a:ext cx="7924800" cy="2895600"/>
        </p:xfrm>
        <a:graphic>
          <a:graphicData uri="http://schemas.openxmlformats.org/drawingml/2006/table">
            <a:tbl>
              <a:tblPr firstRow="1" bandRow="1">
                <a:tableStyleId>{5C22544A-7EE6-4342-B048-85BDC9FD1C3A}</a:tableStyleId>
              </a:tblPr>
              <a:tblGrid>
                <a:gridCol w="1434011"/>
                <a:gridCol w="6490789"/>
              </a:tblGrid>
              <a:tr h="1295400">
                <a:tc>
                  <a:txBody>
                    <a:bodyPr/>
                    <a:lstStyle/>
                    <a:p>
                      <a:r>
                        <a:rPr lang="en-AU" sz="2000" b="0" dirty="0" smtClean="0">
                          <a:solidFill>
                            <a:schemeClr val="tx1"/>
                          </a:solidFill>
                        </a:rPr>
                        <a:t>Year 11</a:t>
                      </a:r>
                      <a:endParaRPr lang="en-AU" sz="2000" b="0" dirty="0">
                        <a:solidFill>
                          <a:schemeClr val="tx1"/>
                        </a:solidFill>
                      </a:endParaRPr>
                    </a:p>
                  </a:txBody>
                  <a:tcPr/>
                </a:tc>
                <a:tc>
                  <a:txBody>
                    <a:bodyPr/>
                    <a:lstStyle/>
                    <a:p>
                      <a:pPr marL="0" lvl="0" indent="-450850" algn="l" defTabSz="914400" rtl="0" eaLnBrk="1" latinLnBrk="0" hangingPunct="1">
                        <a:buFont typeface="Wingdings" pitchFamily="2" charset="2"/>
                        <a:buChar char="§"/>
                        <a:tabLst>
                          <a:tab pos="5108575" algn="l"/>
                        </a:tabLst>
                      </a:pPr>
                      <a:r>
                        <a:rPr lang="en-AU" sz="2000" b="0" kern="1200" dirty="0" smtClean="0">
                          <a:solidFill>
                            <a:schemeClr val="dk1"/>
                          </a:solidFill>
                          <a:effectLst/>
                          <a:latin typeface="+mn-lt"/>
                          <a:ea typeface="+mn-ea"/>
                          <a:cs typeface="+mn-cs"/>
                        </a:rPr>
                        <a:t>Project </a:t>
                      </a:r>
                      <a:r>
                        <a:rPr lang="en-AU" sz="2000" b="0" kern="1200" baseline="0" dirty="0" smtClean="0">
                          <a:solidFill>
                            <a:schemeClr val="dk1"/>
                          </a:solidFill>
                          <a:effectLst/>
                          <a:latin typeface="+mn-lt"/>
                          <a:ea typeface="+mn-ea"/>
                          <a:cs typeface="+mn-cs"/>
                        </a:rPr>
                        <a:t> 70%</a:t>
                      </a:r>
                      <a:endParaRPr lang="en-AU" sz="2000" b="0" kern="1200" dirty="0" smtClean="0">
                        <a:solidFill>
                          <a:schemeClr val="dk1"/>
                        </a:solidFill>
                        <a:effectLst/>
                        <a:latin typeface="+mn-lt"/>
                        <a:ea typeface="+mn-ea"/>
                        <a:cs typeface="+mn-cs"/>
                      </a:endParaRPr>
                    </a:p>
                    <a:p>
                      <a:pPr marL="0" lvl="0" indent="-450850" algn="l" defTabSz="914400" rtl="0" eaLnBrk="1" latinLnBrk="0" hangingPunct="1">
                        <a:buFont typeface="Wingdings" pitchFamily="2" charset="2"/>
                        <a:buChar char="§"/>
                        <a:tabLst>
                          <a:tab pos="5108575" algn="l"/>
                        </a:tabLst>
                      </a:pPr>
                      <a:r>
                        <a:rPr lang="en-AU" sz="2000" b="0" kern="1200" dirty="0" smtClean="0">
                          <a:solidFill>
                            <a:schemeClr val="dk1"/>
                          </a:solidFill>
                          <a:effectLst/>
                          <a:latin typeface="+mn-lt"/>
                          <a:ea typeface="+mn-ea"/>
                          <a:cs typeface="+mn-cs"/>
                        </a:rPr>
                        <a:t>Short answer 20%</a:t>
                      </a:r>
                    </a:p>
                    <a:p>
                      <a:pPr marL="0" lvl="0" indent="-450850" algn="l" defTabSz="914400" rtl="0" eaLnBrk="1" latinLnBrk="0" hangingPunct="1">
                        <a:buFont typeface="Wingdings" pitchFamily="2" charset="2"/>
                        <a:buChar char="§"/>
                        <a:tabLst>
                          <a:tab pos="5108575" algn="l"/>
                        </a:tabLst>
                      </a:pPr>
                      <a:r>
                        <a:rPr lang="en-AU" sz="2000" b="0" kern="1200" dirty="0" smtClean="0">
                          <a:solidFill>
                            <a:schemeClr val="dk1"/>
                          </a:solidFill>
                          <a:effectLst/>
                          <a:latin typeface="+mn-lt"/>
                          <a:ea typeface="+mn-ea"/>
                          <a:cs typeface="+mn-cs"/>
                        </a:rPr>
                        <a:t>Extended answer 10%</a:t>
                      </a:r>
                    </a:p>
                  </a:txBody>
                  <a:tcPr/>
                </a:tc>
              </a:tr>
              <a:tr h="1600200">
                <a:tc>
                  <a:txBody>
                    <a:bodyPr/>
                    <a:lstStyle/>
                    <a:p>
                      <a:r>
                        <a:rPr lang="en-AU" sz="2000" dirty="0" smtClean="0"/>
                        <a:t>Year 12</a:t>
                      </a:r>
                      <a:endParaRPr lang="en-AU" sz="2000" dirty="0"/>
                    </a:p>
                  </a:txBody>
                  <a:tcPr/>
                </a:tc>
                <a:tc>
                  <a:txBody>
                    <a:bodyPr/>
                    <a:lstStyle/>
                    <a:p>
                      <a:pPr marL="0" lvl="0" indent="-450850" algn="l" defTabSz="914400" rtl="0" eaLnBrk="1" latinLnBrk="0" hangingPunct="1">
                        <a:buFont typeface="Wingdings" pitchFamily="2" charset="2"/>
                        <a:buChar char="§"/>
                        <a:tabLst>
                          <a:tab pos="5108575" algn="l"/>
                        </a:tabLst>
                      </a:pPr>
                      <a:r>
                        <a:rPr lang="en-AU" sz="2000" kern="1200" dirty="0" smtClean="0">
                          <a:solidFill>
                            <a:schemeClr val="dk1"/>
                          </a:solidFill>
                          <a:effectLst/>
                          <a:latin typeface="+mn-lt"/>
                          <a:ea typeface="+mn-ea"/>
                          <a:cs typeface="+mn-cs"/>
                        </a:rPr>
                        <a:t>Project </a:t>
                      </a:r>
                      <a:r>
                        <a:rPr lang="en-AU" sz="2000" kern="1200" baseline="0" dirty="0" smtClean="0">
                          <a:solidFill>
                            <a:schemeClr val="dk1"/>
                          </a:solidFill>
                          <a:effectLst/>
                          <a:latin typeface="+mn-lt"/>
                          <a:ea typeface="+mn-ea"/>
                          <a:cs typeface="+mn-cs"/>
                        </a:rPr>
                        <a:t> 60%</a:t>
                      </a:r>
                      <a:endParaRPr lang="en-AU" sz="2000" kern="1200" dirty="0" smtClean="0">
                        <a:solidFill>
                          <a:schemeClr val="dk1"/>
                        </a:solidFill>
                        <a:effectLst/>
                        <a:latin typeface="+mn-lt"/>
                        <a:ea typeface="+mn-ea"/>
                        <a:cs typeface="+mn-cs"/>
                      </a:endParaRPr>
                    </a:p>
                    <a:p>
                      <a:pPr marL="0" lvl="0" indent="-450850" algn="l" defTabSz="914400" rtl="0" eaLnBrk="1" latinLnBrk="0" hangingPunct="1">
                        <a:buFont typeface="Wingdings" pitchFamily="2" charset="2"/>
                        <a:buChar char="§"/>
                        <a:tabLst>
                          <a:tab pos="5108575" algn="l"/>
                        </a:tabLst>
                      </a:pPr>
                      <a:r>
                        <a:rPr lang="en-AU" sz="2000" kern="1200" dirty="0" smtClean="0">
                          <a:solidFill>
                            <a:schemeClr val="dk1"/>
                          </a:solidFill>
                          <a:effectLst/>
                          <a:latin typeface="+mn-lt"/>
                          <a:ea typeface="+mn-ea"/>
                          <a:cs typeface="+mn-cs"/>
                        </a:rPr>
                        <a:t>Short answer 15%</a:t>
                      </a:r>
                    </a:p>
                    <a:p>
                      <a:pPr marL="0" lvl="0" indent="-450850" algn="l" defTabSz="914400" rtl="0" eaLnBrk="1" latinLnBrk="0" hangingPunct="1">
                        <a:buFont typeface="Wingdings" pitchFamily="2" charset="2"/>
                        <a:buChar char="§"/>
                        <a:tabLst>
                          <a:tab pos="5108575" algn="l"/>
                        </a:tabLst>
                      </a:pPr>
                      <a:r>
                        <a:rPr lang="en-AU" sz="2000" kern="1200" dirty="0" smtClean="0">
                          <a:solidFill>
                            <a:schemeClr val="dk1"/>
                          </a:solidFill>
                          <a:effectLst/>
                          <a:latin typeface="+mn-lt"/>
                          <a:ea typeface="+mn-ea"/>
                          <a:cs typeface="+mn-cs"/>
                        </a:rPr>
                        <a:t>Extended answer 10%</a:t>
                      </a:r>
                    </a:p>
                    <a:p>
                      <a:pPr marL="0" lvl="0" indent="-450850" algn="l" defTabSz="914400" rtl="0" eaLnBrk="1" latinLnBrk="0" hangingPunct="1">
                        <a:buFont typeface="Wingdings" pitchFamily="2" charset="2"/>
                        <a:buChar char="§"/>
                        <a:tabLst>
                          <a:tab pos="5108575" algn="l"/>
                        </a:tabLst>
                      </a:pPr>
                      <a:r>
                        <a:rPr lang="en-AU" sz="2000" kern="1200" dirty="0" smtClean="0">
                          <a:solidFill>
                            <a:schemeClr val="dk1"/>
                          </a:solidFill>
                          <a:effectLst/>
                          <a:latin typeface="+mn-lt"/>
                          <a:ea typeface="+mn-ea"/>
                          <a:cs typeface="+mn-cs"/>
                        </a:rPr>
                        <a:t>Externally set task  15 % (Year 12 ONLY)</a:t>
                      </a:r>
                    </a:p>
                  </a:txBody>
                  <a:tcPr/>
                </a:tc>
              </a:tr>
            </a:tbl>
          </a:graphicData>
        </a:graphic>
      </p:graphicFrame>
    </p:spTree>
    <p:extLst>
      <p:ext uri="{BB962C8B-B14F-4D97-AF65-F5344CB8AC3E}">
        <p14:creationId xmlns:p14="http://schemas.microsoft.com/office/powerpoint/2010/main" val="1772051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550275" cy="844550"/>
          </a:xfrm>
        </p:spPr>
        <p:txBody>
          <a:bodyPr/>
          <a:lstStyle/>
          <a:p>
            <a:r>
              <a:rPr lang="en-AU" dirty="0"/>
              <a:t>Applied Information Technology </a:t>
            </a:r>
            <a:r>
              <a:rPr lang="en-AU" dirty="0" smtClean="0"/>
              <a:t>Foundation- EST Design Brief</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8825227"/>
              </p:ext>
            </p:extLst>
          </p:nvPr>
        </p:nvGraphicFramePr>
        <p:xfrm>
          <a:off x="609600" y="2286001"/>
          <a:ext cx="7696200" cy="3124199"/>
        </p:xfrm>
        <a:graphic>
          <a:graphicData uri="http://schemas.openxmlformats.org/drawingml/2006/table">
            <a:tbl>
              <a:tblPr firstRow="1" firstCol="1" bandRow="1"/>
              <a:tblGrid>
                <a:gridCol w="914400"/>
                <a:gridCol w="6781800"/>
              </a:tblGrid>
              <a:tr h="264503">
                <a:tc>
                  <a:txBody>
                    <a:bodyPr/>
                    <a:lstStyle/>
                    <a:p>
                      <a:pPr>
                        <a:lnSpc>
                          <a:spcPct val="115000"/>
                        </a:lnSpc>
                        <a:spcAft>
                          <a:spcPts val="0"/>
                        </a:spcAft>
                      </a:pPr>
                      <a:r>
                        <a:rPr lang="en-AU" sz="1000" b="1">
                          <a:solidFill>
                            <a:srgbClr val="FFFFFF"/>
                          </a:solidFill>
                          <a:effectLst/>
                          <a:latin typeface="Calibri"/>
                          <a:ea typeface="Franklin Gothic Book"/>
                          <a:cs typeface="Calibri"/>
                        </a:rPr>
                        <a:t>Time</a:t>
                      </a:r>
                      <a:endParaRPr lang="en-AU" sz="11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88BE"/>
                    </a:solidFill>
                  </a:tcPr>
                </a:tc>
                <a:tc>
                  <a:txBody>
                    <a:bodyPr/>
                    <a:lstStyle/>
                    <a:p>
                      <a:pPr>
                        <a:lnSpc>
                          <a:spcPct val="110000"/>
                        </a:lnSpc>
                        <a:spcBef>
                          <a:spcPts val="150"/>
                        </a:spcBef>
                        <a:spcAft>
                          <a:spcPts val="150"/>
                        </a:spcAft>
                      </a:pPr>
                      <a:r>
                        <a:rPr lang="en-AU" sz="1400">
                          <a:effectLst/>
                          <a:latin typeface="Calibri"/>
                          <a:ea typeface="Franklin Gothic Book"/>
                          <a:cs typeface="Calibri"/>
                        </a:rPr>
                        <a:t>One hour</a:t>
                      </a:r>
                      <a:endParaRPr lang="en-AU" sz="18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253002">
                <a:tc rowSpan="4">
                  <a:txBody>
                    <a:bodyPr/>
                    <a:lstStyle/>
                    <a:p>
                      <a:pPr>
                        <a:lnSpc>
                          <a:spcPct val="115000"/>
                        </a:lnSpc>
                        <a:spcAft>
                          <a:spcPts val="0"/>
                        </a:spcAft>
                      </a:pPr>
                      <a:r>
                        <a:rPr lang="en-AU" sz="1000" b="1">
                          <a:solidFill>
                            <a:srgbClr val="FFFFFF"/>
                          </a:solidFill>
                          <a:effectLst/>
                          <a:latin typeface="Calibri"/>
                          <a:ea typeface="Franklin Gothic Book"/>
                          <a:cs typeface="Calibri"/>
                        </a:rPr>
                        <a:t>Format</a:t>
                      </a:r>
                      <a:endParaRPr lang="en-AU" sz="11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88BE"/>
                    </a:solidFill>
                  </a:tcPr>
                </a:tc>
                <a:tc>
                  <a:txBody>
                    <a:bodyPr/>
                    <a:lstStyle/>
                    <a:p>
                      <a:pPr>
                        <a:lnSpc>
                          <a:spcPct val="110000"/>
                        </a:lnSpc>
                        <a:spcBef>
                          <a:spcPts val="150"/>
                        </a:spcBef>
                        <a:spcAft>
                          <a:spcPts val="150"/>
                        </a:spcAft>
                      </a:pPr>
                      <a:r>
                        <a:rPr lang="en-AU" sz="1400">
                          <a:effectLst/>
                          <a:latin typeface="Calibri"/>
                          <a:ea typeface="Franklin Gothic Book"/>
                          <a:cs typeface="Calibri"/>
                        </a:rPr>
                        <a:t>Written</a:t>
                      </a:r>
                      <a:endParaRPr lang="en-AU" sz="18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253002">
                <a:tc vMerge="1">
                  <a:txBody>
                    <a:bodyPr/>
                    <a:lstStyle/>
                    <a:p>
                      <a:endParaRPr lang="en-AU"/>
                    </a:p>
                  </a:txBody>
                  <a:tcPr/>
                </a:tc>
                <a:tc>
                  <a:txBody>
                    <a:bodyPr/>
                    <a:lstStyle/>
                    <a:p>
                      <a:pPr>
                        <a:lnSpc>
                          <a:spcPct val="110000"/>
                        </a:lnSpc>
                        <a:spcBef>
                          <a:spcPts val="150"/>
                        </a:spcBef>
                        <a:spcAft>
                          <a:spcPts val="150"/>
                        </a:spcAft>
                      </a:pPr>
                      <a:r>
                        <a:rPr lang="en-AU" sz="1400">
                          <a:effectLst/>
                          <a:latin typeface="Calibri"/>
                          <a:ea typeface="Times New Roman"/>
                          <a:cs typeface="Times New Roman"/>
                        </a:rPr>
                        <a:t>Conducted under invigilated conditions</a:t>
                      </a:r>
                      <a:endParaRPr lang="en-AU" sz="18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253002">
                <a:tc vMerge="1">
                  <a:txBody>
                    <a:bodyPr/>
                    <a:lstStyle/>
                    <a:p>
                      <a:endParaRPr lang="en-AU"/>
                    </a:p>
                  </a:txBody>
                  <a:tcPr/>
                </a:tc>
                <a:tc>
                  <a:txBody>
                    <a:bodyPr/>
                    <a:lstStyle/>
                    <a:p>
                      <a:pPr>
                        <a:lnSpc>
                          <a:spcPct val="110000"/>
                        </a:lnSpc>
                        <a:spcBef>
                          <a:spcPts val="150"/>
                        </a:spcBef>
                        <a:spcAft>
                          <a:spcPts val="150"/>
                        </a:spcAft>
                      </a:pPr>
                      <a:r>
                        <a:rPr lang="en-AU" sz="1400">
                          <a:effectLst/>
                          <a:latin typeface="Calibri"/>
                          <a:ea typeface="Times New Roman"/>
                          <a:cs typeface="Times New Roman"/>
                        </a:rPr>
                        <a:t>Typically between five and ten questions</a:t>
                      </a:r>
                      <a:endParaRPr lang="en-AU" sz="18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1341682">
                <a:tc vMerge="1">
                  <a:txBody>
                    <a:bodyPr/>
                    <a:lstStyle/>
                    <a:p>
                      <a:endParaRPr lang="en-AU"/>
                    </a:p>
                  </a:txBody>
                  <a:tcPr/>
                </a:tc>
                <a:tc>
                  <a:txBody>
                    <a:bodyPr/>
                    <a:lstStyle/>
                    <a:p>
                      <a:pPr>
                        <a:lnSpc>
                          <a:spcPct val="110000"/>
                        </a:lnSpc>
                        <a:spcBef>
                          <a:spcPts val="150"/>
                        </a:spcBef>
                        <a:spcAft>
                          <a:spcPts val="150"/>
                        </a:spcAft>
                      </a:pPr>
                      <a:r>
                        <a:rPr lang="en-AU" sz="1400" dirty="0">
                          <a:effectLst/>
                          <a:latin typeface="Calibri"/>
                          <a:ea typeface="Times New Roman"/>
                          <a:cs typeface="Times New Roman"/>
                        </a:rPr>
                        <a:t>Questions can require students to refer to stimulus material.</a:t>
                      </a:r>
                      <a:endParaRPr lang="en-AU" sz="1800" dirty="0">
                        <a:effectLst/>
                        <a:latin typeface="Calibri"/>
                        <a:ea typeface="Times New Roman"/>
                        <a:cs typeface="Times New Roman"/>
                      </a:endParaRPr>
                    </a:p>
                    <a:p>
                      <a:pPr>
                        <a:lnSpc>
                          <a:spcPct val="110000"/>
                        </a:lnSpc>
                        <a:spcBef>
                          <a:spcPts val="150"/>
                        </a:spcBef>
                        <a:spcAft>
                          <a:spcPts val="150"/>
                        </a:spcAft>
                      </a:pPr>
                      <a:r>
                        <a:rPr lang="en-AU" sz="1400" dirty="0">
                          <a:effectLst/>
                          <a:latin typeface="Calibri"/>
                          <a:ea typeface="Times New Roman"/>
                          <a:cs typeface="Times New Roman"/>
                        </a:rPr>
                        <a:t>Stimulus material can include: extracts from newspapers or journal articles; screen captures of online media; diagrams; multimedia and/or graphics; and/or a scenario.</a:t>
                      </a:r>
                      <a:endParaRPr lang="en-AU" sz="1800" dirty="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r h="759008">
                <a:tc>
                  <a:txBody>
                    <a:bodyPr/>
                    <a:lstStyle/>
                    <a:p>
                      <a:pPr>
                        <a:lnSpc>
                          <a:spcPct val="115000"/>
                        </a:lnSpc>
                        <a:spcAft>
                          <a:spcPts val="0"/>
                        </a:spcAft>
                      </a:pPr>
                      <a:r>
                        <a:rPr lang="en-AU" sz="1000" b="1">
                          <a:solidFill>
                            <a:srgbClr val="FFFFFF"/>
                          </a:solidFill>
                          <a:effectLst/>
                          <a:latin typeface="Calibri"/>
                          <a:ea typeface="Franklin Gothic Book"/>
                          <a:cs typeface="Calibri"/>
                        </a:rPr>
                        <a:t>Content</a:t>
                      </a:r>
                      <a:endParaRPr lang="en-AU" sz="110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9688BE"/>
                      </a:solidFill>
                      <a:prstDash val="solid"/>
                      <a:round/>
                      <a:headEnd type="none" w="med" len="med"/>
                      <a:tailEnd type="none" w="med" len="med"/>
                    </a:lnB>
                    <a:solidFill>
                      <a:srgbClr val="9688BE"/>
                    </a:solidFill>
                  </a:tcPr>
                </a:tc>
                <a:tc>
                  <a:txBody>
                    <a:bodyPr/>
                    <a:lstStyle/>
                    <a:p>
                      <a:pPr>
                        <a:lnSpc>
                          <a:spcPct val="110000"/>
                        </a:lnSpc>
                        <a:spcBef>
                          <a:spcPts val="150"/>
                        </a:spcBef>
                        <a:spcAft>
                          <a:spcPts val="150"/>
                        </a:spcAft>
                      </a:pPr>
                      <a:r>
                        <a:rPr lang="en-AU" sz="1400" dirty="0">
                          <a:effectLst/>
                          <a:latin typeface="Calibri"/>
                          <a:ea typeface="Times New Roman"/>
                          <a:cs typeface="Times New Roman"/>
                        </a:rPr>
                        <a:t>The Authority informs schools during Term 3 of the previous year of the Unit 3 syllabus content (Core modules only)on which the task will be based</a:t>
                      </a:r>
                      <a:endParaRPr lang="en-AU" sz="1800" dirty="0">
                        <a:effectLst/>
                        <a:latin typeface="Calibri"/>
                        <a:ea typeface="Times New Roman"/>
                        <a:cs typeface="Times New Roman"/>
                      </a:endParaRPr>
                    </a:p>
                  </a:txBody>
                  <a:tcPr marL="68580" marR="68580" marT="0" marB="0" anchor="ctr">
                    <a:lnL w="12700" cap="flat" cmpd="sng" algn="ctr">
                      <a:solidFill>
                        <a:srgbClr val="9688BE"/>
                      </a:solidFill>
                      <a:prstDash val="solid"/>
                      <a:round/>
                      <a:headEnd type="none" w="med" len="med"/>
                      <a:tailEnd type="none" w="med" len="med"/>
                    </a:lnL>
                    <a:lnR w="12700" cap="flat" cmpd="sng" algn="ctr">
                      <a:solidFill>
                        <a:srgbClr val="9688BE"/>
                      </a:solidFill>
                      <a:prstDash val="solid"/>
                      <a:round/>
                      <a:headEnd type="none" w="med" len="med"/>
                      <a:tailEnd type="none" w="med" len="med"/>
                    </a:lnR>
                    <a:lnT w="12700" cap="flat" cmpd="sng" algn="ctr">
                      <a:solidFill>
                        <a:srgbClr val="9688BE"/>
                      </a:solidFill>
                      <a:prstDash val="solid"/>
                      <a:round/>
                      <a:headEnd type="none" w="med" len="med"/>
                      <a:tailEnd type="none" w="med" len="med"/>
                    </a:lnT>
                    <a:lnB w="12700" cap="flat" cmpd="sng" algn="ctr">
                      <a:solidFill>
                        <a:srgbClr val="9688B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8345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550275" cy="844550"/>
          </a:xfrm>
        </p:spPr>
        <p:txBody>
          <a:bodyPr/>
          <a:lstStyle/>
          <a:p>
            <a:pPr lvl="0"/>
            <a:r>
              <a:rPr lang="en-AU" dirty="0" smtClean="0"/>
              <a:t/>
            </a:r>
            <a:br>
              <a:rPr lang="en-AU" dirty="0" smtClean="0"/>
            </a:br>
            <a:r>
              <a:rPr lang="en-AU" dirty="0" smtClean="0"/>
              <a:t>For </a:t>
            </a:r>
            <a:r>
              <a:rPr lang="en-AU" dirty="0"/>
              <a:t>specific </a:t>
            </a:r>
            <a:r>
              <a:rPr lang="en-AU" dirty="0" smtClean="0"/>
              <a:t>enquiries regarding the Applied Information Technology course:</a:t>
            </a:r>
            <a:r>
              <a:rPr lang="en-AU" dirty="0"/>
              <a:t/>
            </a:r>
            <a:br>
              <a:rPr lang="en-AU" dirty="0"/>
            </a:br>
            <a:endParaRPr lang="en-AU" dirty="0"/>
          </a:p>
        </p:txBody>
      </p:sp>
      <p:sp>
        <p:nvSpPr>
          <p:cNvPr id="3" name="Content Placeholder 2"/>
          <p:cNvSpPr>
            <a:spLocks noGrp="1"/>
          </p:cNvSpPr>
          <p:nvPr>
            <p:ph idx="1"/>
          </p:nvPr>
        </p:nvSpPr>
        <p:spPr>
          <a:xfrm>
            <a:off x="304800" y="1793875"/>
            <a:ext cx="8531225" cy="4606925"/>
          </a:xfrm>
        </p:spPr>
        <p:txBody>
          <a:bodyPr/>
          <a:lstStyle/>
          <a:p>
            <a:pPr marL="0" lvl="0" indent="0" algn="ctr">
              <a:spcAft>
                <a:spcPts val="600"/>
              </a:spcAft>
              <a:buNone/>
            </a:pPr>
            <a:endParaRPr lang="en-AU" dirty="0" smtClean="0">
              <a:ea typeface="Calibri"/>
              <a:cs typeface="Times New Roman"/>
            </a:endParaRPr>
          </a:p>
          <a:p>
            <a:pPr marL="0" lvl="0" indent="0">
              <a:spcAft>
                <a:spcPts val="600"/>
              </a:spcAft>
              <a:buNone/>
            </a:pPr>
            <a:endParaRPr lang="en-AU" dirty="0" smtClean="0"/>
          </a:p>
          <a:p>
            <a:pPr marL="0" lvl="0" indent="0">
              <a:spcAft>
                <a:spcPts val="600"/>
              </a:spcAft>
              <a:buNone/>
            </a:pPr>
            <a:r>
              <a:rPr lang="en-AU" dirty="0"/>
              <a:t>	</a:t>
            </a:r>
            <a:endParaRPr lang="en-AU" dirty="0" smtClean="0"/>
          </a:p>
          <a:p>
            <a:pPr marL="0" lvl="0" indent="0">
              <a:spcAft>
                <a:spcPts val="600"/>
              </a:spcAft>
              <a:buNone/>
            </a:pPr>
            <a:r>
              <a:rPr lang="en-AU" dirty="0"/>
              <a:t>	</a:t>
            </a:r>
            <a:r>
              <a:rPr lang="en-AU" dirty="0" smtClean="0"/>
              <a:t>Ian Gaynor</a:t>
            </a:r>
          </a:p>
          <a:p>
            <a:pPr marL="0" lvl="0" indent="0">
              <a:spcAft>
                <a:spcPts val="600"/>
              </a:spcAft>
              <a:buNone/>
            </a:pPr>
            <a:r>
              <a:rPr lang="en-AU" dirty="0"/>
              <a:t>	</a:t>
            </a:r>
            <a:r>
              <a:rPr lang="en-AU" dirty="0" smtClean="0"/>
              <a:t>Phone: 9273 6350</a:t>
            </a:r>
          </a:p>
          <a:p>
            <a:pPr marL="0" lvl="0" indent="0">
              <a:spcAft>
                <a:spcPts val="600"/>
              </a:spcAft>
              <a:buNone/>
            </a:pPr>
            <a:r>
              <a:rPr lang="en-AU" dirty="0"/>
              <a:t>	</a:t>
            </a:r>
            <a:r>
              <a:rPr lang="en-AU" dirty="0" smtClean="0"/>
              <a:t>Email: Ian.Gaynor@scsa.wa.edu.au</a:t>
            </a:r>
          </a:p>
          <a:p>
            <a:pPr marL="0" lvl="0" indent="0">
              <a:spcAft>
                <a:spcPts val="600"/>
              </a:spcAft>
              <a:buNone/>
            </a:pPr>
            <a:r>
              <a:rPr lang="en-AU" dirty="0"/>
              <a:t>	</a:t>
            </a:r>
          </a:p>
        </p:txBody>
      </p:sp>
    </p:spTree>
    <p:extLst>
      <p:ext uri="{BB962C8B-B14F-4D97-AF65-F5344CB8AC3E}">
        <p14:creationId xmlns:p14="http://schemas.microsoft.com/office/powerpoint/2010/main" val="3696647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1850"/>
            <a:ext cx="8550275" cy="844550"/>
          </a:xfrm>
        </p:spPr>
        <p:txBody>
          <a:bodyPr/>
          <a:lstStyle/>
          <a:p>
            <a:r>
              <a:rPr lang="en-AU" dirty="0"/>
              <a:t>L</a:t>
            </a:r>
            <a:r>
              <a:rPr lang="en-AU" dirty="0" smtClean="0"/>
              <a:t>iteracy and Numeracy Assessment</a:t>
            </a:r>
            <a:endParaRPr lang="en-AU" dirty="0"/>
          </a:p>
        </p:txBody>
      </p:sp>
      <p:sp>
        <p:nvSpPr>
          <p:cNvPr id="3" name="Content Placeholder 2"/>
          <p:cNvSpPr>
            <a:spLocks noGrp="1"/>
          </p:cNvSpPr>
          <p:nvPr>
            <p:ph idx="1"/>
          </p:nvPr>
        </p:nvSpPr>
        <p:spPr>
          <a:xfrm>
            <a:off x="307975" y="1412875"/>
            <a:ext cx="8531225" cy="4606925"/>
          </a:xfrm>
        </p:spPr>
        <p:txBody>
          <a:bodyPr/>
          <a:lstStyle/>
          <a:p>
            <a:pPr>
              <a:spcBef>
                <a:spcPts val="0"/>
              </a:spcBef>
              <a:spcAft>
                <a:spcPts val="1000"/>
              </a:spcAft>
            </a:pPr>
            <a:endParaRPr lang="en-AU" sz="900" dirty="0" smtClean="0"/>
          </a:p>
          <a:p>
            <a:pPr>
              <a:spcBef>
                <a:spcPts val="0"/>
              </a:spcBef>
              <a:spcAft>
                <a:spcPts val="1000"/>
              </a:spcAft>
            </a:pPr>
            <a:r>
              <a:rPr lang="en-AU" dirty="0" smtClean="0"/>
              <a:t>To achieve a WACE, students will be required to complete the Online Literacy and Numeracy Assessment (OLNA) and demonstrate </a:t>
            </a:r>
            <a:r>
              <a:rPr lang="en-AU" dirty="0"/>
              <a:t>achievement at or above a minimum </a:t>
            </a:r>
            <a:r>
              <a:rPr lang="en-AU" dirty="0" smtClean="0"/>
              <a:t>standard.</a:t>
            </a:r>
          </a:p>
          <a:p>
            <a:pPr>
              <a:spcBef>
                <a:spcPts val="0"/>
              </a:spcBef>
              <a:spcAft>
                <a:spcPts val="1000"/>
              </a:spcAft>
            </a:pPr>
            <a:r>
              <a:rPr lang="en-AU" dirty="0" smtClean="0"/>
              <a:t>The </a:t>
            </a:r>
            <a:r>
              <a:rPr lang="en-AU" dirty="0"/>
              <a:t>OLNA </a:t>
            </a:r>
            <a:r>
              <a:rPr lang="en-AU" dirty="0" smtClean="0"/>
              <a:t>has three components – reading, writing and numeracy.</a:t>
            </a:r>
          </a:p>
          <a:p>
            <a:pPr>
              <a:spcBef>
                <a:spcPts val="0"/>
              </a:spcBef>
              <a:spcAft>
                <a:spcPts val="1000"/>
              </a:spcAft>
            </a:pPr>
            <a:r>
              <a:rPr lang="en-AU" dirty="0" smtClean="0"/>
              <a:t>Students who achieve Band 8 or higher in the associated component of their Year 9 NAPLAN tests are recognised as having met the standard required and therefore are not required to sit that component of the OLNA.</a:t>
            </a:r>
            <a:endParaRPr lang="en-AU" dirty="0"/>
          </a:p>
          <a:p>
            <a:pPr marL="0" indent="0">
              <a:spcBef>
                <a:spcPts val="0"/>
              </a:spcBef>
              <a:spcAft>
                <a:spcPts val="1000"/>
              </a:spcAft>
              <a:buNone/>
            </a:pPr>
            <a:endParaRPr lang="en-AU" dirty="0"/>
          </a:p>
        </p:txBody>
      </p:sp>
    </p:spTree>
    <p:extLst>
      <p:ext uri="{BB962C8B-B14F-4D97-AF65-F5344CB8AC3E}">
        <p14:creationId xmlns:p14="http://schemas.microsoft.com/office/powerpoint/2010/main" val="693689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45" y="679450"/>
            <a:ext cx="8550275" cy="844550"/>
          </a:xfrm>
        </p:spPr>
        <p:txBody>
          <a:bodyPr/>
          <a:lstStyle/>
          <a:p>
            <a:r>
              <a:rPr lang="en-AU" dirty="0" smtClean="0"/>
              <a:t>OLNA - Reporting to schools</a:t>
            </a:r>
            <a:endParaRPr lang="en-AU" dirty="0"/>
          </a:p>
        </p:txBody>
      </p:sp>
      <p:sp>
        <p:nvSpPr>
          <p:cNvPr id="3" name="Content Placeholder 2"/>
          <p:cNvSpPr>
            <a:spLocks noGrp="1"/>
          </p:cNvSpPr>
          <p:nvPr>
            <p:ph idx="1"/>
          </p:nvPr>
        </p:nvSpPr>
        <p:spPr>
          <a:xfrm>
            <a:off x="338138" y="1447800"/>
            <a:ext cx="8531225" cy="5105400"/>
          </a:xfrm>
        </p:spPr>
        <p:txBody>
          <a:bodyPr/>
          <a:lstStyle/>
          <a:p>
            <a:pPr marL="0" indent="0">
              <a:spcAft>
                <a:spcPts val="600"/>
              </a:spcAft>
              <a:buNone/>
            </a:pPr>
            <a:r>
              <a:rPr lang="en-AU" sz="2000" dirty="0"/>
              <a:t>Schools will receive a report detailing the categories of achievement for each student for each component of the </a:t>
            </a:r>
            <a:r>
              <a:rPr lang="en-AU" sz="2000" dirty="0" smtClean="0"/>
              <a:t>OLNA.  </a:t>
            </a:r>
            <a:r>
              <a:rPr lang="en-AU" sz="2000" dirty="0"/>
              <a:t>In addition, schools will receive information identifying general concepts that they may focus on in order to support improved student achievement. </a:t>
            </a:r>
            <a:r>
              <a:rPr lang="en-AU" sz="2000" dirty="0" smtClean="0"/>
              <a:t>Reporting </a:t>
            </a:r>
            <a:r>
              <a:rPr lang="en-AU" sz="2000" dirty="0"/>
              <a:t>will cover three categories of achievement.</a:t>
            </a:r>
          </a:p>
          <a:p>
            <a:pPr>
              <a:spcAft>
                <a:spcPts val="400"/>
              </a:spcAft>
            </a:pPr>
            <a:r>
              <a:rPr lang="en-AU" sz="1800" b="1" dirty="0">
                <a:solidFill>
                  <a:srgbClr val="7030A0"/>
                </a:solidFill>
              </a:rPr>
              <a:t>Category 3 </a:t>
            </a:r>
            <a:r>
              <a:rPr lang="en-AU" sz="1800" b="1" dirty="0"/>
              <a:t>-</a:t>
            </a:r>
            <a:r>
              <a:rPr lang="en-AU" sz="1800" b="1" dirty="0">
                <a:solidFill>
                  <a:srgbClr val="7030A0"/>
                </a:solidFill>
              </a:rPr>
              <a:t> </a:t>
            </a:r>
            <a:r>
              <a:rPr lang="en-AU" sz="1800" dirty="0">
                <a:solidFill>
                  <a:srgbClr val="000000"/>
                </a:solidFill>
              </a:rPr>
              <a:t>Those students who demonstrated the standard either by sitting the Online Literacy and Numeracy Assessment or through NAPLAN prequalification.</a:t>
            </a:r>
          </a:p>
          <a:p>
            <a:pPr>
              <a:spcAft>
                <a:spcPts val="400"/>
              </a:spcAft>
            </a:pPr>
            <a:r>
              <a:rPr lang="en-AU" sz="1800" b="1" dirty="0" smtClean="0">
                <a:solidFill>
                  <a:srgbClr val="7030A0"/>
                </a:solidFill>
              </a:rPr>
              <a:t>Category </a:t>
            </a:r>
            <a:r>
              <a:rPr lang="en-AU" sz="1800" b="1" dirty="0">
                <a:solidFill>
                  <a:srgbClr val="7030A0"/>
                </a:solidFill>
              </a:rPr>
              <a:t>2 </a:t>
            </a:r>
            <a:r>
              <a:rPr lang="en-AU" sz="1800" b="1" dirty="0"/>
              <a:t>- </a:t>
            </a:r>
            <a:r>
              <a:rPr lang="en-AU" sz="1800" dirty="0">
                <a:solidFill>
                  <a:srgbClr val="000000"/>
                </a:solidFill>
              </a:rPr>
              <a:t>Those students who through normal development of literacy and numeracy skills over Year 10, 11 and 12 should demonstrate the minimum standard prior to the end of Year 12.  It is strongly recommended that these students should enrol in General or ATAR courses.</a:t>
            </a:r>
          </a:p>
          <a:p>
            <a:pPr>
              <a:spcAft>
                <a:spcPts val="400"/>
              </a:spcAft>
            </a:pPr>
            <a:r>
              <a:rPr lang="en-AU" sz="1800" b="1" dirty="0" smtClean="0">
                <a:solidFill>
                  <a:srgbClr val="7030A0"/>
                </a:solidFill>
              </a:rPr>
              <a:t>Category </a:t>
            </a:r>
            <a:r>
              <a:rPr lang="en-AU" sz="1800" b="1" dirty="0">
                <a:solidFill>
                  <a:srgbClr val="7030A0"/>
                </a:solidFill>
              </a:rPr>
              <a:t>1 </a:t>
            </a:r>
            <a:r>
              <a:rPr lang="en-AU" sz="1800" b="1" dirty="0"/>
              <a:t>-</a:t>
            </a:r>
            <a:r>
              <a:rPr lang="en-AU" sz="1800" b="1" dirty="0">
                <a:solidFill>
                  <a:srgbClr val="7030A0"/>
                </a:solidFill>
              </a:rPr>
              <a:t> </a:t>
            </a:r>
            <a:r>
              <a:rPr lang="en-AU" sz="1800" dirty="0">
                <a:solidFill>
                  <a:srgbClr val="000000"/>
                </a:solidFill>
              </a:rPr>
              <a:t>Those students whose results are considerably below the minimum standard and may require specific learning interventions.  It is recommended that consideration be given to enrolling these students in Foundation courses.</a:t>
            </a:r>
          </a:p>
          <a:p>
            <a:endParaRPr lang="en-AU" dirty="0"/>
          </a:p>
        </p:txBody>
      </p:sp>
    </p:spTree>
    <p:extLst>
      <p:ext uri="{BB962C8B-B14F-4D97-AF65-F5344CB8AC3E}">
        <p14:creationId xmlns:p14="http://schemas.microsoft.com/office/powerpoint/2010/main" val="999942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3150"/>
            <a:ext cx="8550275" cy="984250"/>
          </a:xfrm>
        </p:spPr>
        <p:txBody>
          <a:bodyPr/>
          <a:lstStyle/>
          <a:p>
            <a:r>
              <a:rPr lang="en-AU" dirty="0" smtClean="0"/>
              <a:t>OLNA - consideration </a:t>
            </a:r>
            <a:r>
              <a:rPr lang="en-AU" dirty="0"/>
              <a:t>of </a:t>
            </a:r>
            <a:r>
              <a:rPr lang="en-AU" dirty="0" smtClean="0"/>
              <a:t>special needs</a:t>
            </a:r>
            <a:endParaRPr lang="en-AU" dirty="0"/>
          </a:p>
        </p:txBody>
      </p:sp>
      <p:sp>
        <p:nvSpPr>
          <p:cNvPr id="3" name="Content Placeholder 2"/>
          <p:cNvSpPr>
            <a:spLocks noGrp="1"/>
          </p:cNvSpPr>
          <p:nvPr>
            <p:ph idx="1"/>
          </p:nvPr>
        </p:nvSpPr>
        <p:spPr>
          <a:xfrm>
            <a:off x="304800" y="2133600"/>
            <a:ext cx="8531225" cy="4102100"/>
          </a:xfrm>
        </p:spPr>
        <p:txBody>
          <a:bodyPr/>
          <a:lstStyle/>
          <a:p>
            <a:pPr lvl="0"/>
            <a:r>
              <a:rPr lang="en-AU" kern="1200" dirty="0"/>
              <a:t>Students with a language background other than English, who arrived from overseas and have been attending school in Australia for less than a </a:t>
            </a:r>
            <a:r>
              <a:rPr lang="en-AU" kern="1200" dirty="0" smtClean="0"/>
              <a:t>year, should </a:t>
            </a:r>
            <a:r>
              <a:rPr lang="en-AU" kern="1200" dirty="0"/>
              <a:t>be given the opportunity to attempt the </a:t>
            </a:r>
            <a:r>
              <a:rPr lang="en-AU" kern="1200" dirty="0" smtClean="0"/>
              <a:t>OLNA, </a:t>
            </a:r>
            <a:r>
              <a:rPr lang="en-AU" kern="1200" dirty="0"/>
              <a:t>but may be exempted from </a:t>
            </a:r>
            <a:r>
              <a:rPr lang="en-AU" kern="1200" dirty="0" smtClean="0"/>
              <a:t>sitting the assessments in </a:t>
            </a:r>
            <a:r>
              <a:rPr lang="en-AU" kern="1200" dirty="0"/>
              <a:t>Semester 1, Year 10</a:t>
            </a:r>
            <a:r>
              <a:rPr lang="en-AU" kern="1200" dirty="0" smtClean="0"/>
              <a:t>.</a:t>
            </a:r>
          </a:p>
          <a:p>
            <a:pPr lvl="0"/>
            <a:endParaRPr lang="en-AU" sz="1400" kern="1200" dirty="0"/>
          </a:p>
          <a:p>
            <a:r>
              <a:rPr lang="en-AU" kern="1200" dirty="0"/>
              <a:t>Students with significant intellectual disability and/or those with significant co-existing conditions which severely limit their capacity to participate in the </a:t>
            </a:r>
            <a:r>
              <a:rPr lang="en-AU" kern="1200" dirty="0" smtClean="0"/>
              <a:t>OLNA </a:t>
            </a:r>
            <a:r>
              <a:rPr lang="en-AU" kern="1200" dirty="0"/>
              <a:t>may be exempted from sitting the </a:t>
            </a:r>
            <a:r>
              <a:rPr lang="en-AU" kern="1200" dirty="0" smtClean="0"/>
              <a:t>assessments </a:t>
            </a:r>
            <a:r>
              <a:rPr lang="en-AU" kern="1200" dirty="0"/>
              <a:t>in Semester 1, Year 10. </a:t>
            </a:r>
            <a:endParaRPr lang="en-AU" dirty="0"/>
          </a:p>
        </p:txBody>
      </p:sp>
    </p:spTree>
    <p:extLst>
      <p:ext uri="{BB962C8B-B14F-4D97-AF65-F5344CB8AC3E}">
        <p14:creationId xmlns:p14="http://schemas.microsoft.com/office/powerpoint/2010/main" val="49715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1850"/>
            <a:ext cx="8550275" cy="844550"/>
          </a:xfrm>
        </p:spPr>
        <p:txBody>
          <a:bodyPr/>
          <a:lstStyle/>
          <a:p>
            <a:r>
              <a:rPr lang="en-AU" dirty="0" smtClean="0"/>
              <a:t>Literacy focus in Foundation courses</a:t>
            </a:r>
            <a:endParaRPr lang="en-AU" dirty="0"/>
          </a:p>
        </p:txBody>
      </p:sp>
      <p:sp>
        <p:nvSpPr>
          <p:cNvPr id="3" name="Content Placeholder 2"/>
          <p:cNvSpPr>
            <a:spLocks noGrp="1"/>
          </p:cNvSpPr>
          <p:nvPr>
            <p:ph idx="1"/>
          </p:nvPr>
        </p:nvSpPr>
        <p:spPr>
          <a:xfrm>
            <a:off x="307975" y="1412875"/>
            <a:ext cx="8531225" cy="4606925"/>
          </a:xfrm>
        </p:spPr>
        <p:txBody>
          <a:bodyPr/>
          <a:lstStyle/>
          <a:p>
            <a:pPr>
              <a:spcBef>
                <a:spcPts val="0"/>
              </a:spcBef>
              <a:spcAft>
                <a:spcPts val="1000"/>
              </a:spcAft>
            </a:pPr>
            <a:endParaRPr lang="en-AU" sz="900" dirty="0" smtClean="0"/>
          </a:p>
          <a:p>
            <a:pPr lvl="0"/>
            <a:r>
              <a:rPr lang="en-AU" dirty="0"/>
              <a:t>developing the knowledge, skills and dispositions to interpret and use language confidently for learning and communicating in and out of school and for effective participation in society</a:t>
            </a:r>
          </a:p>
          <a:p>
            <a:pPr lvl="0"/>
            <a:r>
              <a:rPr lang="en-AU" dirty="0"/>
              <a:t>reading, writing, viewing, speaking and listening which includes creating oral, print, visual and digital texts</a:t>
            </a:r>
          </a:p>
          <a:p>
            <a:pPr lvl="0"/>
            <a:r>
              <a:rPr lang="en-AU" dirty="0"/>
              <a:t>using and modifying language for different purposes and for different audiences</a:t>
            </a:r>
          </a:p>
          <a:p>
            <a:pPr lvl="0"/>
            <a:r>
              <a:rPr lang="en-AU" dirty="0"/>
              <a:t>understanding how the English language works in different social contexts.</a:t>
            </a:r>
          </a:p>
        </p:txBody>
      </p:sp>
    </p:spTree>
    <p:extLst>
      <p:ext uri="{BB962C8B-B14F-4D97-AF65-F5344CB8AC3E}">
        <p14:creationId xmlns:p14="http://schemas.microsoft.com/office/powerpoint/2010/main" val="3151871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1850"/>
            <a:ext cx="8550275" cy="844550"/>
          </a:xfrm>
        </p:spPr>
        <p:txBody>
          <a:bodyPr/>
          <a:lstStyle/>
          <a:p>
            <a:r>
              <a:rPr lang="en-AU" dirty="0" smtClean="0"/>
              <a:t>Numeracy focus in Foundation courses</a:t>
            </a:r>
            <a:endParaRPr lang="en-AU" dirty="0"/>
          </a:p>
        </p:txBody>
      </p:sp>
      <p:sp>
        <p:nvSpPr>
          <p:cNvPr id="3" name="Content Placeholder 2"/>
          <p:cNvSpPr>
            <a:spLocks noGrp="1"/>
          </p:cNvSpPr>
          <p:nvPr>
            <p:ph idx="1"/>
          </p:nvPr>
        </p:nvSpPr>
        <p:spPr>
          <a:xfrm>
            <a:off x="307975" y="1412875"/>
            <a:ext cx="8531225" cy="4606925"/>
          </a:xfrm>
        </p:spPr>
        <p:txBody>
          <a:bodyPr/>
          <a:lstStyle/>
          <a:p>
            <a:pPr>
              <a:spcBef>
                <a:spcPts val="0"/>
              </a:spcBef>
              <a:spcAft>
                <a:spcPts val="1000"/>
              </a:spcAft>
            </a:pPr>
            <a:endParaRPr lang="en-AU" sz="900" dirty="0" smtClean="0"/>
          </a:p>
          <a:p>
            <a:pPr lvl="0"/>
            <a:r>
              <a:rPr lang="en-AU" dirty="0"/>
              <a:t>recognising and understanding the role of mathematics in the </a:t>
            </a:r>
            <a:r>
              <a:rPr lang="en-AU" dirty="0" smtClean="0"/>
              <a:t>world</a:t>
            </a:r>
          </a:p>
          <a:p>
            <a:pPr lvl="0"/>
            <a:endParaRPr lang="en-AU" dirty="0"/>
          </a:p>
          <a:p>
            <a:pPr lvl="0"/>
            <a:r>
              <a:rPr lang="en-AU" dirty="0"/>
              <a:t>developing the dispositions and capacities to use mathematical knowledge and skills </a:t>
            </a:r>
            <a:r>
              <a:rPr lang="en-AU" dirty="0" smtClean="0"/>
              <a:t>purposefully</a:t>
            </a:r>
          </a:p>
          <a:p>
            <a:pPr lvl="0"/>
            <a:endParaRPr lang="en-AU" dirty="0"/>
          </a:p>
          <a:p>
            <a:pPr lvl="0"/>
            <a:r>
              <a:rPr lang="en-AU" dirty="0"/>
              <a:t>increasing their autonomy in managing everyday situations.</a:t>
            </a:r>
          </a:p>
        </p:txBody>
      </p:sp>
    </p:spTree>
    <p:extLst>
      <p:ext uri="{BB962C8B-B14F-4D97-AF65-F5344CB8AC3E}">
        <p14:creationId xmlns:p14="http://schemas.microsoft.com/office/powerpoint/2010/main" val="3479237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Default Design">
  <a:themeElements>
    <a:clrScheme name="3_Default Design 9">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007F90"/>
      </a:hlink>
      <a:folHlink>
        <a:srgbClr val="EAEAEA"/>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99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99FF"/>
            </a:solidFill>
            <a:effectLst/>
            <a:latin typeface="Arial" charset="0"/>
          </a:defRPr>
        </a:defPPr>
      </a:lstStyle>
    </a:lnDef>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007F90"/>
        </a:lt1>
        <a:dk2>
          <a:srgbClr val="000000"/>
        </a:dk2>
        <a:lt2>
          <a:srgbClr val="808080"/>
        </a:lt2>
        <a:accent1>
          <a:srgbClr val="00CC99"/>
        </a:accent1>
        <a:accent2>
          <a:srgbClr val="3333CC"/>
        </a:accent2>
        <a:accent3>
          <a:srgbClr val="AAC0C6"/>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007F9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74993</TotalTime>
  <Words>4576</Words>
  <Application>Microsoft Office PowerPoint</Application>
  <PresentationFormat>On-screen Show (4:3)</PresentationFormat>
  <Paragraphs>547</Paragraphs>
  <Slides>44</Slides>
  <Notes>42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3_Default Design</vt:lpstr>
      <vt:lpstr>Foundation Courses Webinar June 2014</vt:lpstr>
      <vt:lpstr>Foundation courses</vt:lpstr>
      <vt:lpstr>Foundation courses</vt:lpstr>
      <vt:lpstr>Eligibility for Foundation</vt:lpstr>
      <vt:lpstr>Literacy and Numeracy Assessment</vt:lpstr>
      <vt:lpstr>OLNA - Reporting to schools</vt:lpstr>
      <vt:lpstr>OLNA - consideration of special needs</vt:lpstr>
      <vt:lpstr>Literacy focus in Foundation courses</vt:lpstr>
      <vt:lpstr>Numeracy focus in Foundation courses</vt:lpstr>
      <vt:lpstr>Foundation Courses</vt:lpstr>
      <vt:lpstr> English Foundation course aims </vt:lpstr>
      <vt:lpstr>English Foundation course organisation </vt:lpstr>
      <vt:lpstr>English Foundation course unit structure</vt:lpstr>
      <vt:lpstr>English Foundation course assessment</vt:lpstr>
      <vt:lpstr>English Foundation EST Design Brief</vt:lpstr>
      <vt:lpstr> For enquiries regarding the English Foundation course: </vt:lpstr>
      <vt:lpstr>Maths Foundation course content</vt:lpstr>
      <vt:lpstr>Mathematics Foundation course organisation of content</vt:lpstr>
      <vt:lpstr>Mathematics Foundation course content</vt:lpstr>
      <vt:lpstr>Foundation Mathematics course assessment  </vt:lpstr>
      <vt:lpstr>Mathematics Foundation course sample EST</vt:lpstr>
      <vt:lpstr> For enquiries regarding the Mathematics Foundation course: </vt:lpstr>
      <vt:lpstr>English as an Additional Language or Dialect Foundation course (EAL/D)</vt:lpstr>
      <vt:lpstr>EAL/D Foundation course organisation of content</vt:lpstr>
      <vt:lpstr>EAL/D Foundation course - Unit 2 sample content</vt:lpstr>
      <vt:lpstr>EAL/D Foundation assessment </vt:lpstr>
      <vt:lpstr>EAL/D Foundation course EST design brief</vt:lpstr>
      <vt:lpstr> For enquiries regarding the EALD Foundation course:  </vt:lpstr>
      <vt:lpstr>Health, Physical and Outdoor Education Foundation course organisation of content </vt:lpstr>
      <vt:lpstr>Health, Physical and Outdoor Education Foundation course content</vt:lpstr>
      <vt:lpstr>Health, Physical and Outdoor Education Foundation course assessment</vt:lpstr>
      <vt:lpstr>Health, Physical and Outdoor Education Foundation course sample EST</vt:lpstr>
      <vt:lpstr> </vt:lpstr>
      <vt:lpstr>Career and Enterprise Foundation course</vt:lpstr>
      <vt:lpstr> Career and Enterprise Foundation course - organisation</vt:lpstr>
      <vt:lpstr>Assessment type weightings</vt:lpstr>
      <vt:lpstr>Other Career and Enterprise support </vt:lpstr>
      <vt:lpstr> For enquiries regarding the Career and Enterprise Foundation course</vt:lpstr>
      <vt:lpstr>Applied Information Technology Foundation Course</vt:lpstr>
      <vt:lpstr>Applied Information Technology Foundation course - organisation</vt:lpstr>
      <vt:lpstr>Applied Information Technology Foundation - course content</vt:lpstr>
      <vt:lpstr>Applied Information Technology Foundation - assessment</vt:lpstr>
      <vt:lpstr>Applied Information Technology Foundation- EST Design Brief</vt:lpstr>
      <vt:lpstr> For specific enquiries regarding the Applied Information Technology course: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Endorsed Programs and the WACE</dc:title>
  <dc:creator>Allan Blagaich</dc:creator>
  <cp:lastModifiedBy>Graeme Quelch</cp:lastModifiedBy>
  <cp:revision>499</cp:revision>
  <cp:lastPrinted>2014-05-08T00:58:48Z</cp:lastPrinted>
  <dcterms:created xsi:type="dcterms:W3CDTF">2006-08-16T00:00:00Z</dcterms:created>
  <dcterms:modified xsi:type="dcterms:W3CDTF">2014-09-24T03:56:14Z</dcterms:modified>
</cp:coreProperties>
</file>