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48"/>
  </p:notesMasterIdLst>
  <p:handoutMasterIdLst>
    <p:handoutMasterId r:id="rId49"/>
  </p:handoutMasterIdLst>
  <p:sldIdLst>
    <p:sldId id="256" r:id="rId2"/>
    <p:sldId id="265" r:id="rId3"/>
    <p:sldId id="267" r:id="rId4"/>
    <p:sldId id="266" r:id="rId5"/>
    <p:sldId id="268" r:id="rId6"/>
    <p:sldId id="260" r:id="rId7"/>
    <p:sldId id="273" r:id="rId8"/>
    <p:sldId id="262" r:id="rId9"/>
    <p:sldId id="298" r:id="rId10"/>
    <p:sldId id="314" r:id="rId11"/>
    <p:sldId id="315" r:id="rId12"/>
    <p:sldId id="263" r:id="rId13"/>
    <p:sldId id="283" r:id="rId14"/>
    <p:sldId id="276" r:id="rId15"/>
    <p:sldId id="280" r:id="rId16"/>
    <p:sldId id="281" r:id="rId17"/>
    <p:sldId id="295" r:id="rId18"/>
    <p:sldId id="296" r:id="rId19"/>
    <p:sldId id="297" r:id="rId20"/>
    <p:sldId id="288" r:id="rId21"/>
    <p:sldId id="289" r:id="rId22"/>
    <p:sldId id="290" r:id="rId23"/>
    <p:sldId id="291" r:id="rId24"/>
    <p:sldId id="299" r:id="rId25"/>
    <p:sldId id="300" r:id="rId26"/>
    <p:sldId id="301" r:id="rId27"/>
    <p:sldId id="302" r:id="rId28"/>
    <p:sldId id="284" r:id="rId29"/>
    <p:sldId id="285" r:id="rId30"/>
    <p:sldId id="286" r:id="rId31"/>
    <p:sldId id="287" r:id="rId32"/>
    <p:sldId id="303" r:id="rId33"/>
    <p:sldId id="305" r:id="rId34"/>
    <p:sldId id="306" r:id="rId35"/>
    <p:sldId id="307" r:id="rId36"/>
    <p:sldId id="308" r:id="rId37"/>
    <p:sldId id="304" r:id="rId38"/>
    <p:sldId id="292" r:id="rId39"/>
    <p:sldId id="293" r:id="rId40"/>
    <p:sldId id="294" r:id="rId41"/>
    <p:sldId id="275" r:id="rId42"/>
    <p:sldId id="271" r:id="rId43"/>
    <p:sldId id="272" r:id="rId44"/>
    <p:sldId id="274" r:id="rId45"/>
    <p:sldId id="312" r:id="rId46"/>
    <p:sldId id="313" r:id="rId4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C8A"/>
    <a:srgbClr val="008080"/>
    <a:srgbClr val="000000"/>
    <a:srgbClr val="00A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7" autoAdjust="0"/>
    <p:restoredTop sz="68538" autoAdjust="0"/>
  </p:normalViewPr>
  <p:slideViewPr>
    <p:cSldViewPr>
      <p:cViewPr varScale="1">
        <p:scale>
          <a:sx n="55" d="100"/>
          <a:sy n="55" d="100"/>
        </p:scale>
        <p:origin x="-2136" y="-72"/>
      </p:cViewPr>
      <p:guideLst>
        <p:guide orient="horz" pos="6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
    </p:cViewPr>
  </p:sorterViewPr>
  <p:notesViewPr>
    <p:cSldViewPr>
      <p:cViewPr>
        <p:scale>
          <a:sx n="200" d="100"/>
          <a:sy n="200" d="100"/>
        </p:scale>
        <p:origin x="90" y="4536"/>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46400" cy="496411"/>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sz="quarter" idx="1"/>
          </p:nvPr>
        </p:nvSpPr>
        <p:spPr>
          <a:xfrm>
            <a:off x="3849693" y="7"/>
            <a:ext cx="2946400" cy="496411"/>
          </a:xfrm>
          <a:prstGeom prst="rect">
            <a:avLst/>
          </a:prstGeom>
        </p:spPr>
        <p:txBody>
          <a:bodyPr vert="horz" lIns="92428" tIns="46213" rIns="92428" bIns="46213" rtlCol="0"/>
          <a:lstStyle>
            <a:lvl1pPr algn="r">
              <a:defRPr sz="1200"/>
            </a:lvl1pPr>
          </a:lstStyle>
          <a:p>
            <a:fld id="{7C2BB351-4CAE-4DA4-B844-62483EE55FBB}" type="datetimeFigureOut">
              <a:rPr lang="en-AU" smtClean="0"/>
              <a:t>15/10/2014</a:t>
            </a:fld>
            <a:endParaRPr lang="en-AU"/>
          </a:p>
        </p:txBody>
      </p:sp>
      <p:sp>
        <p:nvSpPr>
          <p:cNvPr id="4" name="Footer Placeholder 3"/>
          <p:cNvSpPr>
            <a:spLocks noGrp="1"/>
          </p:cNvSpPr>
          <p:nvPr>
            <p:ph type="ftr" sz="quarter" idx="2"/>
          </p:nvPr>
        </p:nvSpPr>
        <p:spPr>
          <a:xfrm>
            <a:off x="3" y="9428631"/>
            <a:ext cx="2946400" cy="496410"/>
          </a:xfrm>
          <a:prstGeom prst="rect">
            <a:avLst/>
          </a:prstGeom>
        </p:spPr>
        <p:txBody>
          <a:bodyPr vert="horz" lIns="92428" tIns="46213" rIns="92428" bIns="46213" rtlCol="0" anchor="b"/>
          <a:lstStyle>
            <a:lvl1pPr algn="l">
              <a:defRPr sz="1200"/>
            </a:lvl1pPr>
          </a:lstStyle>
          <a:p>
            <a:endParaRPr lang="en-AU"/>
          </a:p>
        </p:txBody>
      </p:sp>
      <p:sp>
        <p:nvSpPr>
          <p:cNvPr id="5" name="Slide Number Placeholder 4"/>
          <p:cNvSpPr>
            <a:spLocks noGrp="1"/>
          </p:cNvSpPr>
          <p:nvPr>
            <p:ph type="sldNum" sz="quarter" idx="3"/>
          </p:nvPr>
        </p:nvSpPr>
        <p:spPr>
          <a:xfrm>
            <a:off x="3849693" y="9428631"/>
            <a:ext cx="2946400" cy="496410"/>
          </a:xfrm>
          <a:prstGeom prst="rect">
            <a:avLst/>
          </a:prstGeom>
        </p:spPr>
        <p:txBody>
          <a:bodyPr vert="horz" lIns="92428" tIns="46213" rIns="92428" bIns="46213" rtlCol="0" anchor="b"/>
          <a:lstStyle>
            <a:lvl1pPr algn="r">
              <a:defRPr sz="1200"/>
            </a:lvl1pPr>
          </a:lstStyle>
          <a:p>
            <a:fld id="{1F14AB08-9F1E-4997-ABD5-64D33AD6677B}" type="slidenum">
              <a:rPr lang="en-AU" smtClean="0"/>
              <a:t>‹#›</a:t>
            </a:fld>
            <a:endParaRPr lang="en-AU"/>
          </a:p>
        </p:txBody>
      </p:sp>
    </p:spTree>
    <p:extLst>
      <p:ext uri="{BB962C8B-B14F-4D97-AF65-F5344CB8AC3E}">
        <p14:creationId xmlns:p14="http://schemas.microsoft.com/office/powerpoint/2010/main" val="1883321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idx="1"/>
          </p:nvPr>
        </p:nvSpPr>
        <p:spPr>
          <a:xfrm>
            <a:off x="3850447" y="1"/>
            <a:ext cx="2945659" cy="496332"/>
          </a:xfrm>
          <a:prstGeom prst="rect">
            <a:avLst/>
          </a:prstGeom>
        </p:spPr>
        <p:txBody>
          <a:bodyPr vert="horz" lIns="92428" tIns="46213" rIns="92428" bIns="46213" rtlCol="0"/>
          <a:lstStyle>
            <a:lvl1pPr algn="r">
              <a:defRPr sz="1200"/>
            </a:lvl1pPr>
          </a:lstStyle>
          <a:p>
            <a:fld id="{B70DFD44-E2AF-4CC2-9586-BA33A3F4E5B4}" type="datetimeFigureOut">
              <a:rPr lang="en-AU" smtClean="0"/>
              <a:t>15/10/2014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28" tIns="46213" rIns="92428" bIns="46213" rtlCol="0" anchor="ctr"/>
          <a:lstStyle/>
          <a:p>
            <a:endParaRPr lang="en-AU"/>
          </a:p>
        </p:txBody>
      </p:sp>
      <p:sp>
        <p:nvSpPr>
          <p:cNvPr id="5" name="Notes Placeholder 4"/>
          <p:cNvSpPr>
            <a:spLocks noGrp="1"/>
          </p:cNvSpPr>
          <p:nvPr>
            <p:ph type="body" sz="quarter" idx="3"/>
          </p:nvPr>
        </p:nvSpPr>
        <p:spPr>
          <a:xfrm>
            <a:off x="679768" y="4715159"/>
            <a:ext cx="5438140" cy="4466987"/>
          </a:xfrm>
          <a:prstGeom prst="rect">
            <a:avLst/>
          </a:prstGeom>
        </p:spPr>
        <p:txBody>
          <a:bodyPr vert="horz" lIns="92428" tIns="46213" rIns="92428" bIns="462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5" y="9428586"/>
            <a:ext cx="2945659" cy="496332"/>
          </a:xfrm>
          <a:prstGeom prst="rect">
            <a:avLst/>
          </a:prstGeom>
        </p:spPr>
        <p:txBody>
          <a:bodyPr vert="horz" lIns="92428" tIns="46213" rIns="92428" bIns="46213" rtlCol="0" anchor="b"/>
          <a:lstStyle>
            <a:lvl1pPr algn="l">
              <a:defRPr sz="1200"/>
            </a:lvl1pPr>
          </a:lstStyle>
          <a:p>
            <a:endParaRPr lang="en-AU"/>
          </a:p>
        </p:txBody>
      </p:sp>
      <p:sp>
        <p:nvSpPr>
          <p:cNvPr id="7" name="Slide Number Placeholder 6"/>
          <p:cNvSpPr>
            <a:spLocks noGrp="1"/>
          </p:cNvSpPr>
          <p:nvPr>
            <p:ph type="sldNum" sz="quarter" idx="5"/>
          </p:nvPr>
        </p:nvSpPr>
        <p:spPr>
          <a:xfrm>
            <a:off x="3850447" y="9428586"/>
            <a:ext cx="2945659" cy="496332"/>
          </a:xfrm>
          <a:prstGeom prst="rect">
            <a:avLst/>
          </a:prstGeom>
        </p:spPr>
        <p:txBody>
          <a:bodyPr vert="horz" lIns="92428" tIns="46213" rIns="92428" bIns="46213" rtlCol="0" anchor="b"/>
          <a:lstStyle>
            <a:lvl1pPr algn="r">
              <a:defRPr sz="1200"/>
            </a:lvl1pPr>
          </a:lstStyle>
          <a:p>
            <a:fld id="{653D7307-CCBE-47CE-8C20-649F5569D8B8}" type="slidenum">
              <a:rPr lang="en-AU" smtClean="0"/>
              <a:t>‹#›</a:t>
            </a:fld>
            <a:endParaRPr lang="en-AU"/>
          </a:p>
        </p:txBody>
      </p:sp>
    </p:spTree>
    <p:extLst>
      <p:ext uri="{BB962C8B-B14F-4D97-AF65-F5344CB8AC3E}">
        <p14:creationId xmlns:p14="http://schemas.microsoft.com/office/powerpoint/2010/main" val="207081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a:t>
            </a:fld>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10</a:t>
            </a:fld>
            <a:endParaRPr lang="en-AU"/>
          </a:p>
        </p:txBody>
      </p:sp>
    </p:spTree>
    <p:extLst>
      <p:ext uri="{BB962C8B-B14F-4D97-AF65-F5344CB8AC3E}">
        <p14:creationId xmlns:p14="http://schemas.microsoft.com/office/powerpoint/2010/main" val="1859557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11</a:t>
            </a:fld>
            <a:endParaRPr lang="en-AU"/>
          </a:p>
        </p:txBody>
      </p:sp>
    </p:spTree>
    <p:extLst>
      <p:ext uri="{BB962C8B-B14F-4D97-AF65-F5344CB8AC3E}">
        <p14:creationId xmlns:p14="http://schemas.microsoft.com/office/powerpoint/2010/main" val="1033267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12</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13</a:t>
            </a:fld>
            <a:endParaRPr lang="en-AU"/>
          </a:p>
        </p:txBody>
      </p:sp>
    </p:spTree>
    <p:extLst>
      <p:ext uri="{BB962C8B-B14F-4D97-AF65-F5344CB8AC3E}">
        <p14:creationId xmlns:p14="http://schemas.microsoft.com/office/powerpoint/2010/main" val="3701320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AU" dirty="0" smtClean="0"/>
              <a:t>Content</a:t>
            </a:r>
            <a:r>
              <a:rPr lang="en-AU" baseline="0" dirty="0" smtClean="0"/>
              <a:t> </a:t>
            </a:r>
            <a:r>
              <a:rPr lang="en-AU" dirty="0" smtClean="0"/>
              <a:t>change</a:t>
            </a:r>
            <a:r>
              <a:rPr lang="en-AU" baseline="0" dirty="0" smtClean="0"/>
              <a:t> overview</a:t>
            </a:r>
            <a:r>
              <a:rPr lang="en-AU" dirty="0" smtClean="0"/>
              <a:t>: </a:t>
            </a:r>
          </a:p>
          <a:p>
            <a:pPr marL="0" indent="0">
              <a:buFont typeface="Arial" pitchFamily="34" charset="0"/>
              <a:buNone/>
            </a:pPr>
            <a:endParaRPr lang="en-AU" dirty="0" smtClean="0"/>
          </a:p>
          <a:p>
            <a:pPr marL="171450" indent="-171450">
              <a:buFont typeface="Arial" pitchFamily="34" charset="0"/>
              <a:buChar char="•"/>
            </a:pPr>
            <a:r>
              <a:rPr lang="en-AU" baseline="0" dirty="0" smtClean="0"/>
              <a:t>Minimal change to content – BME s</a:t>
            </a:r>
            <a:r>
              <a:rPr lang="en-AU" dirty="0" smtClean="0"/>
              <a:t>yllabus recently reviewed</a:t>
            </a:r>
            <a:r>
              <a:rPr lang="en-AU" baseline="0" dirty="0" smtClean="0"/>
              <a:t> therefore </a:t>
            </a:r>
            <a:r>
              <a:rPr lang="en-AU" b="1" baseline="0" dirty="0" smtClean="0"/>
              <a:t>content change has been minimal</a:t>
            </a:r>
          </a:p>
          <a:p>
            <a:pPr marL="171450" indent="-171450">
              <a:buFont typeface="Arial" pitchFamily="34" charset="0"/>
              <a:buChar char="•"/>
            </a:pPr>
            <a:r>
              <a:rPr lang="en-AU" baseline="0" dirty="0" smtClean="0"/>
              <a:t>Content dot points have been elaborated for clarity and to provide</a:t>
            </a:r>
          </a:p>
          <a:p>
            <a:pPr marL="628650" lvl="1" indent="-171450">
              <a:buFont typeface="Arial" pitchFamily="34" charset="0"/>
              <a:buChar char="•"/>
            </a:pPr>
            <a:r>
              <a:rPr lang="en-AU" baseline="0" dirty="0" smtClean="0"/>
              <a:t>Improved sequencing</a:t>
            </a:r>
          </a:p>
          <a:p>
            <a:pPr marL="628650" lvl="1" indent="-171450">
              <a:buFont typeface="Arial" pitchFamily="34" charset="0"/>
              <a:buChar char="•"/>
            </a:pPr>
            <a:r>
              <a:rPr lang="en-AU" baseline="0" dirty="0" smtClean="0"/>
              <a:t>Clearer statements of content expectation and depth of treatment</a:t>
            </a:r>
          </a:p>
          <a:p>
            <a:pPr marL="171450" lvl="0" indent="-171450">
              <a:buFont typeface="Arial" pitchFamily="34" charset="0"/>
              <a:buChar char="•"/>
            </a:pPr>
            <a:r>
              <a:rPr lang="en-AU" baseline="0" dirty="0" smtClean="0"/>
              <a:t>Rationale for courses revised to provide clarity and relevancy to the cohort of students</a:t>
            </a:r>
          </a:p>
          <a:p>
            <a:pPr marL="171450" lvl="0" indent="-171450">
              <a:buFont typeface="Arial" pitchFamily="34" charset="0"/>
              <a:buChar char="•"/>
            </a:pPr>
            <a:r>
              <a:rPr lang="en-AU" baseline="0" dirty="0" smtClean="0"/>
              <a:t>Description of content organisers revised</a:t>
            </a:r>
          </a:p>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14</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AU" dirty="0" smtClean="0"/>
              <a:t>Content</a:t>
            </a:r>
            <a:r>
              <a:rPr lang="en-AU" baseline="0" dirty="0" smtClean="0"/>
              <a:t> </a:t>
            </a:r>
            <a:r>
              <a:rPr lang="en-AU" dirty="0" smtClean="0"/>
              <a:t>change</a:t>
            </a:r>
            <a:r>
              <a:rPr lang="en-AU" baseline="0" dirty="0" smtClean="0"/>
              <a:t> overview</a:t>
            </a:r>
            <a:r>
              <a:rPr lang="en-AU" dirty="0" smtClean="0"/>
              <a:t>: </a:t>
            </a:r>
          </a:p>
          <a:p>
            <a:pPr marL="0" indent="0">
              <a:buFont typeface="Arial" pitchFamily="34" charset="0"/>
              <a:buNone/>
            </a:pPr>
            <a:endParaRPr lang="en-AU" dirty="0" smtClean="0"/>
          </a:p>
          <a:p>
            <a:pPr marL="171450" indent="-171450">
              <a:buFont typeface="Arial" pitchFamily="34" charset="0"/>
              <a:buChar char="•"/>
            </a:pPr>
            <a:r>
              <a:rPr lang="en-AU" baseline="0" dirty="0" smtClean="0"/>
              <a:t>Minimal change to content – BME s</a:t>
            </a:r>
            <a:r>
              <a:rPr lang="en-AU" dirty="0" smtClean="0"/>
              <a:t>yllabus recently reviewed</a:t>
            </a:r>
            <a:r>
              <a:rPr lang="en-AU" baseline="0" dirty="0" smtClean="0"/>
              <a:t> therefore </a:t>
            </a:r>
            <a:r>
              <a:rPr lang="en-AU" b="1" baseline="0" dirty="0" smtClean="0"/>
              <a:t>content change has been minimal</a:t>
            </a:r>
          </a:p>
          <a:p>
            <a:pPr marL="171450" indent="-171450">
              <a:buFont typeface="Arial" pitchFamily="34" charset="0"/>
              <a:buChar char="•"/>
            </a:pPr>
            <a:r>
              <a:rPr lang="en-AU" baseline="0" dirty="0" smtClean="0"/>
              <a:t>Content dot points have been elaborated for clarity and to provide</a:t>
            </a:r>
          </a:p>
          <a:p>
            <a:pPr marL="628650" lvl="1" indent="-171450">
              <a:buFont typeface="Arial" pitchFamily="34" charset="0"/>
              <a:buChar char="•"/>
            </a:pPr>
            <a:r>
              <a:rPr lang="en-AU" baseline="0" dirty="0" smtClean="0"/>
              <a:t>Improved sequencing</a:t>
            </a:r>
          </a:p>
          <a:p>
            <a:pPr marL="628650" lvl="1" indent="-171450">
              <a:buFont typeface="Arial" pitchFamily="34" charset="0"/>
              <a:buChar char="•"/>
            </a:pPr>
            <a:r>
              <a:rPr lang="en-AU" baseline="0" dirty="0" smtClean="0"/>
              <a:t>Clearer statements of content expectation and depth of treatment</a:t>
            </a:r>
          </a:p>
          <a:p>
            <a:pPr marL="171450" lvl="0" indent="-171450">
              <a:buFont typeface="Arial" pitchFamily="34" charset="0"/>
              <a:buChar char="•"/>
            </a:pPr>
            <a:r>
              <a:rPr lang="en-AU" baseline="0" dirty="0" smtClean="0"/>
              <a:t>Rationale for courses revised to provide clarity and relevancy to the cohort of students</a:t>
            </a:r>
          </a:p>
          <a:p>
            <a:pPr marL="171450" lvl="0" indent="-171450">
              <a:buFont typeface="Arial" pitchFamily="34" charset="0"/>
              <a:buChar char="•"/>
            </a:pPr>
            <a:r>
              <a:rPr lang="en-AU" baseline="0" dirty="0" smtClean="0"/>
              <a:t>Description of content organisers revised</a:t>
            </a:r>
          </a:p>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15</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16</a:t>
            </a:fld>
            <a:endParaRPr lang="en-AU"/>
          </a:p>
        </p:txBody>
      </p:sp>
    </p:spTree>
    <p:extLst>
      <p:ext uri="{BB962C8B-B14F-4D97-AF65-F5344CB8AC3E}">
        <p14:creationId xmlns:p14="http://schemas.microsoft.com/office/powerpoint/2010/main" val="4292163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17</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18</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19</a:t>
            </a:fld>
            <a:endParaRPr lang="en-AU"/>
          </a:p>
        </p:txBody>
      </p:sp>
    </p:spTree>
    <p:extLst>
      <p:ext uri="{BB962C8B-B14F-4D97-AF65-F5344CB8AC3E}">
        <p14:creationId xmlns:p14="http://schemas.microsoft.com/office/powerpoint/2010/main" val="2109839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solidFill>
                <a:srgbClr val="FFC000"/>
              </a:solidFill>
            </a:endParaRPr>
          </a:p>
        </p:txBody>
      </p:sp>
      <p:sp>
        <p:nvSpPr>
          <p:cNvPr id="4" name="Slide Number Placeholder 3"/>
          <p:cNvSpPr>
            <a:spLocks noGrp="1"/>
          </p:cNvSpPr>
          <p:nvPr>
            <p:ph type="sldNum" sz="quarter" idx="10"/>
          </p:nvPr>
        </p:nvSpPr>
        <p:spPr/>
        <p:txBody>
          <a:bodyPr/>
          <a:lstStyle/>
          <a:p>
            <a:fld id="{653D7307-CCBE-47CE-8C20-649F5569D8B8}" type="slidenum">
              <a:rPr lang="en-AU" smtClean="0"/>
              <a:t>2</a:t>
            </a:fld>
            <a:endParaRPr lang="en-AU"/>
          </a:p>
        </p:txBody>
      </p:sp>
    </p:spTree>
    <p:extLst>
      <p:ext uri="{BB962C8B-B14F-4D97-AF65-F5344CB8AC3E}">
        <p14:creationId xmlns:p14="http://schemas.microsoft.com/office/powerpoint/2010/main" val="1693180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20</a:t>
            </a:fld>
            <a:endParaRPr lang="en-AU"/>
          </a:p>
        </p:txBody>
      </p:sp>
    </p:spTree>
    <p:extLst>
      <p:ext uri="{BB962C8B-B14F-4D97-AF65-F5344CB8AC3E}">
        <p14:creationId xmlns:p14="http://schemas.microsoft.com/office/powerpoint/2010/main" val="922847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improve</a:t>
            </a:r>
            <a:endParaRPr lang="en-US" dirty="0"/>
          </a:p>
        </p:txBody>
      </p:sp>
      <p:sp>
        <p:nvSpPr>
          <p:cNvPr id="4" name="Slide Number Placeholder 3"/>
          <p:cNvSpPr>
            <a:spLocks noGrp="1"/>
          </p:cNvSpPr>
          <p:nvPr>
            <p:ph type="sldNum" sz="quarter" idx="10"/>
          </p:nvPr>
        </p:nvSpPr>
        <p:spPr/>
        <p:txBody>
          <a:bodyPr/>
          <a:lstStyle/>
          <a:p>
            <a:fld id="{653D7307-CCBE-47CE-8C20-649F5569D8B8}" type="slidenum">
              <a:rPr lang="en-AU" smtClean="0"/>
              <a:pPr/>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22</a:t>
            </a:fld>
            <a:endParaRPr lang="en-AU"/>
          </a:p>
        </p:txBody>
      </p:sp>
    </p:spTree>
    <p:extLst>
      <p:ext uri="{BB962C8B-B14F-4D97-AF65-F5344CB8AC3E}">
        <p14:creationId xmlns:p14="http://schemas.microsoft.com/office/powerpoint/2010/main" val="2603927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23</a:t>
            </a:fld>
            <a:endParaRPr lang="en-AU"/>
          </a:p>
        </p:txBody>
      </p:sp>
    </p:spTree>
    <p:extLst>
      <p:ext uri="{BB962C8B-B14F-4D97-AF65-F5344CB8AC3E}">
        <p14:creationId xmlns:p14="http://schemas.microsoft.com/office/powerpoint/2010/main" val="1492422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24</a:t>
            </a:fld>
            <a:endParaRPr lang="en-AU"/>
          </a:p>
        </p:txBody>
      </p:sp>
    </p:spTree>
    <p:extLst>
      <p:ext uri="{BB962C8B-B14F-4D97-AF65-F5344CB8AC3E}">
        <p14:creationId xmlns:p14="http://schemas.microsoft.com/office/powerpoint/2010/main" val="767239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improve</a:t>
            </a:r>
            <a:endParaRPr lang="en-US" dirty="0"/>
          </a:p>
        </p:txBody>
      </p:sp>
      <p:sp>
        <p:nvSpPr>
          <p:cNvPr id="4" name="Slide Number Placeholder 3"/>
          <p:cNvSpPr>
            <a:spLocks noGrp="1"/>
          </p:cNvSpPr>
          <p:nvPr>
            <p:ph type="sldNum" sz="quarter" idx="10"/>
          </p:nvPr>
        </p:nvSpPr>
        <p:spPr/>
        <p:txBody>
          <a:bodyPr/>
          <a:lstStyle/>
          <a:p>
            <a:fld id="{653D7307-CCBE-47CE-8C20-649F5569D8B8}" type="slidenum">
              <a:rPr lang="en-AU" smtClean="0"/>
              <a:pPr/>
              <a:t>25</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26</a:t>
            </a:fld>
            <a:endParaRPr lang="en-AU"/>
          </a:p>
        </p:txBody>
      </p:sp>
    </p:spTree>
    <p:extLst>
      <p:ext uri="{BB962C8B-B14F-4D97-AF65-F5344CB8AC3E}">
        <p14:creationId xmlns:p14="http://schemas.microsoft.com/office/powerpoint/2010/main" val="34043864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27</a:t>
            </a:fld>
            <a:endParaRPr lang="en-AU"/>
          </a:p>
        </p:txBody>
      </p:sp>
    </p:spTree>
    <p:extLst>
      <p:ext uri="{BB962C8B-B14F-4D97-AF65-F5344CB8AC3E}">
        <p14:creationId xmlns:p14="http://schemas.microsoft.com/office/powerpoint/2010/main" val="1351922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28</a:t>
            </a:fld>
            <a:endParaRPr lang="en-AU"/>
          </a:p>
        </p:txBody>
      </p:sp>
    </p:spTree>
    <p:extLst>
      <p:ext uri="{BB962C8B-B14F-4D97-AF65-F5344CB8AC3E}">
        <p14:creationId xmlns:p14="http://schemas.microsoft.com/office/powerpoint/2010/main" val="4011107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29</a:t>
            </a:fld>
            <a:endParaRPr lang="en-AU"/>
          </a:p>
        </p:txBody>
      </p:sp>
    </p:spTree>
    <p:extLst>
      <p:ext uri="{BB962C8B-B14F-4D97-AF65-F5344CB8AC3E}">
        <p14:creationId xmlns:p14="http://schemas.microsoft.com/office/powerpoint/2010/main" val="3774852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3</a:t>
            </a:fld>
            <a:endParaRPr lang="en-AU"/>
          </a:p>
        </p:txBody>
      </p:sp>
    </p:spTree>
    <p:extLst>
      <p:ext uri="{BB962C8B-B14F-4D97-AF65-F5344CB8AC3E}">
        <p14:creationId xmlns:p14="http://schemas.microsoft.com/office/powerpoint/2010/main" val="2884011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30</a:t>
            </a:fld>
            <a:endParaRPr lang="en-AU"/>
          </a:p>
        </p:txBody>
      </p:sp>
    </p:spTree>
    <p:extLst>
      <p:ext uri="{BB962C8B-B14F-4D97-AF65-F5344CB8AC3E}">
        <p14:creationId xmlns:p14="http://schemas.microsoft.com/office/powerpoint/2010/main" val="13010740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31</a:t>
            </a:fld>
            <a:endParaRPr lang="en-AU"/>
          </a:p>
        </p:txBody>
      </p:sp>
    </p:spTree>
    <p:extLst>
      <p:ext uri="{BB962C8B-B14F-4D97-AF65-F5344CB8AC3E}">
        <p14:creationId xmlns:p14="http://schemas.microsoft.com/office/powerpoint/2010/main" val="3146752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32</a:t>
            </a:fld>
            <a:endParaRPr lang="en-AU"/>
          </a:p>
        </p:txBody>
      </p:sp>
    </p:spTree>
    <p:extLst>
      <p:ext uri="{BB962C8B-B14F-4D97-AF65-F5344CB8AC3E}">
        <p14:creationId xmlns:p14="http://schemas.microsoft.com/office/powerpoint/2010/main" val="7443250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33</a:t>
            </a:fld>
            <a:endParaRPr lang="en-AU"/>
          </a:p>
        </p:txBody>
      </p:sp>
    </p:spTree>
    <p:extLst>
      <p:ext uri="{BB962C8B-B14F-4D97-AF65-F5344CB8AC3E}">
        <p14:creationId xmlns:p14="http://schemas.microsoft.com/office/powerpoint/2010/main" val="968140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34</a:t>
            </a:fld>
            <a:endParaRPr lang="en-AU"/>
          </a:p>
        </p:txBody>
      </p:sp>
    </p:spTree>
    <p:extLst>
      <p:ext uri="{BB962C8B-B14F-4D97-AF65-F5344CB8AC3E}">
        <p14:creationId xmlns:p14="http://schemas.microsoft.com/office/powerpoint/2010/main" val="8164884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35</a:t>
            </a:fld>
            <a:endParaRPr lang="en-AU"/>
          </a:p>
        </p:txBody>
      </p:sp>
    </p:spTree>
    <p:extLst>
      <p:ext uri="{BB962C8B-B14F-4D97-AF65-F5344CB8AC3E}">
        <p14:creationId xmlns:p14="http://schemas.microsoft.com/office/powerpoint/2010/main" val="38231907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36</a:t>
            </a:fld>
            <a:endParaRPr lang="en-AU"/>
          </a:p>
        </p:txBody>
      </p:sp>
    </p:spTree>
    <p:extLst>
      <p:ext uri="{BB962C8B-B14F-4D97-AF65-F5344CB8AC3E}">
        <p14:creationId xmlns:p14="http://schemas.microsoft.com/office/powerpoint/2010/main" val="12464693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37</a:t>
            </a:fld>
            <a:endParaRPr lang="en-AU"/>
          </a:p>
        </p:txBody>
      </p:sp>
    </p:spTree>
    <p:extLst>
      <p:ext uri="{BB962C8B-B14F-4D97-AF65-F5344CB8AC3E}">
        <p14:creationId xmlns:p14="http://schemas.microsoft.com/office/powerpoint/2010/main" val="14619708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38</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39</a:t>
            </a:fld>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40</a:t>
            </a:fld>
            <a:endParaRPr lang="en-AU"/>
          </a:p>
        </p:txBody>
      </p:sp>
    </p:spTree>
    <p:extLst>
      <p:ext uri="{BB962C8B-B14F-4D97-AF65-F5344CB8AC3E}">
        <p14:creationId xmlns:p14="http://schemas.microsoft.com/office/powerpoint/2010/main" val="15934767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41</a:t>
            </a:fld>
            <a:endParaRPr lang="en-AU"/>
          </a:p>
        </p:txBody>
      </p:sp>
    </p:spTree>
    <p:extLst>
      <p:ext uri="{BB962C8B-B14F-4D97-AF65-F5344CB8AC3E}">
        <p14:creationId xmlns:p14="http://schemas.microsoft.com/office/powerpoint/2010/main" val="1248540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42</a:t>
            </a:fld>
            <a:endParaRPr lang="en-AU"/>
          </a:p>
        </p:txBody>
      </p:sp>
    </p:spTree>
    <p:extLst>
      <p:ext uri="{BB962C8B-B14F-4D97-AF65-F5344CB8AC3E}">
        <p14:creationId xmlns:p14="http://schemas.microsoft.com/office/powerpoint/2010/main" val="26467098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43</a:t>
            </a:fld>
            <a:endParaRPr lang="en-AU"/>
          </a:p>
        </p:txBody>
      </p:sp>
    </p:spTree>
    <p:extLst>
      <p:ext uri="{BB962C8B-B14F-4D97-AF65-F5344CB8AC3E}">
        <p14:creationId xmlns:p14="http://schemas.microsoft.com/office/powerpoint/2010/main" val="12563260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44</a:t>
            </a:fld>
            <a:endParaRPr lang="en-AU"/>
          </a:p>
        </p:txBody>
      </p:sp>
    </p:spTree>
    <p:extLst>
      <p:ext uri="{BB962C8B-B14F-4D97-AF65-F5344CB8AC3E}">
        <p14:creationId xmlns:p14="http://schemas.microsoft.com/office/powerpoint/2010/main" val="2152730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5</a:t>
            </a:fld>
            <a:endParaRPr lang="en-AU"/>
          </a:p>
        </p:txBody>
      </p:sp>
    </p:spTree>
    <p:extLst>
      <p:ext uri="{BB962C8B-B14F-4D97-AF65-F5344CB8AC3E}">
        <p14:creationId xmlns:p14="http://schemas.microsoft.com/office/powerpoint/2010/main" val="348562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6</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7</a:t>
            </a:fld>
            <a:endParaRPr lang="en-AU"/>
          </a:p>
        </p:txBody>
      </p:sp>
    </p:spTree>
    <p:extLst>
      <p:ext uri="{BB962C8B-B14F-4D97-AF65-F5344CB8AC3E}">
        <p14:creationId xmlns:p14="http://schemas.microsoft.com/office/powerpoint/2010/main" val="3871392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8</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53D7307-CCBE-47CE-8C20-649F5569D8B8}" type="slidenum">
              <a:rPr lang="en-AU" smtClean="0"/>
              <a:t>9</a:t>
            </a:fld>
            <a:endParaRPr lang="en-AU"/>
          </a:p>
        </p:txBody>
      </p:sp>
    </p:spTree>
    <p:extLst>
      <p:ext uri="{BB962C8B-B14F-4D97-AF65-F5344CB8AC3E}">
        <p14:creationId xmlns:p14="http://schemas.microsoft.com/office/powerpoint/2010/main" val="275062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
        <p:nvSpPr>
          <p:cNvPr id="538629" name="Rectangle 5"/>
          <p:cNvSpPr>
            <a:spLocks noGrp="1" noChangeArrowheads="1"/>
          </p:cNvSpPr>
          <p:nvPr>
            <p:ph type="ctrTitle"/>
          </p:nvPr>
        </p:nvSpPr>
        <p:spPr>
          <a:xfrm>
            <a:off x="236970" y="1642650"/>
            <a:ext cx="8642350" cy="1470025"/>
          </a:xfrm>
        </p:spPr>
        <p:txBody>
          <a:bodyPr/>
          <a:lstStyle>
            <a:lvl1pPr algn="ctr">
              <a:defRPr sz="4000" b="1">
                <a:solidFill>
                  <a:srgbClr val="4D2C8A"/>
                </a:solidFill>
              </a:defRPr>
            </a:lvl1pPr>
          </a:lstStyle>
          <a:p>
            <a:pPr lvl="0"/>
            <a:r>
              <a:rPr lang="en-AU" noProof="0" dirty="0" smtClean="0"/>
              <a:t>Click to edit Master title style</a:t>
            </a:r>
          </a:p>
        </p:txBody>
      </p:sp>
      <p:sp>
        <p:nvSpPr>
          <p:cNvPr id="538630" name="Rectangle 6"/>
          <p:cNvSpPr>
            <a:spLocks noGrp="1" noChangeArrowheads="1"/>
          </p:cNvSpPr>
          <p:nvPr>
            <p:ph type="subTitle" idx="1"/>
          </p:nvPr>
        </p:nvSpPr>
        <p:spPr>
          <a:xfrm>
            <a:off x="360215" y="3435890"/>
            <a:ext cx="8408266" cy="914400"/>
          </a:xfrm>
        </p:spPr>
        <p:txBody>
          <a:bodyPr/>
          <a:lstStyle>
            <a:lvl1pPr marL="0" indent="0" algn="ctr">
              <a:buFontTx/>
              <a:buNone/>
              <a:defRPr lang="en-AU" sz="3200" smtClean="0">
                <a:solidFill>
                  <a:srgbClr val="4D2C8A"/>
                </a:solidFill>
                <a:effectLst/>
              </a:defRPr>
            </a:lvl1pPr>
          </a:lstStyle>
          <a:p>
            <a:pPr lvl="0"/>
            <a:r>
              <a:rPr lang="en-AU" noProof="0" dirty="0" smtClean="0"/>
              <a:t>Click to edit Master subtitle style</a:t>
            </a:r>
          </a:p>
          <a:p>
            <a:endParaRPr lang="en-AU" sz="1000" kern="1400" dirty="0" smtClean="0">
              <a:solidFill>
                <a:srgbClr val="000000"/>
              </a:solidFill>
              <a:effectLst/>
              <a:latin typeface="Calibri"/>
            </a:endParaRPr>
          </a:p>
          <a:p>
            <a:r>
              <a:rPr lang="en-AU" sz="1000" kern="1400" dirty="0" smtClean="0">
                <a:solidFill>
                  <a:srgbClr val="000000"/>
                </a:solidFill>
                <a:effectLst/>
                <a:latin typeface="Calibri"/>
              </a:rPr>
              <a:t> </a:t>
            </a:r>
          </a:p>
          <a:p>
            <a:pPr lvl="0"/>
            <a:endParaRPr lang="en-AU" noProof="0" dirty="0" smtClean="0"/>
          </a:p>
        </p:txBody>
      </p:sp>
      <p:sp>
        <p:nvSpPr>
          <p:cNvPr id="23" name="Rectangle 9"/>
          <p:cNvSpPr>
            <a:spLocks noGrp="1" noChangeArrowheads="1"/>
          </p:cNvSpPr>
          <p:nvPr>
            <p:ph type="sldNum" sz="quarter" idx="4"/>
          </p:nvPr>
        </p:nvSpPr>
        <p:spPr>
          <a:xfrm>
            <a:off x="6934200" y="6404677"/>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10" name="Rectangle 7"/>
          <p:cNvSpPr>
            <a:spLocks noGrp="1" noChangeArrowheads="1"/>
          </p:cNvSpPr>
          <p:nvPr>
            <p:ph type="dt" sz="half" idx="2"/>
          </p:nvPr>
        </p:nvSpPr>
        <p:spPr>
          <a:xfrm>
            <a:off x="76200" y="6579326"/>
            <a:ext cx="7696200" cy="228600"/>
          </a:xfrm>
          <a:prstGeom prst="rect">
            <a:avLst/>
          </a:prstGeom>
        </p:spPr>
        <p:txBody>
          <a:bodyPr/>
          <a:lstStyle>
            <a:lvl1pPr>
              <a:defRPr sz="1100"/>
            </a:lvl1pPr>
          </a:lstStyle>
          <a:p>
            <a:endParaRPr lang="en-US" dirty="0">
              <a:solidFill>
                <a:srgbClr val="000000"/>
              </a:solidFill>
            </a:endParaRPr>
          </a:p>
        </p:txBody>
      </p:sp>
    </p:spTree>
    <p:extLst>
      <p:ext uri="{BB962C8B-B14F-4D97-AF65-F5344CB8AC3E}">
        <p14:creationId xmlns:p14="http://schemas.microsoft.com/office/powerpoint/2010/main" val="25485227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005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138" y="1628775"/>
            <a:ext cx="4189412"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quarter" idx="2"/>
          </p:nvPr>
        </p:nvSpPr>
        <p:spPr>
          <a:xfrm>
            <a:off x="4679950" y="1628775"/>
            <a:ext cx="4189413"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Content Placeholder 4"/>
          <p:cNvSpPr>
            <a:spLocks noGrp="1"/>
          </p:cNvSpPr>
          <p:nvPr>
            <p:ph sz="quarter" idx="3"/>
          </p:nvPr>
        </p:nvSpPr>
        <p:spPr>
          <a:xfrm>
            <a:off x="338138" y="4008438"/>
            <a:ext cx="4189412"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679950" y="4008438"/>
            <a:ext cx="4189413"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3" name="Rectangle 9"/>
          <p:cNvSpPr>
            <a:spLocks noGrp="1" noChangeArrowheads="1"/>
          </p:cNvSpPr>
          <p:nvPr>
            <p:ph type="sldNum" sz="quarter" idx="12"/>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731232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678" y="1828800"/>
            <a:ext cx="8588376" cy="4408488"/>
          </a:xfrm>
        </p:spPr>
        <p:txBody>
          <a:bodyPr/>
          <a:lstStyle/>
          <a:p>
            <a:endParaRPr lang="en-AU"/>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63636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73343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356024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4161361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8138" y="1981200"/>
            <a:ext cx="4189412"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79950" y="1981200"/>
            <a:ext cx="4189413"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902941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244" y="1794442"/>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7871" y="2700128"/>
            <a:ext cx="4040188"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575452" y="2710067"/>
            <a:ext cx="4041775"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5" name="Rectangle 9"/>
          <p:cNvSpPr>
            <a:spLocks noGrp="1" noChangeArrowheads="1"/>
          </p:cNvSpPr>
          <p:nvPr>
            <p:ph type="sldNum" sz="quarter" idx="15"/>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
        <p:nvSpPr>
          <p:cNvPr id="16" name="Text Placeholder 2"/>
          <p:cNvSpPr>
            <a:spLocks noGrp="1"/>
          </p:cNvSpPr>
          <p:nvPr>
            <p:ph type="body" idx="16"/>
          </p:nvPr>
        </p:nvSpPr>
        <p:spPr>
          <a:xfrm>
            <a:off x="4569300" y="1803149"/>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9325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2452840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456882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05000"/>
            <a:ext cx="5111750" cy="4221163"/>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337930" y="1905000"/>
            <a:ext cx="3127583" cy="42211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693650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7605" name="Rectangle 5"/>
          <p:cNvSpPr>
            <a:spLocks noGrp="1" noChangeArrowheads="1"/>
          </p:cNvSpPr>
          <p:nvPr>
            <p:ph type="title"/>
          </p:nvPr>
        </p:nvSpPr>
        <p:spPr bwMode="auto">
          <a:xfrm>
            <a:off x="342900" y="84455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37606" name="Rectangle 6"/>
          <p:cNvSpPr>
            <a:spLocks noGrp="1" noChangeArrowheads="1"/>
          </p:cNvSpPr>
          <p:nvPr>
            <p:ph type="body" idx="1"/>
          </p:nvPr>
        </p:nvSpPr>
        <p:spPr bwMode="auto">
          <a:xfrm>
            <a:off x="338138" y="1628775"/>
            <a:ext cx="85312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5" name="Rectangle 4"/>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Tree>
    <p:extLst>
      <p:ext uri="{BB962C8B-B14F-4D97-AF65-F5344CB8AC3E}">
        <p14:creationId xmlns:p14="http://schemas.microsoft.com/office/powerpoint/2010/main" val="1277743805"/>
      </p:ext>
    </p:extLst>
  </p:cSld>
  <p:clrMap bg1="lt1" tx1="dk1" bg2="lt2" tx2="dk2" accent1="accent1" accent2="accent2" accent3="accent3" accent4="accent4" accent5="accent5" accent6="accent6" hlink="hlink" folHlink="folHlink"/>
  <p:sldLayoutIdLst>
    <p:sldLayoutId id="2147483664" r:id="rId1"/>
    <p:sldLayoutId id="214748367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6" r:id="rId12"/>
  </p:sldLayoutIdLst>
  <p:timing>
    <p:tnLst>
      <p:par>
        <p:cTn id="1" dur="indefinite" restart="never" nodeType="tmRoot"/>
      </p:par>
    </p:tnLst>
  </p:timing>
  <p:hf sldNum="0" hdr="0" ftr="0" dt="0"/>
  <p:txStyles>
    <p:titleStyle>
      <a:lvl1pPr algn="l" rtl="0" fontAlgn="base">
        <a:spcBef>
          <a:spcPct val="0"/>
        </a:spcBef>
        <a:spcAft>
          <a:spcPct val="0"/>
        </a:spcAft>
        <a:defRPr sz="3600">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Maria.Tsovleas@scsa.wa.edu.au"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Jennifer.Wheatley@scsa.wa.edu.au"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mailto:Dino.manalis@scsa.wa.edu.au"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p:txBody>
          <a:bodyPr/>
          <a:lstStyle/>
          <a:p>
            <a:r>
              <a:rPr lang="en-AU" dirty="0" smtClean="0"/>
              <a:t>Preliminary courses</a:t>
            </a:r>
            <a:br>
              <a:rPr lang="en-AU" dirty="0" smtClean="0"/>
            </a:br>
            <a:r>
              <a:rPr lang="en-AU" dirty="0" smtClean="0"/>
              <a:t/>
            </a:r>
            <a:br>
              <a:rPr lang="en-AU" dirty="0" smtClean="0"/>
            </a:br>
            <a:r>
              <a:rPr lang="en-AU" dirty="0" smtClean="0"/>
              <a:t>Webinar</a:t>
            </a:r>
            <a:r>
              <a:rPr lang="en-AU" dirty="0" smtClean="0"/>
              <a:t/>
            </a:r>
            <a:br>
              <a:rPr lang="en-AU" dirty="0" smtClean="0"/>
            </a:br>
            <a:endParaRPr lang="en-AU" dirty="0"/>
          </a:p>
        </p:txBody>
      </p:sp>
    </p:spTree>
    <p:extLst>
      <p:ext uri="{BB962C8B-B14F-4D97-AF65-F5344CB8AC3E}">
        <p14:creationId xmlns:p14="http://schemas.microsoft.com/office/powerpoint/2010/main" val="181999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Sample assessment outline – Approach 1</a:t>
            </a:r>
            <a:endParaRPr lang="en-AU" sz="3200"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862164"/>
            <a:ext cx="8763000" cy="4081436"/>
          </a:xfrm>
          <a:prstGeom prst="rect">
            <a:avLst/>
          </a:prstGeom>
        </p:spPr>
      </p:pic>
    </p:spTree>
    <p:extLst>
      <p:ext uri="{BB962C8B-B14F-4D97-AF65-F5344CB8AC3E}">
        <p14:creationId xmlns:p14="http://schemas.microsoft.com/office/powerpoint/2010/main" val="4228749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Sample assessment outline – Approach 2</a:t>
            </a:r>
            <a:endParaRPr lang="en-AU" sz="3200"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25" y="1828800"/>
            <a:ext cx="8954750" cy="3972480"/>
          </a:xfrm>
          <a:prstGeom prst="rect">
            <a:avLst/>
          </a:prstGeom>
        </p:spPr>
      </p:pic>
    </p:spTree>
    <p:extLst>
      <p:ext uri="{BB962C8B-B14F-4D97-AF65-F5344CB8AC3E}">
        <p14:creationId xmlns:p14="http://schemas.microsoft.com/office/powerpoint/2010/main" val="122914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Sample task checklist</a:t>
            </a:r>
            <a:endParaRPr lang="en-AU" dirty="0"/>
          </a:p>
        </p:txBody>
      </p:sp>
      <p:pic>
        <p:nvPicPr>
          <p:cNvPr id="5" name="Content Placeholder 4"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41181"/>
            <a:ext cx="7619999" cy="4382112"/>
          </a:xfrm>
        </p:spPr>
      </p:pic>
    </p:spTree>
    <p:extLst>
      <p:ext uri="{BB962C8B-B14F-4D97-AF65-F5344CB8AC3E}">
        <p14:creationId xmlns:p14="http://schemas.microsoft.com/office/powerpoint/2010/main" val="410511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Overview of </a:t>
            </a:r>
            <a:br>
              <a:rPr lang="en-AU" dirty="0" smtClean="0"/>
            </a:br>
            <a:r>
              <a:rPr lang="en-AU" dirty="0" smtClean="0"/>
              <a:t>Preliminary courses</a:t>
            </a:r>
            <a:endParaRPr lang="en-AU" dirty="0"/>
          </a:p>
        </p:txBody>
      </p:sp>
    </p:spTree>
    <p:extLst>
      <p:ext uri="{BB962C8B-B14F-4D97-AF65-F5344CB8AC3E}">
        <p14:creationId xmlns:p14="http://schemas.microsoft.com/office/powerpoint/2010/main" val="1292056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Business Management and Enterprise</a:t>
            </a:r>
            <a:endParaRPr lang="en-AU" dirty="0"/>
          </a:p>
        </p:txBody>
      </p:sp>
      <p:sp>
        <p:nvSpPr>
          <p:cNvPr id="3" name="Content Placeholder 2"/>
          <p:cNvSpPr>
            <a:spLocks noGrp="1"/>
          </p:cNvSpPr>
          <p:nvPr>
            <p:ph idx="1"/>
          </p:nvPr>
        </p:nvSpPr>
        <p:spPr>
          <a:xfrm>
            <a:off x="304800" y="1793875"/>
            <a:ext cx="8531225" cy="4302125"/>
          </a:xfrm>
        </p:spPr>
        <p:txBody>
          <a:bodyPr>
            <a:normAutofit/>
          </a:bodyPr>
          <a:lstStyle/>
          <a:p>
            <a:pPr marL="0" lvl="0" indent="0">
              <a:spcAft>
                <a:spcPts val="600"/>
              </a:spcAft>
              <a:buNone/>
            </a:pPr>
            <a:r>
              <a:rPr lang="en-AU" b="1" dirty="0" smtClean="0">
                <a:ea typeface="Calibri"/>
                <a:cs typeface="Times New Roman"/>
              </a:rPr>
              <a:t>Content change overview:</a:t>
            </a:r>
            <a:endParaRPr lang="en-AU" dirty="0" smtClean="0">
              <a:cs typeface="Times New Roman"/>
            </a:endParaRPr>
          </a:p>
          <a:p>
            <a:pPr>
              <a:spcAft>
                <a:spcPts val="600"/>
              </a:spcAft>
            </a:pPr>
            <a:r>
              <a:rPr lang="en-AU" dirty="0" smtClean="0">
                <a:cs typeface="Times New Roman"/>
              </a:rPr>
              <a:t>Rationale for course revised</a:t>
            </a:r>
          </a:p>
          <a:p>
            <a:pPr>
              <a:spcAft>
                <a:spcPts val="600"/>
              </a:spcAft>
            </a:pPr>
            <a:r>
              <a:rPr lang="en-AU" dirty="0" smtClean="0">
                <a:cs typeface="Times New Roman"/>
              </a:rPr>
              <a:t>Aims for the course developed</a:t>
            </a:r>
          </a:p>
          <a:p>
            <a:pPr>
              <a:spcAft>
                <a:spcPts val="600"/>
              </a:spcAft>
            </a:pPr>
            <a:r>
              <a:rPr lang="en-AU" dirty="0" smtClean="0">
                <a:cs typeface="Times New Roman"/>
              </a:rPr>
              <a:t>Description of content organisers revised</a:t>
            </a:r>
          </a:p>
          <a:p>
            <a:pPr>
              <a:spcAft>
                <a:spcPts val="600"/>
              </a:spcAft>
            </a:pPr>
            <a:r>
              <a:rPr lang="en-AU" dirty="0" smtClean="0">
                <a:cs typeface="Times New Roman"/>
              </a:rPr>
              <a:t>Unit outcomes developed for each unit</a:t>
            </a:r>
          </a:p>
          <a:p>
            <a:pPr>
              <a:spcAft>
                <a:spcPts val="600"/>
              </a:spcAft>
            </a:pPr>
            <a:r>
              <a:rPr lang="en-AU" dirty="0" smtClean="0">
                <a:cs typeface="Times New Roman"/>
              </a:rPr>
              <a:t>Unit focus for each unit elaborated for clarity</a:t>
            </a: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4204607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Business Management and Enterprise</a:t>
            </a:r>
            <a:endParaRPr lang="en-AU" dirty="0"/>
          </a:p>
        </p:txBody>
      </p:sp>
      <p:sp>
        <p:nvSpPr>
          <p:cNvPr id="3" name="Content Placeholder 2"/>
          <p:cNvSpPr>
            <a:spLocks noGrp="1"/>
          </p:cNvSpPr>
          <p:nvPr>
            <p:ph idx="1"/>
          </p:nvPr>
        </p:nvSpPr>
        <p:spPr>
          <a:xfrm>
            <a:off x="304800" y="1793875"/>
            <a:ext cx="8531225" cy="4606925"/>
          </a:xfrm>
        </p:spPr>
        <p:txBody>
          <a:bodyPr>
            <a:normAutofit fontScale="85000" lnSpcReduction="20000"/>
          </a:bodyPr>
          <a:lstStyle/>
          <a:p>
            <a:pPr marL="0" lvl="0" indent="0">
              <a:spcAft>
                <a:spcPts val="600"/>
              </a:spcAft>
              <a:buNone/>
            </a:pPr>
            <a:r>
              <a:rPr lang="en-AU" sz="2800" b="1" dirty="0" smtClean="0">
                <a:ea typeface="Calibri"/>
                <a:cs typeface="Times New Roman"/>
              </a:rPr>
              <a:t>Content </a:t>
            </a:r>
            <a:r>
              <a:rPr lang="en-AU" sz="2800" b="1" dirty="0">
                <a:ea typeface="Calibri"/>
                <a:cs typeface="Times New Roman"/>
              </a:rPr>
              <a:t>change overview continued:</a:t>
            </a:r>
          </a:p>
          <a:p>
            <a:pPr>
              <a:spcAft>
                <a:spcPts val="600"/>
              </a:spcAft>
            </a:pPr>
            <a:r>
              <a:rPr lang="en-AU" sz="2800" dirty="0">
                <a:cs typeface="Times New Roman"/>
              </a:rPr>
              <a:t>Content in each unit </a:t>
            </a:r>
            <a:r>
              <a:rPr lang="en-AU" sz="2800" dirty="0" smtClean="0">
                <a:cs typeface="Times New Roman"/>
              </a:rPr>
              <a:t>has been elaborated </a:t>
            </a:r>
            <a:r>
              <a:rPr lang="en-AU" sz="2800" dirty="0">
                <a:cs typeface="Times New Roman"/>
              </a:rPr>
              <a:t>to provide:</a:t>
            </a:r>
          </a:p>
          <a:p>
            <a:pPr lvl="1" indent="-342900">
              <a:spcAft>
                <a:spcPts val="600"/>
              </a:spcAft>
              <a:buFont typeface="Wingdings" pitchFamily="2" charset="2"/>
              <a:buChar char="§"/>
            </a:pPr>
            <a:r>
              <a:rPr lang="en-AU" sz="2800" dirty="0">
                <a:cs typeface="Times New Roman"/>
              </a:rPr>
              <a:t>improved sequencing  </a:t>
            </a:r>
          </a:p>
          <a:p>
            <a:pPr lvl="1" indent="-342900">
              <a:spcAft>
                <a:spcPts val="600"/>
              </a:spcAft>
              <a:buFont typeface="Wingdings" pitchFamily="2" charset="2"/>
              <a:buChar char="§"/>
            </a:pPr>
            <a:r>
              <a:rPr lang="en-AU" sz="2800" dirty="0">
                <a:cs typeface="Times New Roman"/>
              </a:rPr>
              <a:t>clearer statements of expectation and </a:t>
            </a:r>
            <a:r>
              <a:rPr lang="en-AU" sz="2800" dirty="0" smtClean="0">
                <a:cs typeface="Times New Roman"/>
              </a:rPr>
              <a:t>depth</a:t>
            </a:r>
          </a:p>
          <a:p>
            <a:pPr lvl="1" indent="-342900">
              <a:spcAft>
                <a:spcPts val="600"/>
              </a:spcAft>
              <a:buFont typeface="Wingdings" pitchFamily="2" charset="2"/>
              <a:buChar char="§"/>
            </a:pPr>
            <a:endParaRPr lang="en-AU" sz="2800" dirty="0">
              <a:cs typeface="Times New Roman"/>
            </a:endParaRPr>
          </a:p>
          <a:p>
            <a:pPr marL="0" lvl="0" indent="0">
              <a:spcAft>
                <a:spcPts val="600"/>
              </a:spcAft>
              <a:buNone/>
            </a:pPr>
            <a:r>
              <a:rPr lang="en-AU" sz="2800" b="1" dirty="0">
                <a:ea typeface="Calibri"/>
                <a:cs typeface="Times New Roman"/>
              </a:rPr>
              <a:t>Content modified:</a:t>
            </a:r>
            <a:r>
              <a:rPr lang="en-AU" sz="2800" dirty="0">
                <a:ea typeface="Calibri"/>
                <a:cs typeface="Times New Roman"/>
              </a:rPr>
              <a:t> </a:t>
            </a:r>
          </a:p>
          <a:p>
            <a:pPr>
              <a:spcAft>
                <a:spcPts val="600"/>
              </a:spcAft>
              <a:tabLst>
                <a:tab pos="449263" algn="l"/>
              </a:tabLst>
            </a:pPr>
            <a:r>
              <a:rPr lang="en-AU" sz="2800" dirty="0">
                <a:cs typeface="Times New Roman"/>
              </a:rPr>
              <a:t>in each unit subheadings </a:t>
            </a:r>
            <a:r>
              <a:rPr lang="en-AU" sz="2800" dirty="0" smtClean="0">
                <a:cs typeface="Times New Roman"/>
              </a:rPr>
              <a:t>have been removed</a:t>
            </a:r>
            <a:endParaRPr lang="en-AU" sz="2800" dirty="0">
              <a:cs typeface="Times New Roman"/>
            </a:endParaRPr>
          </a:p>
          <a:p>
            <a:pPr>
              <a:spcAft>
                <a:spcPts val="600"/>
              </a:spcAft>
              <a:tabLst>
                <a:tab pos="449263" algn="l"/>
              </a:tabLst>
            </a:pPr>
            <a:r>
              <a:rPr lang="en-AU" sz="2800" dirty="0">
                <a:cs typeface="Times New Roman"/>
              </a:rPr>
              <a:t>in each unit content </a:t>
            </a:r>
            <a:r>
              <a:rPr lang="en-AU" sz="2800" dirty="0" smtClean="0">
                <a:cs typeface="Times New Roman"/>
              </a:rPr>
              <a:t>has been developed </a:t>
            </a:r>
            <a:r>
              <a:rPr lang="en-AU" sz="2800" dirty="0">
                <a:cs typeface="Times New Roman"/>
              </a:rPr>
              <a:t>in two categories:</a:t>
            </a:r>
          </a:p>
          <a:p>
            <a:pPr lvl="1">
              <a:spcAft>
                <a:spcPts val="600"/>
              </a:spcAft>
              <a:buFont typeface="Wingdings" pitchFamily="2" charset="2"/>
              <a:buChar char="§"/>
              <a:tabLst>
                <a:tab pos="449263" algn="l"/>
              </a:tabLst>
            </a:pPr>
            <a:r>
              <a:rPr lang="en-AU" sz="2800" dirty="0">
                <a:cs typeface="Times New Roman"/>
              </a:rPr>
              <a:t>knowledge and understandings</a:t>
            </a:r>
          </a:p>
          <a:p>
            <a:pPr lvl="1">
              <a:spcAft>
                <a:spcPts val="600"/>
              </a:spcAft>
              <a:buFont typeface="Wingdings" pitchFamily="2" charset="2"/>
              <a:buChar char="§"/>
              <a:tabLst>
                <a:tab pos="449263" algn="l"/>
              </a:tabLst>
            </a:pPr>
            <a:r>
              <a:rPr lang="en-AU" sz="2800" dirty="0" smtClean="0">
                <a:cs typeface="Times New Roman"/>
              </a:rPr>
              <a:t>skills</a:t>
            </a:r>
            <a:endParaRPr lang="en-AU" sz="2800" dirty="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3770700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Business Management and Enterprise</a:t>
            </a:r>
            <a:endParaRPr lang="en-AU" dirty="0"/>
          </a:p>
        </p:txBody>
      </p:sp>
      <p:sp>
        <p:nvSpPr>
          <p:cNvPr id="3" name="Content Placeholder 2"/>
          <p:cNvSpPr>
            <a:spLocks noGrp="1"/>
          </p:cNvSpPr>
          <p:nvPr>
            <p:ph idx="1"/>
          </p:nvPr>
        </p:nvSpPr>
        <p:spPr/>
        <p:txBody>
          <a:bodyPr/>
          <a:lstStyle/>
          <a:p>
            <a:pPr marL="0" indent="0">
              <a:buNone/>
            </a:pPr>
            <a:r>
              <a:rPr lang="en-AU" dirty="0" smtClean="0"/>
              <a:t>For specific questions about Business Management and Enterprise Preliminary, </a:t>
            </a:r>
            <a:r>
              <a:rPr lang="en-AU" dirty="0" smtClean="0"/>
              <a:t>please contact</a:t>
            </a:r>
            <a:r>
              <a:rPr lang="en-AU" dirty="0" smtClean="0"/>
              <a:t>:</a:t>
            </a:r>
          </a:p>
          <a:p>
            <a:pPr marL="1257300" lvl="3" indent="0">
              <a:buNone/>
            </a:pPr>
            <a:r>
              <a:rPr lang="en-AU" sz="2400" dirty="0"/>
              <a:t>Maria </a:t>
            </a:r>
            <a:r>
              <a:rPr lang="en-AU" sz="2400" dirty="0" smtClean="0"/>
              <a:t>Tsovleas</a:t>
            </a:r>
          </a:p>
          <a:p>
            <a:pPr marL="1257300" lvl="3" indent="0">
              <a:buNone/>
            </a:pPr>
            <a:r>
              <a:rPr lang="en-AU" sz="2400" dirty="0" smtClean="0"/>
              <a:t>08 </a:t>
            </a:r>
            <a:r>
              <a:rPr lang="en-AU" sz="2400" dirty="0"/>
              <a:t>9273 6363</a:t>
            </a:r>
          </a:p>
          <a:p>
            <a:pPr marL="1257300" lvl="3" indent="0">
              <a:buNone/>
            </a:pPr>
            <a:r>
              <a:rPr lang="en-AU" sz="2400" dirty="0" smtClean="0">
                <a:hlinkClick r:id="rId3"/>
              </a:rPr>
              <a:t>Maria.Tsovleas@scsa.wa.edu.au</a:t>
            </a:r>
            <a:endParaRPr lang="en-AU" sz="2400" dirty="0" smtClean="0"/>
          </a:p>
          <a:p>
            <a:pPr marL="1257300" lvl="3" indent="0">
              <a:buNone/>
            </a:pPr>
            <a:endParaRPr lang="en-AU" sz="2400" dirty="0"/>
          </a:p>
        </p:txBody>
      </p:sp>
    </p:spTree>
    <p:extLst>
      <p:ext uri="{BB962C8B-B14F-4D97-AF65-F5344CB8AC3E}">
        <p14:creationId xmlns:p14="http://schemas.microsoft.com/office/powerpoint/2010/main" val="1886339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English</a:t>
            </a:r>
            <a:endParaRPr lang="en-AU" dirty="0"/>
          </a:p>
        </p:txBody>
      </p:sp>
      <p:sp>
        <p:nvSpPr>
          <p:cNvPr id="3" name="Content Placeholder 2"/>
          <p:cNvSpPr>
            <a:spLocks noGrp="1"/>
          </p:cNvSpPr>
          <p:nvPr>
            <p:ph idx="1"/>
          </p:nvPr>
        </p:nvSpPr>
        <p:spPr>
          <a:xfrm>
            <a:off x="304800" y="1793875"/>
            <a:ext cx="8531225" cy="4302125"/>
          </a:xfrm>
        </p:spPr>
        <p:txBody>
          <a:bodyPr>
            <a:normAutofit/>
          </a:bodyPr>
          <a:lstStyle/>
          <a:p>
            <a:pPr marL="0" lvl="0" indent="0">
              <a:spcAft>
                <a:spcPts val="600"/>
              </a:spcAft>
              <a:buNone/>
            </a:pPr>
            <a:r>
              <a:rPr lang="en-AU" b="1" dirty="0" smtClean="0">
                <a:ea typeface="Calibri"/>
                <a:cs typeface="Times New Roman"/>
              </a:rPr>
              <a:t>Purpose</a:t>
            </a:r>
            <a:endParaRPr lang="en-AU" dirty="0" smtClean="0">
              <a:cs typeface="Times New Roman"/>
            </a:endParaRPr>
          </a:p>
          <a:p>
            <a:r>
              <a:rPr lang="en-AU" dirty="0"/>
              <a:t>English Preliminary allows students with special needs to study English at a pace and in a way that is appropriate to individual students</a:t>
            </a:r>
            <a:r>
              <a:rPr lang="en-AU" dirty="0" smtClean="0"/>
              <a:t>.</a:t>
            </a:r>
          </a:p>
          <a:p>
            <a:endParaRPr lang="en-AU" dirty="0"/>
          </a:p>
          <a:p>
            <a:pPr marL="0" indent="0">
              <a:buNone/>
            </a:pPr>
            <a:r>
              <a:rPr lang="en-AU" b="1" dirty="0" smtClean="0"/>
              <a:t>Timeframe</a:t>
            </a:r>
          </a:p>
          <a:p>
            <a:r>
              <a:rPr lang="en-AU" dirty="0"/>
              <a:t>As is the case with all Preliminary courses, there is no set time frame for the completion of an English Preliminary unit. </a:t>
            </a:r>
          </a:p>
          <a:p>
            <a:endParaRPr lang="en-AU" dirty="0"/>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727032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English</a:t>
            </a:r>
            <a:endParaRPr lang="en-AU" dirty="0"/>
          </a:p>
        </p:txBody>
      </p:sp>
      <p:sp>
        <p:nvSpPr>
          <p:cNvPr id="3" name="Content Placeholder 2"/>
          <p:cNvSpPr>
            <a:spLocks noGrp="1"/>
          </p:cNvSpPr>
          <p:nvPr>
            <p:ph idx="1"/>
          </p:nvPr>
        </p:nvSpPr>
        <p:spPr>
          <a:xfrm>
            <a:off x="304800" y="1600201"/>
            <a:ext cx="8531225" cy="4800600"/>
          </a:xfrm>
        </p:spPr>
        <p:txBody>
          <a:bodyPr>
            <a:normAutofit lnSpcReduction="10000"/>
          </a:bodyPr>
          <a:lstStyle/>
          <a:p>
            <a:pPr marL="0" lvl="0" indent="0">
              <a:spcAft>
                <a:spcPts val="600"/>
              </a:spcAft>
              <a:buNone/>
            </a:pPr>
            <a:r>
              <a:rPr lang="en-AU" sz="2800" b="1" dirty="0" smtClean="0">
                <a:ea typeface="Calibri"/>
                <a:cs typeface="Times New Roman"/>
              </a:rPr>
              <a:t>Modes of learning:</a:t>
            </a:r>
            <a:endParaRPr lang="en-AU" sz="2800" b="1" dirty="0">
              <a:ea typeface="Calibri"/>
              <a:cs typeface="Times New Roman"/>
            </a:endParaRPr>
          </a:p>
          <a:p>
            <a:r>
              <a:rPr lang="en-AU" dirty="0"/>
              <a:t>English Preliminary consists of two modes, </a:t>
            </a:r>
            <a:endParaRPr lang="en-AU" dirty="0" smtClean="0"/>
          </a:p>
          <a:p>
            <a:pPr lvl="1"/>
            <a:r>
              <a:rPr lang="en-AU" dirty="0" smtClean="0"/>
              <a:t>the </a:t>
            </a:r>
            <a:r>
              <a:rPr lang="en-AU" dirty="0"/>
              <a:t>Expressive mode and </a:t>
            </a:r>
            <a:endParaRPr lang="en-AU" dirty="0" smtClean="0"/>
          </a:p>
          <a:p>
            <a:pPr lvl="1"/>
            <a:r>
              <a:rPr lang="en-AU" dirty="0" smtClean="0"/>
              <a:t>the </a:t>
            </a:r>
            <a:r>
              <a:rPr lang="en-AU" dirty="0"/>
              <a:t>Receptive mode. </a:t>
            </a:r>
            <a:endParaRPr lang="en-AU" dirty="0" smtClean="0"/>
          </a:p>
          <a:p>
            <a:r>
              <a:rPr lang="en-AU" dirty="0" smtClean="0"/>
              <a:t>The </a:t>
            </a:r>
            <a:r>
              <a:rPr lang="en-AU" dirty="0"/>
              <a:t>Expressive mode includes writing, speaking, acting, gesturing, signing or producing multimodal texts, for example, with sound, image and font. </a:t>
            </a:r>
            <a:endParaRPr lang="en-AU" dirty="0" smtClean="0"/>
          </a:p>
          <a:p>
            <a:r>
              <a:rPr lang="en-AU" dirty="0" smtClean="0"/>
              <a:t>The </a:t>
            </a:r>
            <a:r>
              <a:rPr lang="en-AU" dirty="0"/>
              <a:t>Receptive mode includes listening, reading and viewing, that is, receiving text in some form, the reception of which necessarily involves the Expressive mode, for example, demonstrating comprehension by writing, responding by speaking or reacting by gesturing.</a:t>
            </a: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3018732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English</a:t>
            </a:r>
            <a:endParaRPr lang="en-AU" dirty="0"/>
          </a:p>
        </p:txBody>
      </p:sp>
      <p:sp>
        <p:nvSpPr>
          <p:cNvPr id="3" name="Content Placeholder 2"/>
          <p:cNvSpPr>
            <a:spLocks noGrp="1"/>
          </p:cNvSpPr>
          <p:nvPr>
            <p:ph idx="1"/>
          </p:nvPr>
        </p:nvSpPr>
        <p:spPr/>
        <p:txBody>
          <a:bodyPr/>
          <a:lstStyle/>
          <a:p>
            <a:pPr marL="0" indent="0">
              <a:buNone/>
            </a:pPr>
            <a:r>
              <a:rPr lang="en-AU" dirty="0" smtClean="0"/>
              <a:t>For specific questions about English Preliminary, contact:</a:t>
            </a:r>
          </a:p>
          <a:p>
            <a:pPr marL="1257300" lvl="3" indent="0">
              <a:buNone/>
            </a:pPr>
            <a:r>
              <a:rPr lang="en-AU" sz="2400" dirty="0" smtClean="0"/>
              <a:t>Gerard Morris</a:t>
            </a:r>
          </a:p>
          <a:p>
            <a:pPr marL="1257300" lvl="3" indent="0">
              <a:buNone/>
            </a:pPr>
            <a:r>
              <a:rPr lang="en-AU" sz="2400" dirty="0"/>
              <a:t>08 9273 </a:t>
            </a:r>
            <a:r>
              <a:rPr lang="en-AU" sz="2400" dirty="0" smtClean="0"/>
              <a:t>6742</a:t>
            </a:r>
          </a:p>
          <a:p>
            <a:pPr marL="1257300" lvl="3" indent="0">
              <a:buNone/>
            </a:pPr>
            <a:r>
              <a:rPr lang="en-AU" sz="2400" dirty="0" smtClean="0"/>
              <a:t>Gerard.Morris@scsa.wa.edu.au</a:t>
            </a:r>
            <a:endParaRPr lang="en-AU" sz="2400" dirty="0"/>
          </a:p>
        </p:txBody>
      </p:sp>
    </p:spTree>
    <p:extLst>
      <p:ext uri="{BB962C8B-B14F-4D97-AF65-F5344CB8AC3E}">
        <p14:creationId xmlns:p14="http://schemas.microsoft.com/office/powerpoint/2010/main" val="1053946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1850"/>
            <a:ext cx="8550275" cy="844550"/>
          </a:xfrm>
        </p:spPr>
        <p:txBody>
          <a:bodyPr/>
          <a:lstStyle/>
          <a:p>
            <a:r>
              <a:rPr lang="en-AU" dirty="0" smtClean="0"/>
              <a:t>Preliminary courses</a:t>
            </a:r>
            <a:endParaRPr lang="en-AU" dirty="0"/>
          </a:p>
        </p:txBody>
      </p:sp>
      <p:sp>
        <p:nvSpPr>
          <p:cNvPr id="3" name="Content Placeholder 2"/>
          <p:cNvSpPr>
            <a:spLocks noGrp="1"/>
          </p:cNvSpPr>
          <p:nvPr>
            <p:ph idx="1"/>
          </p:nvPr>
        </p:nvSpPr>
        <p:spPr>
          <a:xfrm>
            <a:off x="307975" y="1412875"/>
            <a:ext cx="8531225" cy="4606925"/>
          </a:xfrm>
        </p:spPr>
        <p:txBody>
          <a:bodyPr/>
          <a:lstStyle/>
          <a:p>
            <a:pPr>
              <a:spcBef>
                <a:spcPts val="0"/>
              </a:spcBef>
              <a:spcAft>
                <a:spcPts val="1000"/>
              </a:spcAft>
            </a:pPr>
            <a:endParaRPr lang="en-AU" sz="900" dirty="0" smtClean="0"/>
          </a:p>
          <a:p>
            <a:pPr marL="0" indent="0">
              <a:buNone/>
            </a:pPr>
            <a:r>
              <a:rPr lang="en-AU" dirty="0"/>
              <a:t>The courses </a:t>
            </a:r>
            <a:r>
              <a:rPr lang="en-AU" dirty="0" smtClean="0"/>
              <a:t>are created for education support students only. The Preliminary courses are:</a:t>
            </a:r>
            <a:endParaRPr lang="en-AU" dirty="0"/>
          </a:p>
          <a:p>
            <a:pPr lvl="0"/>
            <a:r>
              <a:rPr lang="en-AU" dirty="0" smtClean="0"/>
              <a:t>Business Management and Enterprise</a:t>
            </a:r>
          </a:p>
          <a:p>
            <a:pPr lvl="0"/>
            <a:r>
              <a:rPr lang="en-AU" dirty="0" smtClean="0"/>
              <a:t>English</a:t>
            </a:r>
          </a:p>
          <a:p>
            <a:pPr lvl="0"/>
            <a:r>
              <a:rPr lang="en-AU" dirty="0" smtClean="0"/>
              <a:t>Food Science and Technology</a:t>
            </a:r>
          </a:p>
          <a:p>
            <a:pPr lvl="0"/>
            <a:r>
              <a:rPr lang="en-AU" dirty="0" smtClean="0"/>
              <a:t>Health and Physical Education</a:t>
            </a:r>
          </a:p>
          <a:p>
            <a:pPr lvl="0"/>
            <a:r>
              <a:rPr lang="en-AU" dirty="0" smtClean="0"/>
              <a:t>Materials Design and Technology</a:t>
            </a:r>
          </a:p>
          <a:p>
            <a:r>
              <a:rPr lang="en-AU" dirty="0"/>
              <a:t>Mathematics</a:t>
            </a:r>
          </a:p>
          <a:p>
            <a:pPr lvl="0"/>
            <a:r>
              <a:rPr lang="en-AU" dirty="0" smtClean="0"/>
              <a:t>Religion and Life</a:t>
            </a:r>
          </a:p>
          <a:p>
            <a:pPr lvl="0"/>
            <a:r>
              <a:rPr lang="en-AU" dirty="0" smtClean="0"/>
              <a:t>Visual Arts</a:t>
            </a:r>
          </a:p>
          <a:p>
            <a:pPr lvl="0"/>
            <a:endParaRPr lang="en-AU" dirty="0"/>
          </a:p>
        </p:txBody>
      </p:sp>
    </p:spTree>
    <p:extLst>
      <p:ext uri="{BB962C8B-B14F-4D97-AF65-F5344CB8AC3E}">
        <p14:creationId xmlns:p14="http://schemas.microsoft.com/office/powerpoint/2010/main" val="4278712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Science and Technology</a:t>
            </a:r>
            <a:endParaRPr lang="en-US" dirty="0"/>
          </a:p>
        </p:txBody>
      </p:sp>
      <p:sp>
        <p:nvSpPr>
          <p:cNvPr id="3" name="Content Placeholder 2"/>
          <p:cNvSpPr>
            <a:spLocks noGrp="1"/>
          </p:cNvSpPr>
          <p:nvPr>
            <p:ph idx="1"/>
          </p:nvPr>
        </p:nvSpPr>
        <p:spPr/>
        <p:txBody>
          <a:bodyPr/>
          <a:lstStyle/>
          <a:p>
            <a:pPr marL="0" indent="0">
              <a:spcAft>
                <a:spcPts val="600"/>
              </a:spcAft>
              <a:buNone/>
            </a:pPr>
            <a:r>
              <a:rPr lang="en-AU" dirty="0" smtClean="0">
                <a:ea typeface="Calibri"/>
                <a:cs typeface="Times New Roman"/>
              </a:rPr>
              <a:t>This Year 11 and Year 12 syllabus is divided into four units:</a:t>
            </a:r>
          </a:p>
          <a:p>
            <a:pPr marL="342900" lvl="1" indent="-342900">
              <a:spcAft>
                <a:spcPts val="600"/>
              </a:spcAft>
            </a:pPr>
            <a:r>
              <a:rPr lang="en-AU" dirty="0" smtClean="0">
                <a:ea typeface="+mn-ea"/>
                <a:cs typeface="Times New Roman"/>
              </a:rPr>
              <a:t>Unit 1 – Food for me</a:t>
            </a:r>
          </a:p>
          <a:p>
            <a:pPr marL="342900" lvl="1" indent="-342900">
              <a:spcAft>
                <a:spcPts val="600"/>
              </a:spcAft>
            </a:pPr>
            <a:r>
              <a:rPr lang="en-AU" dirty="0" smtClean="0">
                <a:ea typeface="+mn-ea"/>
                <a:cs typeface="Times New Roman"/>
              </a:rPr>
              <a:t>Unit 2 – Fast food</a:t>
            </a:r>
          </a:p>
          <a:p>
            <a:pPr marL="342900" lvl="1" indent="-342900">
              <a:spcAft>
                <a:spcPts val="600"/>
              </a:spcAft>
            </a:pPr>
            <a:r>
              <a:rPr lang="en-AU" dirty="0" smtClean="0">
                <a:ea typeface="+mn-ea"/>
                <a:cs typeface="Times New Roman"/>
              </a:rPr>
              <a:t>Unit 3 – Food for family</a:t>
            </a:r>
          </a:p>
          <a:p>
            <a:pPr marL="342900" lvl="1" indent="-342900">
              <a:spcAft>
                <a:spcPts val="600"/>
              </a:spcAft>
            </a:pPr>
            <a:r>
              <a:rPr lang="en-AU" dirty="0" smtClean="0">
                <a:ea typeface="+mn-ea"/>
                <a:cs typeface="Times New Roman"/>
              </a:rPr>
              <a:t>Unit 4 – Food to share</a:t>
            </a:r>
          </a:p>
          <a:p>
            <a:pPr marL="0" lvl="0" indent="0">
              <a:spcAft>
                <a:spcPts val="600"/>
              </a:spcAft>
              <a:buNone/>
            </a:pPr>
            <a:endParaRPr lang="en-AU" dirty="0" smtClean="0">
              <a:cs typeface="Times New Roman"/>
            </a:endParaRPr>
          </a:p>
          <a:p>
            <a:pPr>
              <a:spcAft>
                <a:spcPts val="600"/>
              </a:spcAft>
            </a:pPr>
            <a:endParaRPr lang="en-AU" dirty="0" smtClean="0">
              <a:cs typeface="Times New Roman"/>
            </a:endParaRPr>
          </a:p>
          <a:p>
            <a:endParaRPr lang="en-US" dirty="0"/>
          </a:p>
        </p:txBody>
      </p:sp>
    </p:spTree>
    <p:extLst>
      <p:ext uri="{BB962C8B-B14F-4D97-AF65-F5344CB8AC3E}">
        <p14:creationId xmlns:p14="http://schemas.microsoft.com/office/powerpoint/2010/main" val="2097989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Science and Technology</a:t>
            </a:r>
            <a:endParaRPr lang="en-US" dirty="0"/>
          </a:p>
        </p:txBody>
      </p:sp>
      <p:sp>
        <p:nvSpPr>
          <p:cNvPr id="3" name="Content Placeholder 2"/>
          <p:cNvSpPr>
            <a:spLocks noGrp="1"/>
          </p:cNvSpPr>
          <p:nvPr>
            <p:ph idx="1"/>
          </p:nvPr>
        </p:nvSpPr>
        <p:spPr/>
        <p:txBody>
          <a:bodyPr/>
          <a:lstStyle/>
          <a:p>
            <a:pPr marL="0" lvl="0" indent="0">
              <a:spcAft>
                <a:spcPts val="600"/>
              </a:spcAft>
              <a:buNone/>
            </a:pPr>
            <a:r>
              <a:rPr lang="en-AU" dirty="0" smtClean="0">
                <a:ea typeface="Calibri"/>
                <a:cs typeface="Times New Roman"/>
              </a:rPr>
              <a:t>Content change overview:</a:t>
            </a:r>
            <a:endParaRPr lang="en-AU" dirty="0" smtClean="0">
              <a:cs typeface="Times New Roman"/>
            </a:endParaRPr>
          </a:p>
          <a:p>
            <a:pPr>
              <a:spcAft>
                <a:spcPts val="600"/>
              </a:spcAft>
            </a:pPr>
            <a:r>
              <a:rPr lang="en-AU" dirty="0" smtClean="0">
                <a:cs typeface="Times New Roman"/>
              </a:rPr>
              <a:t>Rationale for course revised</a:t>
            </a:r>
          </a:p>
          <a:p>
            <a:pPr>
              <a:spcAft>
                <a:spcPts val="600"/>
              </a:spcAft>
            </a:pPr>
            <a:r>
              <a:rPr lang="en-AU" dirty="0" smtClean="0">
                <a:cs typeface="Times New Roman"/>
              </a:rPr>
              <a:t>Aims for the course developed</a:t>
            </a:r>
          </a:p>
          <a:p>
            <a:pPr>
              <a:spcAft>
                <a:spcPts val="600"/>
              </a:spcAft>
            </a:pPr>
            <a:r>
              <a:rPr lang="en-AU" dirty="0" smtClean="0">
                <a:cs typeface="Times New Roman"/>
              </a:rPr>
              <a:t>Unit descriptions revised and/or developed for each unit</a:t>
            </a:r>
          </a:p>
          <a:p>
            <a:pPr>
              <a:spcAft>
                <a:spcPts val="600"/>
              </a:spcAft>
            </a:pPr>
            <a:r>
              <a:rPr lang="en-AU" dirty="0" smtClean="0">
                <a:cs typeface="Times New Roman"/>
              </a:rPr>
              <a:t>Unit outcomes developed for each unit</a:t>
            </a:r>
          </a:p>
          <a:p>
            <a:pPr>
              <a:spcAft>
                <a:spcPts val="600"/>
              </a:spcAft>
            </a:pPr>
            <a:r>
              <a:rPr lang="en-AU" dirty="0" smtClean="0">
                <a:cs typeface="Times New Roman"/>
              </a:rPr>
              <a:t>Content organiser ‘Laws and regulations’ removed and ‘Hygiene and safety’ added</a:t>
            </a:r>
          </a:p>
          <a:p>
            <a:pPr lvl="1">
              <a:buNone/>
            </a:pPr>
            <a:r>
              <a:rPr lang="en-AU" dirty="0" smtClean="0"/>
              <a:t> </a:t>
            </a:r>
          </a:p>
          <a:p>
            <a:pPr lvl="1"/>
            <a:endParaRPr lang="en-AU" dirty="0" smtClean="0"/>
          </a:p>
          <a:p>
            <a:endParaRPr lang="en-US" dirty="0"/>
          </a:p>
        </p:txBody>
      </p:sp>
    </p:spTree>
    <p:extLst>
      <p:ext uri="{BB962C8B-B14F-4D97-AF65-F5344CB8AC3E}">
        <p14:creationId xmlns:p14="http://schemas.microsoft.com/office/powerpoint/2010/main" val="74823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Science and Technology</a:t>
            </a:r>
            <a:endParaRPr lang="en-US" dirty="0"/>
          </a:p>
        </p:txBody>
      </p:sp>
      <p:sp>
        <p:nvSpPr>
          <p:cNvPr id="3" name="Content Placeholder 2"/>
          <p:cNvSpPr>
            <a:spLocks noGrp="1"/>
          </p:cNvSpPr>
          <p:nvPr>
            <p:ph idx="1"/>
          </p:nvPr>
        </p:nvSpPr>
        <p:spPr/>
        <p:txBody>
          <a:bodyPr/>
          <a:lstStyle/>
          <a:p>
            <a:pPr marL="0" indent="0">
              <a:spcAft>
                <a:spcPts val="600"/>
              </a:spcAft>
              <a:buNone/>
            </a:pPr>
            <a:r>
              <a:rPr lang="en-AU" dirty="0" smtClean="0">
                <a:ea typeface="Calibri"/>
                <a:cs typeface="Times New Roman"/>
              </a:rPr>
              <a:t>Content modified to provide:</a:t>
            </a:r>
          </a:p>
          <a:p>
            <a:pPr marL="342900" lvl="1" indent="-342900">
              <a:spcAft>
                <a:spcPts val="600"/>
              </a:spcAft>
            </a:pPr>
            <a:r>
              <a:rPr lang="en-AU" dirty="0" smtClean="0">
                <a:ea typeface="+mn-ea"/>
                <a:cs typeface="Times New Roman"/>
              </a:rPr>
              <a:t>improved sequencing and development of practical skills</a:t>
            </a:r>
          </a:p>
          <a:p>
            <a:pPr marL="342900" lvl="1" indent="-342900">
              <a:spcAft>
                <a:spcPts val="600"/>
              </a:spcAft>
            </a:pPr>
            <a:r>
              <a:rPr lang="en-AU" dirty="0" smtClean="0">
                <a:ea typeface="+mn-ea"/>
                <a:cs typeface="Times New Roman"/>
              </a:rPr>
              <a:t>clarity of nutrition principles, kitchen practices and hygiene procedures</a:t>
            </a:r>
          </a:p>
          <a:p>
            <a:endParaRPr lang="en-US" dirty="0"/>
          </a:p>
        </p:txBody>
      </p:sp>
    </p:spTree>
    <p:extLst>
      <p:ext uri="{BB962C8B-B14F-4D97-AF65-F5344CB8AC3E}">
        <p14:creationId xmlns:p14="http://schemas.microsoft.com/office/powerpoint/2010/main" val="7235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Science and Technology</a:t>
            </a:r>
            <a:endParaRPr lang="en-US" dirty="0"/>
          </a:p>
        </p:txBody>
      </p:sp>
      <p:sp>
        <p:nvSpPr>
          <p:cNvPr id="3" name="Content Placeholder 2"/>
          <p:cNvSpPr>
            <a:spLocks noGrp="1"/>
          </p:cNvSpPr>
          <p:nvPr>
            <p:ph idx="1"/>
          </p:nvPr>
        </p:nvSpPr>
        <p:spPr/>
        <p:txBody>
          <a:bodyPr/>
          <a:lstStyle/>
          <a:p>
            <a:pPr marL="0" indent="0">
              <a:buNone/>
            </a:pPr>
            <a:r>
              <a:rPr lang="en-AU" dirty="0" smtClean="0"/>
              <a:t>For specific information regarding this course, contact:</a:t>
            </a:r>
          </a:p>
          <a:p>
            <a:pPr marL="1257300" lvl="3" indent="0">
              <a:buNone/>
            </a:pPr>
            <a:r>
              <a:rPr lang="en-AU" sz="2400" dirty="0" smtClean="0"/>
              <a:t>Jennifer Wheatley</a:t>
            </a:r>
          </a:p>
          <a:p>
            <a:pPr marL="1257300" lvl="3" indent="0">
              <a:buNone/>
            </a:pPr>
            <a:r>
              <a:rPr lang="en-AU" sz="2400" dirty="0" smtClean="0"/>
              <a:t>08 9273 6335</a:t>
            </a:r>
          </a:p>
          <a:p>
            <a:pPr marL="1257300" lvl="3" indent="0">
              <a:buNone/>
            </a:pPr>
            <a:r>
              <a:rPr lang="en-AU" sz="2400" dirty="0" smtClean="0">
                <a:hlinkClick r:id="rId3"/>
              </a:rPr>
              <a:t>Jennifer.Wheatley@scsa.wa.edu.au</a:t>
            </a:r>
            <a:endParaRPr lang="en-AU" sz="2400" dirty="0" smtClean="0"/>
          </a:p>
          <a:p>
            <a:pPr marL="1257300" lvl="3" indent="0">
              <a:buNone/>
            </a:pPr>
            <a:endParaRPr lang="en-AU" sz="2400" dirty="0" smtClean="0"/>
          </a:p>
          <a:p>
            <a:endParaRPr lang="en-US" dirty="0"/>
          </a:p>
        </p:txBody>
      </p:sp>
    </p:spTree>
    <p:extLst>
      <p:ext uri="{BB962C8B-B14F-4D97-AF65-F5344CB8AC3E}">
        <p14:creationId xmlns:p14="http://schemas.microsoft.com/office/powerpoint/2010/main" val="2402227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and Physical Education</a:t>
            </a:r>
            <a:endParaRPr lang="en-US" dirty="0"/>
          </a:p>
        </p:txBody>
      </p:sp>
      <p:sp>
        <p:nvSpPr>
          <p:cNvPr id="3" name="Content Placeholder 2"/>
          <p:cNvSpPr>
            <a:spLocks noGrp="1"/>
          </p:cNvSpPr>
          <p:nvPr>
            <p:ph idx="1"/>
          </p:nvPr>
        </p:nvSpPr>
        <p:spPr/>
        <p:txBody>
          <a:bodyPr/>
          <a:lstStyle/>
          <a:p>
            <a:pPr marL="0" indent="0">
              <a:spcAft>
                <a:spcPts val="600"/>
              </a:spcAft>
              <a:buNone/>
            </a:pPr>
            <a:r>
              <a:rPr lang="en-AU" sz="1800" dirty="0" smtClean="0">
                <a:ea typeface="Calibri"/>
                <a:cs typeface="Times New Roman"/>
              </a:rPr>
              <a:t>This Year 11 and Year 12 syllabus is divided into four units:</a:t>
            </a:r>
          </a:p>
          <a:p>
            <a:pPr marL="342900" lvl="1" indent="-342900">
              <a:spcAft>
                <a:spcPts val="600"/>
              </a:spcAft>
            </a:pPr>
            <a:r>
              <a:rPr lang="en-AU" sz="1800" dirty="0" smtClean="0">
                <a:ea typeface="+mn-ea"/>
                <a:cs typeface="Times New Roman"/>
              </a:rPr>
              <a:t>Unit 1 –</a:t>
            </a:r>
            <a:r>
              <a:rPr lang="en-AU" sz="1800" dirty="0" smtClean="0"/>
              <a:t>focuses </a:t>
            </a:r>
            <a:r>
              <a:rPr lang="en-AU" sz="1800" dirty="0"/>
              <a:t>on developing fundamental movement skills, concepts and safety rules related to physical </a:t>
            </a:r>
            <a:r>
              <a:rPr lang="en-AU" sz="1800" dirty="0" smtClean="0"/>
              <a:t>activity. It introduces </a:t>
            </a:r>
            <a:r>
              <a:rPr lang="en-AU" sz="1800" dirty="0"/>
              <a:t>basic concepts of health and protective behaviours.</a:t>
            </a:r>
            <a:endParaRPr lang="en-AU" sz="1800" dirty="0" smtClean="0">
              <a:ea typeface="+mn-ea"/>
              <a:cs typeface="Times New Roman"/>
            </a:endParaRPr>
          </a:p>
          <a:p>
            <a:pPr marL="342900" lvl="1" indent="-342900">
              <a:spcAft>
                <a:spcPts val="600"/>
              </a:spcAft>
            </a:pPr>
            <a:r>
              <a:rPr lang="en-AU" sz="1800" dirty="0" smtClean="0">
                <a:ea typeface="+mn-ea"/>
                <a:cs typeface="Times New Roman"/>
              </a:rPr>
              <a:t>Unit 2 –</a:t>
            </a:r>
            <a:r>
              <a:rPr lang="en-AU" sz="1800" dirty="0" smtClean="0"/>
              <a:t>focuses </a:t>
            </a:r>
            <a:r>
              <a:rPr lang="en-AU" sz="1800" dirty="0"/>
              <a:t>on developing fundamental movement skills, concepts and safety rules related to physical activity. It builds on developing and maintaining positive health behaviours and provides strategies for harm minimisation.</a:t>
            </a:r>
            <a:endParaRPr lang="en-AU" sz="1800" dirty="0" smtClean="0">
              <a:cs typeface="Times New Roman"/>
            </a:endParaRPr>
          </a:p>
          <a:p>
            <a:pPr marL="342900" lvl="1" indent="-342900">
              <a:spcAft>
                <a:spcPts val="600"/>
              </a:spcAft>
            </a:pPr>
            <a:r>
              <a:rPr lang="en-AU" sz="1800" dirty="0" smtClean="0">
                <a:ea typeface="+mn-ea"/>
                <a:cs typeface="Times New Roman"/>
              </a:rPr>
              <a:t>Unit 3 –</a:t>
            </a:r>
            <a:r>
              <a:rPr lang="en-AU" sz="1800" dirty="0" smtClean="0"/>
              <a:t>focuses </a:t>
            </a:r>
            <a:r>
              <a:rPr lang="en-AU" sz="1800" dirty="0"/>
              <a:t>on extending fundamental movement skills, concepts and safety rules in a variety of leisure and recreational activities. It extends knowledge of health behaviours and how this knowledge supports a healthy lifestyle.</a:t>
            </a:r>
            <a:endParaRPr lang="en-AU" sz="1800" dirty="0" smtClean="0">
              <a:ea typeface="+mn-ea"/>
              <a:cs typeface="Times New Roman"/>
            </a:endParaRPr>
          </a:p>
          <a:p>
            <a:pPr marL="342900" lvl="1" indent="-342900">
              <a:spcAft>
                <a:spcPts val="600"/>
              </a:spcAft>
            </a:pPr>
            <a:r>
              <a:rPr lang="en-AU" sz="1800" dirty="0" smtClean="0">
                <a:ea typeface="+mn-ea"/>
                <a:cs typeface="Times New Roman"/>
              </a:rPr>
              <a:t>Unit 4 –</a:t>
            </a:r>
            <a:r>
              <a:rPr lang="en-AU" sz="1800" dirty="0" smtClean="0"/>
              <a:t>extends </a:t>
            </a:r>
            <a:r>
              <a:rPr lang="en-AU" sz="1800" dirty="0"/>
              <a:t>knowledge of rules and processes in a range of physical activities, </a:t>
            </a:r>
            <a:r>
              <a:rPr lang="en-AU" sz="1800" dirty="0" smtClean="0"/>
              <a:t>and extends </a:t>
            </a:r>
            <a:r>
              <a:rPr lang="en-AU" sz="1800" dirty="0"/>
              <a:t>the development of fundamental movement </a:t>
            </a:r>
            <a:r>
              <a:rPr lang="en-AU" sz="1800" dirty="0" smtClean="0"/>
              <a:t>skills and </a:t>
            </a:r>
            <a:r>
              <a:rPr lang="en-AU" sz="1800" dirty="0"/>
              <a:t>introduces basic tactical concepts. The health </a:t>
            </a:r>
            <a:r>
              <a:rPr lang="en-AU" sz="1800" dirty="0" smtClean="0"/>
              <a:t>content focuses </a:t>
            </a:r>
            <a:r>
              <a:rPr lang="en-AU" sz="1800" dirty="0"/>
              <a:t>on the development of communication skills in a variety of contexts</a:t>
            </a:r>
            <a:r>
              <a:rPr lang="en-AU" sz="1600" dirty="0"/>
              <a:t>.</a:t>
            </a:r>
            <a:endParaRPr lang="en-AU" sz="1600" dirty="0" smtClean="0">
              <a:ea typeface="+mn-ea"/>
              <a:cs typeface="Times New Roman"/>
            </a:endParaRPr>
          </a:p>
          <a:p>
            <a:pPr marL="0" lvl="0" indent="0">
              <a:spcAft>
                <a:spcPts val="600"/>
              </a:spcAft>
              <a:buNone/>
            </a:pPr>
            <a:endParaRPr lang="en-AU" dirty="0" smtClean="0">
              <a:cs typeface="Times New Roman"/>
            </a:endParaRPr>
          </a:p>
          <a:p>
            <a:pPr>
              <a:spcAft>
                <a:spcPts val="600"/>
              </a:spcAft>
            </a:pPr>
            <a:endParaRPr lang="en-AU" dirty="0" smtClean="0">
              <a:cs typeface="Times New Roman"/>
            </a:endParaRPr>
          </a:p>
          <a:p>
            <a:endParaRPr lang="en-US" dirty="0"/>
          </a:p>
        </p:txBody>
      </p:sp>
    </p:spTree>
    <p:extLst>
      <p:ext uri="{BB962C8B-B14F-4D97-AF65-F5344CB8AC3E}">
        <p14:creationId xmlns:p14="http://schemas.microsoft.com/office/powerpoint/2010/main" val="2559587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Physical Education</a:t>
            </a:r>
          </a:p>
        </p:txBody>
      </p:sp>
      <p:sp>
        <p:nvSpPr>
          <p:cNvPr id="3" name="Content Placeholder 2"/>
          <p:cNvSpPr>
            <a:spLocks noGrp="1"/>
          </p:cNvSpPr>
          <p:nvPr>
            <p:ph idx="1"/>
          </p:nvPr>
        </p:nvSpPr>
        <p:spPr/>
        <p:txBody>
          <a:bodyPr/>
          <a:lstStyle/>
          <a:p>
            <a:pPr marL="0" lvl="0" indent="0">
              <a:spcAft>
                <a:spcPts val="600"/>
              </a:spcAft>
              <a:buNone/>
            </a:pPr>
            <a:r>
              <a:rPr lang="en-AU" dirty="0" smtClean="0">
                <a:ea typeface="Calibri"/>
                <a:cs typeface="Times New Roman"/>
              </a:rPr>
              <a:t>Content change overview:</a:t>
            </a:r>
            <a:endParaRPr lang="en-AU" dirty="0" smtClean="0">
              <a:cs typeface="Times New Roman"/>
            </a:endParaRPr>
          </a:p>
          <a:p>
            <a:pPr>
              <a:spcAft>
                <a:spcPts val="600"/>
              </a:spcAft>
            </a:pPr>
            <a:r>
              <a:rPr lang="en-AU" dirty="0" smtClean="0">
                <a:cs typeface="Times New Roman"/>
              </a:rPr>
              <a:t>Rationale for course revised</a:t>
            </a:r>
          </a:p>
          <a:p>
            <a:pPr>
              <a:spcAft>
                <a:spcPts val="600"/>
              </a:spcAft>
            </a:pPr>
            <a:r>
              <a:rPr lang="en-AU" dirty="0" smtClean="0">
                <a:cs typeface="Times New Roman"/>
              </a:rPr>
              <a:t>Aims for the course developed</a:t>
            </a:r>
          </a:p>
          <a:p>
            <a:pPr>
              <a:spcAft>
                <a:spcPts val="600"/>
              </a:spcAft>
            </a:pPr>
            <a:r>
              <a:rPr lang="en-AU" dirty="0" smtClean="0">
                <a:cs typeface="Times New Roman"/>
              </a:rPr>
              <a:t>Unit descriptions developed for each unit to reflect both practical and theoretical concepts</a:t>
            </a:r>
          </a:p>
          <a:p>
            <a:pPr>
              <a:spcAft>
                <a:spcPts val="600"/>
              </a:spcAft>
            </a:pPr>
            <a:r>
              <a:rPr lang="en-AU" dirty="0" smtClean="0">
                <a:cs typeface="Times New Roman"/>
              </a:rPr>
              <a:t>Unit outcomes developed for each unit</a:t>
            </a:r>
          </a:p>
          <a:p>
            <a:pPr>
              <a:spcAft>
                <a:spcPts val="600"/>
              </a:spcAft>
            </a:pPr>
            <a:r>
              <a:rPr lang="en-AU" dirty="0" smtClean="0">
                <a:cs typeface="Times New Roman"/>
              </a:rPr>
              <a:t>Content organisers revised to </a:t>
            </a:r>
            <a:r>
              <a:rPr lang="en-AU" dirty="0">
                <a:cs typeface="Times New Roman"/>
              </a:rPr>
              <a:t>reflect both practical and theoretical </a:t>
            </a:r>
            <a:r>
              <a:rPr lang="en-AU" dirty="0" smtClean="0">
                <a:cs typeface="Times New Roman"/>
              </a:rPr>
              <a:t>concepts</a:t>
            </a:r>
            <a:endParaRPr lang="en-AU" dirty="0" smtClean="0"/>
          </a:p>
          <a:p>
            <a:pPr lvl="1"/>
            <a:endParaRPr lang="en-AU" dirty="0" smtClean="0"/>
          </a:p>
          <a:p>
            <a:endParaRPr lang="en-US" dirty="0"/>
          </a:p>
        </p:txBody>
      </p:sp>
    </p:spTree>
    <p:extLst>
      <p:ext uri="{BB962C8B-B14F-4D97-AF65-F5344CB8AC3E}">
        <p14:creationId xmlns:p14="http://schemas.microsoft.com/office/powerpoint/2010/main" val="3516319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Physical Education</a:t>
            </a:r>
          </a:p>
        </p:txBody>
      </p:sp>
      <p:sp>
        <p:nvSpPr>
          <p:cNvPr id="3" name="Content Placeholder 2"/>
          <p:cNvSpPr>
            <a:spLocks noGrp="1"/>
          </p:cNvSpPr>
          <p:nvPr>
            <p:ph idx="1"/>
          </p:nvPr>
        </p:nvSpPr>
        <p:spPr/>
        <p:txBody>
          <a:bodyPr/>
          <a:lstStyle/>
          <a:p>
            <a:pPr marL="0" indent="0">
              <a:spcAft>
                <a:spcPts val="600"/>
              </a:spcAft>
              <a:buNone/>
            </a:pPr>
            <a:r>
              <a:rPr lang="en-AU" dirty="0" smtClean="0">
                <a:ea typeface="Calibri"/>
                <a:cs typeface="Times New Roman"/>
              </a:rPr>
              <a:t>Content modified to reflect the development of:</a:t>
            </a:r>
          </a:p>
          <a:p>
            <a:pPr marL="342900" lvl="1" indent="-342900">
              <a:spcAft>
                <a:spcPts val="600"/>
              </a:spcAft>
            </a:pPr>
            <a:r>
              <a:rPr lang="en-AU" dirty="0" smtClean="0">
                <a:ea typeface="+mn-ea"/>
                <a:cs typeface="Times New Roman"/>
              </a:rPr>
              <a:t>fundamental movement skills</a:t>
            </a:r>
          </a:p>
          <a:p>
            <a:pPr marL="342900" lvl="1" indent="-342900">
              <a:spcAft>
                <a:spcPts val="600"/>
              </a:spcAft>
            </a:pPr>
            <a:r>
              <a:rPr lang="en-AU" dirty="0" smtClean="0">
                <a:ea typeface="+mn-ea"/>
                <a:cs typeface="Times New Roman"/>
              </a:rPr>
              <a:t>skills in a variety of leisure activities</a:t>
            </a:r>
          </a:p>
          <a:p>
            <a:pPr marL="342900" lvl="1" indent="-342900">
              <a:spcAft>
                <a:spcPts val="600"/>
              </a:spcAft>
            </a:pPr>
            <a:r>
              <a:rPr lang="en-AU" dirty="0" smtClean="0">
                <a:ea typeface="+mn-ea"/>
                <a:cs typeface="Times New Roman"/>
              </a:rPr>
              <a:t>knowledge and skills to minimise harm</a:t>
            </a:r>
          </a:p>
          <a:p>
            <a:pPr marL="342900" lvl="1" indent="-342900">
              <a:spcAft>
                <a:spcPts val="600"/>
              </a:spcAft>
            </a:pPr>
            <a:r>
              <a:rPr lang="en-AU" dirty="0" smtClean="0">
                <a:ea typeface="+mn-ea"/>
                <a:cs typeface="Times New Roman"/>
              </a:rPr>
              <a:t>behaviours that will support a healthy lifestyle</a:t>
            </a:r>
          </a:p>
          <a:p>
            <a:endParaRPr lang="en-US" dirty="0"/>
          </a:p>
        </p:txBody>
      </p:sp>
    </p:spTree>
    <p:extLst>
      <p:ext uri="{BB962C8B-B14F-4D97-AF65-F5344CB8AC3E}">
        <p14:creationId xmlns:p14="http://schemas.microsoft.com/office/powerpoint/2010/main" val="1660508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and Physical Education</a:t>
            </a:r>
          </a:p>
        </p:txBody>
      </p:sp>
      <p:sp>
        <p:nvSpPr>
          <p:cNvPr id="3" name="Content Placeholder 2"/>
          <p:cNvSpPr>
            <a:spLocks noGrp="1"/>
          </p:cNvSpPr>
          <p:nvPr>
            <p:ph idx="1"/>
          </p:nvPr>
        </p:nvSpPr>
        <p:spPr/>
        <p:txBody>
          <a:bodyPr/>
          <a:lstStyle/>
          <a:p>
            <a:pPr marL="0" indent="0">
              <a:buNone/>
            </a:pPr>
            <a:r>
              <a:rPr lang="en-AU" dirty="0" smtClean="0"/>
              <a:t>For specific information regarding this course, contact:</a:t>
            </a:r>
          </a:p>
          <a:p>
            <a:pPr marL="1257300" lvl="3" indent="0">
              <a:buNone/>
            </a:pPr>
            <a:r>
              <a:rPr lang="en-AU" sz="2400" dirty="0" smtClean="0"/>
              <a:t>Dino Manalis</a:t>
            </a:r>
          </a:p>
          <a:p>
            <a:pPr marL="1257300" lvl="3" indent="0">
              <a:buNone/>
            </a:pPr>
            <a:r>
              <a:rPr lang="en-AU" sz="2400" dirty="0" smtClean="0"/>
              <a:t>08 9273 6356</a:t>
            </a:r>
          </a:p>
          <a:p>
            <a:pPr marL="1257300" lvl="3" indent="0">
              <a:buNone/>
            </a:pPr>
            <a:r>
              <a:rPr lang="en-AU" sz="2400" dirty="0" smtClean="0">
                <a:hlinkClick r:id="rId3"/>
              </a:rPr>
              <a:t>Dino.manalis@scsa.wa.edu.au</a:t>
            </a:r>
            <a:endParaRPr lang="en-AU" sz="2400" dirty="0" smtClean="0"/>
          </a:p>
          <a:p>
            <a:pPr marL="1257300" lvl="3" indent="0">
              <a:buNone/>
            </a:pPr>
            <a:endParaRPr lang="en-AU" sz="2400" dirty="0" smtClean="0"/>
          </a:p>
          <a:p>
            <a:endParaRPr lang="en-US" dirty="0"/>
          </a:p>
        </p:txBody>
      </p:sp>
    </p:spTree>
    <p:extLst>
      <p:ext uri="{BB962C8B-B14F-4D97-AF65-F5344CB8AC3E}">
        <p14:creationId xmlns:p14="http://schemas.microsoft.com/office/powerpoint/2010/main" val="4137884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2950" y="1273795"/>
            <a:ext cx="7848872" cy="4776692"/>
          </a:xfrm>
          <a:prstGeom prst="rect">
            <a:avLst/>
          </a:prstGeom>
        </p:spPr>
        <p:txBody>
          <a:bodyPr wrap="square">
            <a:spAutoFit/>
          </a:bodyPr>
          <a:lstStyle/>
          <a:p>
            <a:pPr fontAlgn="base">
              <a:lnSpc>
                <a:spcPct val="115000"/>
              </a:lnSpc>
              <a:spcBef>
                <a:spcPct val="0"/>
              </a:spcBef>
              <a:spcAft>
                <a:spcPct val="0"/>
              </a:spcAft>
            </a:pPr>
            <a:r>
              <a:rPr lang="en-AU" sz="3600" dirty="0">
                <a:solidFill>
                  <a:srgbClr val="4D2C8A"/>
                </a:solidFill>
                <a:latin typeface="+mj-lt"/>
                <a:ea typeface="+mj-ea"/>
                <a:cs typeface="+mj-cs"/>
              </a:rPr>
              <a:t>Materials Design and </a:t>
            </a:r>
            <a:r>
              <a:rPr lang="en-AU" sz="3600" dirty="0" smtClean="0">
                <a:solidFill>
                  <a:srgbClr val="4D2C8A"/>
                </a:solidFill>
                <a:latin typeface="+mj-lt"/>
                <a:ea typeface="+mj-ea"/>
                <a:cs typeface="+mj-cs"/>
              </a:rPr>
              <a:t>Technology</a:t>
            </a:r>
            <a:endParaRPr lang="en-AU" sz="3600" dirty="0">
              <a:solidFill>
                <a:srgbClr val="4D2C8A"/>
              </a:solidFill>
              <a:latin typeface="+mj-lt"/>
              <a:ea typeface="+mj-ea"/>
              <a:cs typeface="+mj-cs"/>
            </a:endParaRPr>
          </a:p>
          <a:p>
            <a:pPr marL="342900" indent="-342900" fontAlgn="base">
              <a:lnSpc>
                <a:spcPct val="115000"/>
              </a:lnSpc>
              <a:spcBef>
                <a:spcPct val="20000"/>
              </a:spcBef>
              <a:spcAft>
                <a:spcPts val="600"/>
              </a:spcAft>
              <a:buFont typeface="Arial" pitchFamily="34" charset="0"/>
              <a:buChar char="•"/>
            </a:pPr>
            <a:r>
              <a:rPr lang="en-AU" sz="2400" dirty="0">
                <a:ea typeface="Calibri"/>
                <a:cs typeface="Times New Roman"/>
              </a:rPr>
              <a:t>This course is designed to allow students to work with materials, so that students may develop a range of manipulation, processing, manufacturing and organisational skills. </a:t>
            </a:r>
            <a:endParaRPr lang="en-AU" sz="2400" dirty="0" smtClean="0">
              <a:ea typeface="Calibri"/>
              <a:cs typeface="Times New Roman"/>
            </a:endParaRPr>
          </a:p>
          <a:p>
            <a:pPr marL="342900" indent="-342900" fontAlgn="base">
              <a:lnSpc>
                <a:spcPct val="115000"/>
              </a:lnSpc>
              <a:spcBef>
                <a:spcPct val="20000"/>
              </a:spcBef>
              <a:spcAft>
                <a:spcPts val="600"/>
              </a:spcAft>
              <a:buFont typeface="Arial" pitchFamily="34" charset="0"/>
              <a:buChar char="•"/>
            </a:pPr>
            <a:r>
              <a:rPr lang="en-AU" sz="2400" dirty="0" smtClean="0">
                <a:ea typeface="Calibri"/>
                <a:cs typeface="Times New Roman"/>
              </a:rPr>
              <a:t>When </a:t>
            </a:r>
            <a:r>
              <a:rPr lang="en-AU" sz="2400" dirty="0">
                <a:ea typeface="Calibri"/>
                <a:cs typeface="Times New Roman"/>
              </a:rPr>
              <a:t>designing with materials, they may have opportunities to solve problems, generate ideas and communicate what they do. This enables them to make more informed decisions about the use of materials and technology in real life </a:t>
            </a:r>
            <a:r>
              <a:rPr lang="en-AU" sz="2400" dirty="0" smtClean="0">
                <a:ea typeface="Calibri"/>
                <a:cs typeface="Times New Roman"/>
              </a:rPr>
              <a:t>context.</a:t>
            </a:r>
            <a:endParaRPr lang="en-AU" sz="2400" dirty="0">
              <a:ea typeface="Calibri"/>
              <a:cs typeface="Times New Roman"/>
            </a:endParaRPr>
          </a:p>
        </p:txBody>
      </p:sp>
    </p:spTree>
    <p:extLst>
      <p:ext uri="{BB962C8B-B14F-4D97-AF65-F5344CB8AC3E}">
        <p14:creationId xmlns:p14="http://schemas.microsoft.com/office/powerpoint/2010/main" val="439997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Changes in structure and content</a:t>
            </a:r>
            <a:br>
              <a:rPr lang="en-AU" dirty="0" smtClean="0"/>
            </a:br>
            <a:endParaRPr lang="en-AU" dirty="0"/>
          </a:p>
        </p:txBody>
      </p:sp>
      <p:sp>
        <p:nvSpPr>
          <p:cNvPr id="3" name="Content Placeholder 2"/>
          <p:cNvSpPr>
            <a:spLocks noGrp="1"/>
          </p:cNvSpPr>
          <p:nvPr>
            <p:ph idx="1"/>
          </p:nvPr>
        </p:nvSpPr>
        <p:spPr>
          <a:xfrm>
            <a:off x="457200" y="1484784"/>
            <a:ext cx="8229600" cy="4641379"/>
          </a:xfrm>
        </p:spPr>
        <p:txBody>
          <a:bodyPr>
            <a:normAutofit/>
          </a:bodyPr>
          <a:lstStyle/>
          <a:p>
            <a:r>
              <a:rPr lang="en-AU" dirty="0" smtClean="0"/>
              <a:t>Minor changes to the content of the course.</a:t>
            </a:r>
          </a:p>
          <a:p>
            <a:r>
              <a:rPr lang="en-AU" dirty="0" smtClean="0"/>
              <a:t>Common content from the three contexts has been moved into the Common Content section of each unit. This </a:t>
            </a:r>
            <a:r>
              <a:rPr lang="en-AU" dirty="0" smtClean="0"/>
              <a:t>provides: </a:t>
            </a:r>
            <a:endParaRPr lang="en-AU" dirty="0" smtClean="0"/>
          </a:p>
          <a:p>
            <a:pPr lvl="1"/>
            <a:r>
              <a:rPr lang="en-AU" dirty="0" smtClean="0"/>
              <a:t>clearer comparability between the contexts</a:t>
            </a:r>
          </a:p>
          <a:p>
            <a:pPr lvl="1"/>
            <a:r>
              <a:rPr lang="en-AU" dirty="0" smtClean="0"/>
              <a:t>better </a:t>
            </a:r>
            <a:r>
              <a:rPr lang="en-AU" dirty="0" smtClean="0"/>
              <a:t>treatment of the design process, safety and production management without changing the intent of the original context content.  </a:t>
            </a:r>
          </a:p>
          <a:p>
            <a:r>
              <a:rPr lang="en-AU" dirty="0" smtClean="0"/>
              <a:t>Minor amendments were made to dot points in Nature and Properties of Materials, and Materials in Context, for better comparability between context response tasks. </a:t>
            </a:r>
          </a:p>
        </p:txBody>
      </p:sp>
    </p:spTree>
    <p:extLst>
      <p:ext uri="{BB962C8B-B14F-4D97-AF65-F5344CB8AC3E}">
        <p14:creationId xmlns:p14="http://schemas.microsoft.com/office/powerpoint/2010/main" val="85614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44550"/>
            <a:ext cx="8550275" cy="844550"/>
          </a:xfrm>
        </p:spPr>
        <p:txBody>
          <a:bodyPr/>
          <a:lstStyle/>
          <a:p>
            <a:r>
              <a:rPr lang="en-AU" dirty="0" smtClean="0"/>
              <a:t>Eligibility for Preliminary courses</a:t>
            </a:r>
            <a:endParaRPr lang="en-AU" dirty="0"/>
          </a:p>
        </p:txBody>
      </p:sp>
      <p:sp>
        <p:nvSpPr>
          <p:cNvPr id="3" name="Content Placeholder 2"/>
          <p:cNvSpPr>
            <a:spLocks noGrp="1"/>
          </p:cNvSpPr>
          <p:nvPr>
            <p:ph idx="1"/>
          </p:nvPr>
        </p:nvSpPr>
        <p:spPr>
          <a:xfrm>
            <a:off x="304800" y="1793875"/>
            <a:ext cx="8531225" cy="4606925"/>
          </a:xfrm>
        </p:spPr>
        <p:txBody>
          <a:bodyPr/>
          <a:lstStyle/>
          <a:p>
            <a:r>
              <a:rPr lang="en-AU" sz="2200" dirty="0"/>
              <a:t>Preliminary courses provide a relevant option for students </a:t>
            </a:r>
            <a:r>
              <a:rPr lang="en-AU" sz="2200" dirty="0" smtClean="0"/>
              <a:t>who: </a:t>
            </a:r>
          </a:p>
          <a:p>
            <a:pPr lvl="1"/>
            <a:r>
              <a:rPr lang="en-AU" sz="2200" dirty="0" smtClean="0"/>
              <a:t>cannot </a:t>
            </a:r>
            <a:r>
              <a:rPr lang="en-AU" sz="2200" dirty="0"/>
              <a:t>access the ATAR or General course content with adjustment and/or disability provisions, or </a:t>
            </a:r>
            <a:endParaRPr lang="en-AU" sz="2200" dirty="0" smtClean="0"/>
          </a:p>
          <a:p>
            <a:pPr lvl="1"/>
            <a:r>
              <a:rPr lang="en-AU" sz="2200" dirty="0" smtClean="0"/>
              <a:t>unable </a:t>
            </a:r>
            <a:r>
              <a:rPr lang="en-AU" sz="2200" dirty="0"/>
              <a:t>to progress directly to training from school, or </a:t>
            </a:r>
            <a:endParaRPr lang="en-AU" sz="2200" dirty="0" smtClean="0"/>
          </a:p>
          <a:p>
            <a:pPr lvl="1"/>
            <a:r>
              <a:rPr lang="en-AU" sz="2200" dirty="0" smtClean="0"/>
              <a:t>require </a:t>
            </a:r>
            <a:r>
              <a:rPr lang="en-AU" sz="2200" dirty="0"/>
              <a:t>modified and /or independent education plans. </a:t>
            </a:r>
            <a:endParaRPr lang="en-AU" sz="2200" dirty="0" smtClean="0"/>
          </a:p>
          <a:p>
            <a:pPr marL="457200" lvl="1" indent="0">
              <a:buNone/>
            </a:pPr>
            <a:endParaRPr lang="en-AU" sz="2200" dirty="0"/>
          </a:p>
          <a:p>
            <a:r>
              <a:rPr lang="en-AU" sz="2200" dirty="0"/>
              <a:t>Preliminary courses are designed for students </a:t>
            </a:r>
            <a:r>
              <a:rPr lang="en-AU" sz="2200" dirty="0" smtClean="0"/>
              <a:t>identified </a:t>
            </a:r>
            <a:r>
              <a:rPr lang="en-AU" sz="2200" dirty="0"/>
              <a:t>as having a recognised disability under the </a:t>
            </a:r>
            <a:r>
              <a:rPr lang="en-AU" sz="2200" i="1" dirty="0"/>
              <a:t>Disability Discrimination Act 1992</a:t>
            </a:r>
            <a:r>
              <a:rPr lang="en-AU" sz="2200" dirty="0"/>
              <a:t>, and who meet the above criteria</a:t>
            </a:r>
            <a:r>
              <a:rPr lang="en-AU" sz="2200" dirty="0" smtClean="0"/>
              <a:t>.</a:t>
            </a:r>
          </a:p>
          <a:p>
            <a:pPr marL="0" indent="0">
              <a:buNone/>
            </a:pPr>
            <a:endParaRPr lang="en-AU" sz="2200" dirty="0"/>
          </a:p>
          <a:p>
            <a:r>
              <a:rPr lang="en-AU" sz="2200" dirty="0" smtClean="0"/>
              <a:t>Enrolling students into education support is a decision determined by each of the system-sectors.</a:t>
            </a:r>
          </a:p>
        </p:txBody>
      </p:sp>
    </p:spTree>
    <p:extLst>
      <p:ext uri="{BB962C8B-B14F-4D97-AF65-F5344CB8AC3E}">
        <p14:creationId xmlns:p14="http://schemas.microsoft.com/office/powerpoint/2010/main" val="3705623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Changes in structure and content continued</a:t>
            </a:r>
            <a:br>
              <a:rPr lang="en-AU" dirty="0" smtClean="0"/>
            </a:br>
            <a:endParaRPr lang="en-AU" dirty="0"/>
          </a:p>
        </p:txBody>
      </p:sp>
      <p:sp>
        <p:nvSpPr>
          <p:cNvPr id="3" name="Content Placeholder 2"/>
          <p:cNvSpPr>
            <a:spLocks noGrp="1"/>
          </p:cNvSpPr>
          <p:nvPr>
            <p:ph idx="1"/>
          </p:nvPr>
        </p:nvSpPr>
        <p:spPr>
          <a:xfrm>
            <a:off x="457200" y="1484784"/>
            <a:ext cx="8229600" cy="4641379"/>
          </a:xfrm>
        </p:spPr>
        <p:txBody>
          <a:bodyPr>
            <a:normAutofit/>
          </a:bodyPr>
          <a:lstStyle/>
          <a:p>
            <a:r>
              <a:rPr lang="en-AU" dirty="0" smtClean="0"/>
              <a:t>Minor amendments were made to the unit descriptions, primarily to improve description consistency between descriptions and content and student design and production activities.</a:t>
            </a:r>
          </a:p>
          <a:p>
            <a:r>
              <a:rPr lang="en-AU" dirty="0" smtClean="0"/>
              <a:t>Design processes are introduced and the study of a number the elements and fundamentals of design is encouraged.</a:t>
            </a:r>
          </a:p>
          <a:p>
            <a:r>
              <a:rPr lang="en-AU" dirty="0" smtClean="0"/>
              <a:t>Practical making activities continue to be the main focus of the section: Use of technology - skills and techniques.   </a:t>
            </a:r>
          </a:p>
        </p:txBody>
      </p:sp>
    </p:spTree>
    <p:extLst>
      <p:ext uri="{BB962C8B-B14F-4D97-AF65-F5344CB8AC3E}">
        <p14:creationId xmlns:p14="http://schemas.microsoft.com/office/powerpoint/2010/main" val="720713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Materials Design and Technology</a:t>
            </a:r>
            <a:endParaRPr lang="en-AU" dirty="0"/>
          </a:p>
        </p:txBody>
      </p:sp>
      <p:sp>
        <p:nvSpPr>
          <p:cNvPr id="3" name="Content Placeholder 2"/>
          <p:cNvSpPr>
            <a:spLocks noGrp="1"/>
          </p:cNvSpPr>
          <p:nvPr>
            <p:ph idx="1"/>
          </p:nvPr>
        </p:nvSpPr>
        <p:spPr/>
        <p:txBody>
          <a:bodyPr/>
          <a:lstStyle/>
          <a:p>
            <a:pPr marL="0" indent="0">
              <a:buNone/>
            </a:pPr>
            <a:r>
              <a:rPr lang="en-AU" dirty="0" smtClean="0"/>
              <a:t>For specific questions about Materials Design and Technology Preliminary, contact:</a:t>
            </a:r>
          </a:p>
          <a:p>
            <a:pPr marL="1257300" lvl="3" indent="0">
              <a:buNone/>
            </a:pPr>
            <a:r>
              <a:rPr lang="en-AU" sz="2400" dirty="0"/>
              <a:t>Kim </a:t>
            </a:r>
            <a:r>
              <a:rPr lang="en-AU" sz="2400" dirty="0" smtClean="0"/>
              <a:t>Outtrim</a:t>
            </a:r>
          </a:p>
          <a:p>
            <a:pPr marL="1257300" lvl="3" indent="0">
              <a:buNone/>
            </a:pPr>
            <a:r>
              <a:rPr lang="en-AU" sz="2400" dirty="0" smtClean="0"/>
              <a:t>08 </a:t>
            </a:r>
            <a:r>
              <a:rPr lang="en-AU" sz="2400" dirty="0"/>
              <a:t>9273 6380 </a:t>
            </a:r>
            <a:endParaRPr lang="en-AU" sz="2400" dirty="0" smtClean="0"/>
          </a:p>
          <a:p>
            <a:pPr marL="1257300" lvl="3" indent="0">
              <a:buNone/>
            </a:pPr>
            <a:r>
              <a:rPr lang="en-AU" sz="2400" dirty="0" smtClean="0"/>
              <a:t>Kim.Outtrim@scsa.wa.edu.au</a:t>
            </a:r>
            <a:endParaRPr lang="en-AU" sz="2400" dirty="0"/>
          </a:p>
        </p:txBody>
      </p:sp>
    </p:spTree>
    <p:extLst>
      <p:ext uri="{BB962C8B-B14F-4D97-AF65-F5344CB8AC3E}">
        <p14:creationId xmlns:p14="http://schemas.microsoft.com/office/powerpoint/2010/main" val="3105802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sp>
        <p:nvSpPr>
          <p:cNvPr id="3" name="Content Placeholder 2"/>
          <p:cNvSpPr>
            <a:spLocks noGrp="1"/>
          </p:cNvSpPr>
          <p:nvPr>
            <p:ph idx="1"/>
          </p:nvPr>
        </p:nvSpPr>
        <p:spPr/>
        <p:txBody>
          <a:bodyPr/>
          <a:lstStyle/>
          <a:p>
            <a:pPr marL="0" indent="0">
              <a:buNone/>
            </a:pPr>
            <a:r>
              <a:rPr lang="en-AU" dirty="0" smtClean="0"/>
              <a:t>Aims</a:t>
            </a:r>
          </a:p>
          <a:p>
            <a:pPr marL="57150" indent="0">
              <a:buNone/>
            </a:pPr>
            <a:r>
              <a:rPr lang="en-AU" dirty="0" smtClean="0"/>
              <a:t>The </a:t>
            </a:r>
            <a:r>
              <a:rPr lang="en-AU" dirty="0"/>
              <a:t>Mathematics Preliminary course aims to develop students’:</a:t>
            </a:r>
          </a:p>
          <a:p>
            <a:r>
              <a:rPr lang="en-AU" dirty="0" smtClean="0"/>
              <a:t>understanding </a:t>
            </a:r>
            <a:r>
              <a:rPr lang="en-AU" dirty="0"/>
              <a:t>and application of functional numeracy concepts, with a particular focus on </a:t>
            </a:r>
            <a:r>
              <a:rPr lang="en-AU" dirty="0" smtClean="0"/>
              <a:t>their understanding </a:t>
            </a:r>
            <a:r>
              <a:rPr lang="en-AU" dirty="0"/>
              <a:t>of whole numbers, money and time</a:t>
            </a:r>
          </a:p>
          <a:p>
            <a:r>
              <a:rPr lang="en-AU" dirty="0" smtClean="0"/>
              <a:t>use </a:t>
            </a:r>
            <a:r>
              <a:rPr lang="en-AU" dirty="0"/>
              <a:t>of counting, basic facts, mental calculations or a calculator to solve everyday problems, and </a:t>
            </a:r>
            <a:r>
              <a:rPr lang="en-AU" dirty="0" smtClean="0"/>
              <a:t>their </a:t>
            </a:r>
            <a:r>
              <a:rPr lang="en-AU" dirty="0"/>
              <a:t>understanding of the magnitude of numbers to know whether an answer makes sense within </a:t>
            </a:r>
            <a:r>
              <a:rPr lang="en-AU" dirty="0" smtClean="0"/>
              <a:t>the context</a:t>
            </a:r>
            <a:endParaRPr lang="en-AU" dirty="0"/>
          </a:p>
          <a:p>
            <a:r>
              <a:rPr lang="en-AU" dirty="0" smtClean="0"/>
              <a:t>understanding </a:t>
            </a:r>
            <a:r>
              <a:rPr lang="en-AU" dirty="0"/>
              <a:t>of </a:t>
            </a:r>
            <a:r>
              <a:rPr lang="en-AU" dirty="0" smtClean="0"/>
              <a:t>measurement </a:t>
            </a:r>
            <a:r>
              <a:rPr lang="en-AU" dirty="0"/>
              <a:t>concepts related to length, mass and </a:t>
            </a:r>
            <a:r>
              <a:rPr lang="en-AU" dirty="0" smtClean="0"/>
              <a:t>capacity </a:t>
            </a:r>
          </a:p>
        </p:txBody>
      </p:sp>
    </p:spTree>
    <p:extLst>
      <p:ext uri="{BB962C8B-B14F-4D97-AF65-F5344CB8AC3E}">
        <p14:creationId xmlns:p14="http://schemas.microsoft.com/office/powerpoint/2010/main" val="7316431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sp>
        <p:nvSpPr>
          <p:cNvPr id="3" name="Content Placeholder 2"/>
          <p:cNvSpPr>
            <a:spLocks noGrp="1"/>
          </p:cNvSpPr>
          <p:nvPr>
            <p:ph idx="1"/>
          </p:nvPr>
        </p:nvSpPr>
        <p:spPr/>
        <p:txBody>
          <a:bodyPr/>
          <a:lstStyle/>
          <a:p>
            <a:pPr marL="0" indent="0">
              <a:buNone/>
            </a:pPr>
            <a:r>
              <a:rPr lang="en-AU" dirty="0" smtClean="0"/>
              <a:t>Aims (continued)</a:t>
            </a:r>
            <a:endParaRPr lang="en-AU" dirty="0"/>
          </a:p>
          <a:p>
            <a:r>
              <a:rPr lang="en-AU" dirty="0" smtClean="0"/>
              <a:t>understanding </a:t>
            </a:r>
            <a:r>
              <a:rPr lang="en-AU" dirty="0"/>
              <a:t>of spatial concepts so they can follow directions to locate places and positions, and </a:t>
            </a:r>
            <a:r>
              <a:rPr lang="en-AU" dirty="0" smtClean="0"/>
              <a:t>to recognise </a:t>
            </a:r>
            <a:r>
              <a:rPr lang="en-AU" dirty="0"/>
              <a:t>and use the characteristics of common 2D and 3D shapes</a:t>
            </a:r>
          </a:p>
          <a:p>
            <a:r>
              <a:rPr lang="en-AU" dirty="0" smtClean="0"/>
              <a:t>understanding </a:t>
            </a:r>
            <a:r>
              <a:rPr lang="en-AU" dirty="0"/>
              <a:t>of concepts of chance and data so that students can use this to predict common events</a:t>
            </a:r>
            <a:r>
              <a:rPr lang="en-AU" dirty="0" smtClean="0"/>
              <a:t>, and </a:t>
            </a:r>
            <a:r>
              <a:rPr lang="en-AU" dirty="0"/>
              <a:t>to interpret commonly‐used forms of data, such as timetables.</a:t>
            </a:r>
          </a:p>
        </p:txBody>
      </p:sp>
    </p:spTree>
    <p:extLst>
      <p:ext uri="{BB962C8B-B14F-4D97-AF65-F5344CB8AC3E}">
        <p14:creationId xmlns:p14="http://schemas.microsoft.com/office/powerpoint/2010/main" val="36761336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sp>
        <p:nvSpPr>
          <p:cNvPr id="3" name="Content Placeholder 2"/>
          <p:cNvSpPr>
            <a:spLocks noGrp="1"/>
          </p:cNvSpPr>
          <p:nvPr>
            <p:ph idx="1"/>
          </p:nvPr>
        </p:nvSpPr>
        <p:spPr/>
        <p:txBody>
          <a:bodyPr/>
          <a:lstStyle/>
          <a:p>
            <a:pPr marL="0" indent="0">
              <a:buNone/>
            </a:pPr>
            <a:r>
              <a:rPr lang="en-AU" dirty="0" smtClean="0"/>
              <a:t>Structure of the course</a:t>
            </a:r>
            <a:endParaRPr lang="en-AU"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057400"/>
            <a:ext cx="8183118" cy="4296375"/>
          </a:xfrm>
          <a:prstGeom prst="rect">
            <a:avLst/>
          </a:prstGeom>
        </p:spPr>
      </p:pic>
    </p:spTree>
    <p:extLst>
      <p:ext uri="{BB962C8B-B14F-4D97-AF65-F5344CB8AC3E}">
        <p14:creationId xmlns:p14="http://schemas.microsoft.com/office/powerpoint/2010/main" val="1994770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161" y="1535430"/>
            <a:ext cx="8449855" cy="4439217"/>
          </a:xfrm>
          <a:prstGeom prst="rect">
            <a:avLst/>
          </a:prstGeom>
        </p:spPr>
      </p:pic>
    </p:spTree>
    <p:extLst>
      <p:ext uri="{BB962C8B-B14F-4D97-AF65-F5344CB8AC3E}">
        <p14:creationId xmlns:p14="http://schemas.microsoft.com/office/powerpoint/2010/main" val="3076839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sp>
        <p:nvSpPr>
          <p:cNvPr id="3" name="TextBox 2"/>
          <p:cNvSpPr txBox="1"/>
          <p:nvPr/>
        </p:nvSpPr>
        <p:spPr>
          <a:xfrm>
            <a:off x="304800" y="1615440"/>
            <a:ext cx="5032147" cy="369332"/>
          </a:xfrm>
          <a:prstGeom prst="rect">
            <a:avLst/>
          </a:prstGeom>
          <a:noFill/>
        </p:spPr>
        <p:txBody>
          <a:bodyPr wrap="none" rtlCol="0">
            <a:spAutoFit/>
          </a:bodyPr>
          <a:lstStyle/>
          <a:p>
            <a:r>
              <a:rPr lang="en-AU" dirty="0" smtClean="0"/>
              <a:t>Content descriptions and examples in each unit</a:t>
            </a:r>
            <a:endParaRPr lang="en-AU"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046" y="1984772"/>
            <a:ext cx="8649908" cy="4448796"/>
          </a:xfrm>
          <a:prstGeom prst="rect">
            <a:avLst/>
          </a:prstGeom>
        </p:spPr>
      </p:pic>
    </p:spTree>
    <p:extLst>
      <p:ext uri="{BB962C8B-B14F-4D97-AF65-F5344CB8AC3E}">
        <p14:creationId xmlns:p14="http://schemas.microsoft.com/office/powerpoint/2010/main" val="532663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Mathematics</a:t>
            </a:r>
            <a:endParaRPr lang="en-AU" dirty="0"/>
          </a:p>
        </p:txBody>
      </p:sp>
      <p:sp>
        <p:nvSpPr>
          <p:cNvPr id="3" name="Content Placeholder 2"/>
          <p:cNvSpPr>
            <a:spLocks noGrp="1"/>
          </p:cNvSpPr>
          <p:nvPr>
            <p:ph idx="1"/>
          </p:nvPr>
        </p:nvSpPr>
        <p:spPr/>
        <p:txBody>
          <a:bodyPr/>
          <a:lstStyle/>
          <a:p>
            <a:pPr marL="0" indent="0">
              <a:buNone/>
            </a:pPr>
            <a:r>
              <a:rPr lang="en-AU" dirty="0" smtClean="0"/>
              <a:t>For specific questions about Mathematics Preliminary, contact:</a:t>
            </a:r>
          </a:p>
          <a:p>
            <a:pPr marL="1257300" lvl="3" indent="0">
              <a:buNone/>
            </a:pPr>
            <a:r>
              <a:rPr lang="en-AU" sz="2400" dirty="0" smtClean="0"/>
              <a:t>Malachy Doherty</a:t>
            </a:r>
          </a:p>
          <a:p>
            <a:pPr marL="1257300" lvl="3" indent="0">
              <a:buNone/>
            </a:pPr>
            <a:r>
              <a:rPr lang="en-AU" sz="2400" dirty="0" smtClean="0"/>
              <a:t>08 9273 </a:t>
            </a:r>
            <a:r>
              <a:rPr lang="en-AU" sz="2400" dirty="0"/>
              <a:t>6768 </a:t>
            </a:r>
            <a:endParaRPr lang="en-AU" sz="2400" dirty="0" smtClean="0"/>
          </a:p>
          <a:p>
            <a:pPr marL="1257300" lvl="3" indent="0">
              <a:buNone/>
            </a:pPr>
            <a:r>
              <a:rPr lang="en-AU" sz="2400" dirty="0" smtClean="0"/>
              <a:t>Malachy.Doherty@scsa.wa.edu.au</a:t>
            </a:r>
            <a:endParaRPr lang="en-AU" sz="2400" dirty="0"/>
          </a:p>
        </p:txBody>
      </p:sp>
    </p:spTree>
    <p:extLst>
      <p:ext uri="{BB962C8B-B14F-4D97-AF65-F5344CB8AC3E}">
        <p14:creationId xmlns:p14="http://schemas.microsoft.com/office/powerpoint/2010/main" val="15455412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Religion and Life</a:t>
            </a:r>
            <a:endParaRPr lang="en-AU" dirty="0"/>
          </a:p>
        </p:txBody>
      </p:sp>
      <p:sp>
        <p:nvSpPr>
          <p:cNvPr id="3" name="Content Placeholder 2"/>
          <p:cNvSpPr>
            <a:spLocks noGrp="1"/>
          </p:cNvSpPr>
          <p:nvPr>
            <p:ph idx="1"/>
          </p:nvPr>
        </p:nvSpPr>
        <p:spPr>
          <a:xfrm>
            <a:off x="304800" y="1793875"/>
            <a:ext cx="8531225" cy="4302125"/>
          </a:xfrm>
        </p:spPr>
        <p:txBody>
          <a:bodyPr>
            <a:normAutofit/>
          </a:bodyPr>
          <a:lstStyle/>
          <a:p>
            <a:pPr marL="0" lvl="0" indent="0">
              <a:spcAft>
                <a:spcPts val="600"/>
              </a:spcAft>
              <a:buNone/>
            </a:pPr>
            <a:r>
              <a:rPr lang="en-AU" b="1" dirty="0" smtClean="0">
                <a:ea typeface="Calibri"/>
                <a:cs typeface="Times New Roman"/>
              </a:rPr>
              <a:t>Content change overview:</a:t>
            </a:r>
            <a:endParaRPr lang="en-AU" dirty="0" smtClean="0">
              <a:cs typeface="Times New Roman"/>
            </a:endParaRPr>
          </a:p>
          <a:p>
            <a:pPr>
              <a:spcAft>
                <a:spcPts val="600"/>
              </a:spcAft>
            </a:pPr>
            <a:r>
              <a:rPr lang="en-AU" dirty="0" smtClean="0">
                <a:cs typeface="Times New Roman"/>
              </a:rPr>
              <a:t>Rationale for course revised</a:t>
            </a:r>
          </a:p>
          <a:p>
            <a:pPr>
              <a:spcAft>
                <a:spcPts val="600"/>
              </a:spcAft>
            </a:pPr>
            <a:r>
              <a:rPr lang="en-AU" dirty="0" smtClean="0">
                <a:cs typeface="Times New Roman"/>
              </a:rPr>
              <a:t>Aims for the course developed</a:t>
            </a:r>
          </a:p>
          <a:p>
            <a:pPr>
              <a:spcAft>
                <a:spcPts val="600"/>
              </a:spcAft>
            </a:pPr>
            <a:r>
              <a:rPr lang="en-AU" dirty="0" smtClean="0">
                <a:cs typeface="Times New Roman"/>
              </a:rPr>
              <a:t>Description of content organisers revised</a:t>
            </a:r>
          </a:p>
          <a:p>
            <a:pPr>
              <a:spcAft>
                <a:spcPts val="600"/>
              </a:spcAft>
            </a:pPr>
            <a:r>
              <a:rPr lang="en-AU" dirty="0" smtClean="0">
                <a:cs typeface="Times New Roman"/>
              </a:rPr>
              <a:t>Unit outcomes developed for each unit</a:t>
            </a:r>
          </a:p>
          <a:p>
            <a:pPr>
              <a:spcAft>
                <a:spcPts val="600"/>
              </a:spcAft>
            </a:pPr>
            <a:r>
              <a:rPr lang="en-AU" dirty="0" smtClean="0">
                <a:cs typeface="Times New Roman"/>
              </a:rPr>
              <a:t>Unit focus for each unit revised for clarity</a:t>
            </a: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5101676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a:t>Religion and Life</a:t>
            </a:r>
          </a:p>
        </p:txBody>
      </p:sp>
      <p:sp>
        <p:nvSpPr>
          <p:cNvPr id="3" name="Content Placeholder 2"/>
          <p:cNvSpPr>
            <a:spLocks noGrp="1"/>
          </p:cNvSpPr>
          <p:nvPr>
            <p:ph idx="1"/>
          </p:nvPr>
        </p:nvSpPr>
        <p:spPr>
          <a:xfrm>
            <a:off x="304800" y="1793875"/>
            <a:ext cx="8531225" cy="4606925"/>
          </a:xfrm>
        </p:spPr>
        <p:txBody>
          <a:bodyPr>
            <a:normAutofit/>
          </a:bodyPr>
          <a:lstStyle/>
          <a:p>
            <a:pPr marL="0" lvl="0" indent="0">
              <a:spcAft>
                <a:spcPts val="600"/>
              </a:spcAft>
              <a:buNone/>
            </a:pPr>
            <a:r>
              <a:rPr lang="en-AU" sz="2800" b="1" dirty="0" smtClean="0">
                <a:ea typeface="Calibri"/>
                <a:cs typeface="Times New Roman"/>
              </a:rPr>
              <a:t>Content </a:t>
            </a:r>
            <a:r>
              <a:rPr lang="en-AU" sz="2800" b="1" dirty="0">
                <a:ea typeface="Calibri"/>
                <a:cs typeface="Times New Roman"/>
              </a:rPr>
              <a:t>change overview continued:</a:t>
            </a:r>
          </a:p>
          <a:p>
            <a:pPr>
              <a:spcAft>
                <a:spcPts val="600"/>
              </a:spcAft>
            </a:pPr>
            <a:r>
              <a:rPr lang="en-AU" sz="2800" dirty="0">
                <a:cs typeface="Times New Roman"/>
              </a:rPr>
              <a:t>Content in each unit </a:t>
            </a:r>
            <a:r>
              <a:rPr lang="en-AU" sz="2800" dirty="0" smtClean="0">
                <a:cs typeface="Times New Roman"/>
              </a:rPr>
              <a:t>has been revised to </a:t>
            </a:r>
            <a:r>
              <a:rPr lang="en-AU" sz="2800" dirty="0">
                <a:cs typeface="Times New Roman"/>
              </a:rPr>
              <a:t>provide:</a:t>
            </a:r>
          </a:p>
          <a:p>
            <a:pPr lvl="1" indent="-342900">
              <a:spcAft>
                <a:spcPts val="600"/>
              </a:spcAft>
              <a:buFont typeface="Wingdings" pitchFamily="2" charset="2"/>
              <a:buChar char="§"/>
            </a:pPr>
            <a:r>
              <a:rPr lang="en-AU" sz="2800" dirty="0">
                <a:cs typeface="Times New Roman"/>
              </a:rPr>
              <a:t>improved </a:t>
            </a:r>
            <a:r>
              <a:rPr lang="en-AU" sz="2800" dirty="0" smtClean="0">
                <a:cs typeface="Times New Roman"/>
              </a:rPr>
              <a:t>sequencing</a:t>
            </a:r>
          </a:p>
          <a:p>
            <a:pPr lvl="1" indent="-342900">
              <a:spcAft>
                <a:spcPts val="600"/>
              </a:spcAft>
              <a:buFont typeface="Wingdings" pitchFamily="2" charset="2"/>
              <a:buChar char="§"/>
            </a:pPr>
            <a:r>
              <a:rPr lang="en-AU" sz="2800" dirty="0" smtClean="0">
                <a:cs typeface="Times New Roman"/>
              </a:rPr>
              <a:t>clarity  </a:t>
            </a:r>
          </a:p>
          <a:p>
            <a:pPr>
              <a:spcAft>
                <a:spcPts val="600"/>
              </a:spcAft>
            </a:pPr>
            <a:r>
              <a:rPr lang="en-AU" sz="2800" dirty="0" smtClean="0">
                <a:cs typeface="Times New Roman"/>
              </a:rPr>
              <a:t>Skills content has been modified</a:t>
            </a:r>
            <a:endParaRPr lang="en-AU" dirty="0"/>
          </a:p>
        </p:txBody>
      </p:sp>
    </p:spTree>
    <p:extLst>
      <p:ext uri="{BB962C8B-B14F-4D97-AF65-F5344CB8AC3E}">
        <p14:creationId xmlns:p14="http://schemas.microsoft.com/office/powerpoint/2010/main" val="2458434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course content changed?</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For each </a:t>
            </a:r>
            <a:r>
              <a:rPr lang="en-AU" dirty="0"/>
              <a:t>Preliminary</a:t>
            </a:r>
            <a:r>
              <a:rPr lang="en-AU" dirty="0">
                <a:ea typeface="Calibri"/>
                <a:cs typeface="Times New Roman"/>
              </a:rPr>
              <a:t> </a:t>
            </a:r>
            <a:r>
              <a:rPr lang="en-AU" dirty="0" smtClean="0">
                <a:ea typeface="Calibri"/>
                <a:cs typeface="Times New Roman"/>
              </a:rPr>
              <a:t>course</a:t>
            </a:r>
          </a:p>
          <a:p>
            <a:pPr lvl="1">
              <a:spcAft>
                <a:spcPts val="600"/>
              </a:spcAft>
            </a:pPr>
            <a:r>
              <a:rPr lang="en-AU" dirty="0" smtClean="0">
                <a:ea typeface="Calibri"/>
                <a:cs typeface="Times New Roman"/>
              </a:rPr>
              <a:t>Unit PA adapted into Unit 1 and Unit 2</a:t>
            </a:r>
          </a:p>
          <a:p>
            <a:pPr lvl="1">
              <a:spcAft>
                <a:spcPts val="600"/>
              </a:spcAft>
            </a:pPr>
            <a:r>
              <a:rPr lang="en-AU" dirty="0" smtClean="0">
                <a:cs typeface="Times New Roman"/>
              </a:rPr>
              <a:t>Unit </a:t>
            </a:r>
            <a:r>
              <a:rPr lang="en-AU" dirty="0" err="1" smtClean="0">
                <a:cs typeface="Times New Roman"/>
              </a:rPr>
              <a:t>PB</a:t>
            </a:r>
            <a:r>
              <a:rPr lang="en-AU" dirty="0" smtClean="0">
                <a:cs typeface="Times New Roman"/>
              </a:rPr>
              <a:t> adapted into Unit 3 and Unit 4</a:t>
            </a:r>
          </a:p>
          <a:p>
            <a:pPr marL="457200" lvl="1" indent="0">
              <a:spcAft>
                <a:spcPts val="600"/>
              </a:spcAft>
              <a:buNone/>
            </a:pPr>
            <a:endParaRPr lang="en-AU" dirty="0" smtClean="0">
              <a:cs typeface="Times New Roman"/>
            </a:endParaRPr>
          </a:p>
          <a:p>
            <a:pPr lvl="0">
              <a:spcAft>
                <a:spcPts val="600"/>
              </a:spcAft>
            </a:pPr>
            <a:r>
              <a:rPr lang="en-AU" dirty="0" smtClean="0">
                <a:cs typeface="Times New Roman"/>
              </a:rPr>
              <a:t>English Preliminary, in response to teacher advice, has left the units as combined. That is, Units 1 and 2 and Units 3 and 4. </a:t>
            </a:r>
          </a:p>
        </p:txBody>
      </p:sp>
    </p:spTree>
    <p:extLst>
      <p:ext uri="{BB962C8B-B14F-4D97-AF65-F5344CB8AC3E}">
        <p14:creationId xmlns:p14="http://schemas.microsoft.com/office/powerpoint/2010/main" val="1387046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Religion and Life</a:t>
            </a:r>
          </a:p>
        </p:txBody>
      </p:sp>
      <p:sp>
        <p:nvSpPr>
          <p:cNvPr id="3" name="Content Placeholder 2"/>
          <p:cNvSpPr>
            <a:spLocks noGrp="1"/>
          </p:cNvSpPr>
          <p:nvPr>
            <p:ph idx="1"/>
          </p:nvPr>
        </p:nvSpPr>
        <p:spPr/>
        <p:txBody>
          <a:bodyPr/>
          <a:lstStyle/>
          <a:p>
            <a:pPr marL="0" indent="0">
              <a:buNone/>
            </a:pPr>
            <a:r>
              <a:rPr lang="en-AU" dirty="0" smtClean="0"/>
              <a:t>For specific questions about Business Management and Enterprise Preliminary, contact:</a:t>
            </a:r>
          </a:p>
          <a:p>
            <a:pPr marL="1257300" lvl="3" indent="0">
              <a:buNone/>
            </a:pPr>
            <a:r>
              <a:rPr lang="en-AU" sz="2400" dirty="0" smtClean="0"/>
              <a:t>David Byrne</a:t>
            </a:r>
          </a:p>
          <a:p>
            <a:pPr marL="1257300" lvl="3" indent="0">
              <a:buNone/>
            </a:pPr>
            <a:r>
              <a:rPr lang="en-AU" sz="2400" dirty="0" smtClean="0"/>
              <a:t>08 92736711</a:t>
            </a:r>
            <a:endParaRPr lang="en-AU" sz="2400" dirty="0"/>
          </a:p>
          <a:p>
            <a:pPr marL="1257300" lvl="3" indent="0">
              <a:buNone/>
            </a:pPr>
            <a:r>
              <a:rPr lang="en-AU" sz="2400" dirty="0" smtClean="0"/>
              <a:t>David.Byrne@scsa.wa.edu.au</a:t>
            </a:r>
            <a:endParaRPr lang="en-AU" sz="2400" dirty="0"/>
          </a:p>
        </p:txBody>
      </p:sp>
    </p:spTree>
    <p:extLst>
      <p:ext uri="{BB962C8B-B14F-4D97-AF65-F5344CB8AC3E}">
        <p14:creationId xmlns:p14="http://schemas.microsoft.com/office/powerpoint/2010/main" val="13206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Visual Arts</a:t>
            </a:r>
            <a:endParaRPr lang="en-AU" dirty="0"/>
          </a:p>
        </p:txBody>
      </p:sp>
      <p:sp>
        <p:nvSpPr>
          <p:cNvPr id="3" name="Content Placeholder 2"/>
          <p:cNvSpPr>
            <a:spLocks noGrp="1"/>
          </p:cNvSpPr>
          <p:nvPr>
            <p:ph idx="1"/>
          </p:nvPr>
        </p:nvSpPr>
        <p:spPr/>
        <p:txBody>
          <a:bodyPr/>
          <a:lstStyle/>
          <a:p>
            <a:r>
              <a:rPr lang="en-AU" dirty="0"/>
              <a:t>The Visual Arts Preliminary units encompass the broad areas of art and craft. Students have opportunities </a:t>
            </a:r>
            <a:r>
              <a:rPr lang="en-AU" dirty="0" smtClean="0"/>
              <a:t>to express </a:t>
            </a:r>
            <a:r>
              <a:rPr lang="en-AU" dirty="0"/>
              <a:t>their imagination and engage in the making and presentation of artworks</a:t>
            </a:r>
            <a:r>
              <a:rPr lang="en-AU" dirty="0" smtClean="0"/>
              <a:t>.</a:t>
            </a:r>
          </a:p>
          <a:p>
            <a:r>
              <a:rPr lang="en-AU" dirty="0"/>
              <a:t>Students respond to and evaluate their own works and the works of others. </a:t>
            </a:r>
            <a:endParaRPr lang="en-AU" dirty="0" smtClean="0"/>
          </a:p>
          <a:p>
            <a:r>
              <a:rPr lang="en-AU" dirty="0" smtClean="0"/>
              <a:t>The </a:t>
            </a:r>
            <a:r>
              <a:rPr lang="en-AU" dirty="0"/>
              <a:t>Visual Arts Preliminary course aims to develop students’:</a:t>
            </a:r>
          </a:p>
          <a:p>
            <a:pPr lvl="1"/>
            <a:r>
              <a:rPr lang="en-AU" dirty="0" smtClean="0"/>
              <a:t>development </a:t>
            </a:r>
            <a:r>
              <a:rPr lang="en-AU" dirty="0"/>
              <a:t>and communication of art ideas</a:t>
            </a:r>
          </a:p>
          <a:p>
            <a:pPr lvl="1"/>
            <a:r>
              <a:rPr lang="en-AU" dirty="0" smtClean="0"/>
              <a:t>use </a:t>
            </a:r>
            <a:r>
              <a:rPr lang="en-AU" dirty="0"/>
              <a:t>of creative techniques, processes and technologies to make artworks</a:t>
            </a:r>
          </a:p>
          <a:p>
            <a:pPr lvl="1"/>
            <a:r>
              <a:rPr lang="en-AU" dirty="0" smtClean="0"/>
              <a:t>response </a:t>
            </a:r>
            <a:r>
              <a:rPr lang="en-AU" dirty="0"/>
              <a:t>to own artworks and the artworks of others.</a:t>
            </a:r>
          </a:p>
        </p:txBody>
      </p:sp>
    </p:spTree>
    <p:extLst>
      <p:ext uri="{BB962C8B-B14F-4D97-AF65-F5344CB8AC3E}">
        <p14:creationId xmlns:p14="http://schemas.microsoft.com/office/powerpoint/2010/main" val="15741124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Visual Arts</a:t>
            </a:r>
          </a:p>
        </p:txBody>
      </p:sp>
      <p:sp>
        <p:nvSpPr>
          <p:cNvPr id="3" name="Content Placeholder 2"/>
          <p:cNvSpPr>
            <a:spLocks noGrp="1"/>
          </p:cNvSpPr>
          <p:nvPr>
            <p:ph idx="1"/>
          </p:nvPr>
        </p:nvSpPr>
        <p:spPr/>
        <p:txBody>
          <a:bodyPr/>
          <a:lstStyle/>
          <a:p>
            <a:r>
              <a:rPr lang="en-AU" dirty="0"/>
              <a:t>This Year 11 and Year 12 syllabus is divided into four units.</a:t>
            </a:r>
          </a:p>
          <a:p>
            <a:pPr lvl="1"/>
            <a:r>
              <a:rPr lang="en-AU" dirty="0"/>
              <a:t>Unit 1 – Discovery</a:t>
            </a:r>
          </a:p>
          <a:p>
            <a:pPr lvl="1"/>
            <a:r>
              <a:rPr lang="en-AU" dirty="0"/>
              <a:t>Unit 2 – Expression</a:t>
            </a:r>
          </a:p>
          <a:p>
            <a:pPr lvl="1"/>
            <a:r>
              <a:rPr lang="en-AU" dirty="0"/>
              <a:t>Unit 3 – Observation</a:t>
            </a:r>
          </a:p>
          <a:p>
            <a:pPr lvl="1"/>
            <a:r>
              <a:rPr lang="en-AU" dirty="0"/>
              <a:t>Unit 4 – Manipulation</a:t>
            </a:r>
          </a:p>
        </p:txBody>
      </p:sp>
    </p:spTree>
    <p:extLst>
      <p:ext uri="{BB962C8B-B14F-4D97-AF65-F5344CB8AC3E}">
        <p14:creationId xmlns:p14="http://schemas.microsoft.com/office/powerpoint/2010/main" val="789742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Visual arts</a:t>
            </a:r>
            <a:endParaRPr lang="en-AU" dirty="0"/>
          </a:p>
        </p:txBody>
      </p:sp>
      <p:sp>
        <p:nvSpPr>
          <p:cNvPr id="3" name="Content Placeholder 2"/>
          <p:cNvSpPr>
            <a:spLocks noGrp="1"/>
          </p:cNvSpPr>
          <p:nvPr>
            <p:ph idx="1"/>
          </p:nvPr>
        </p:nvSpPr>
        <p:spPr/>
        <p:txBody>
          <a:bodyPr/>
          <a:lstStyle/>
          <a:p>
            <a:r>
              <a:rPr lang="en-AU" dirty="0" smtClean="0"/>
              <a:t>Example of unit outcomes in Visual arts:</a:t>
            </a:r>
          </a:p>
          <a:p>
            <a:pPr marL="457200" lvl="1" indent="0">
              <a:buNone/>
            </a:pPr>
            <a:endParaRPr lang="en-AU" dirty="0" smtClean="0"/>
          </a:p>
          <a:p>
            <a:pPr marL="457200" lvl="1" indent="0">
              <a:buNone/>
            </a:pPr>
            <a:r>
              <a:rPr lang="en-AU" dirty="0" smtClean="0"/>
              <a:t>By </a:t>
            </a:r>
            <a:r>
              <a:rPr lang="en-AU" dirty="0"/>
              <a:t>the end of this unit, students will:</a:t>
            </a:r>
          </a:p>
          <a:p>
            <a:pPr lvl="2"/>
            <a:r>
              <a:rPr lang="en-AU" sz="2400" dirty="0" smtClean="0"/>
              <a:t>develop </a:t>
            </a:r>
            <a:r>
              <a:rPr lang="en-AU" sz="2400" dirty="0"/>
              <a:t>art ideas to create artworks</a:t>
            </a:r>
          </a:p>
          <a:p>
            <a:pPr lvl="2"/>
            <a:r>
              <a:rPr lang="en-AU" sz="2400" dirty="0" smtClean="0"/>
              <a:t>explore </a:t>
            </a:r>
            <a:r>
              <a:rPr lang="en-AU" sz="2400" dirty="0"/>
              <a:t>art media and techniques to make artworks</a:t>
            </a:r>
          </a:p>
          <a:p>
            <a:pPr lvl="2"/>
            <a:r>
              <a:rPr lang="en-AU" sz="2400" dirty="0" smtClean="0"/>
              <a:t>respond </a:t>
            </a:r>
            <a:r>
              <a:rPr lang="en-AU" sz="2400" dirty="0"/>
              <a:t>to artworks</a:t>
            </a:r>
          </a:p>
          <a:p>
            <a:pPr lvl="2"/>
            <a:r>
              <a:rPr lang="en-AU" sz="2400" dirty="0" smtClean="0"/>
              <a:t>reflect </a:t>
            </a:r>
            <a:r>
              <a:rPr lang="en-AU" sz="2400" dirty="0"/>
              <a:t>on their art experiences</a:t>
            </a:r>
          </a:p>
          <a:p>
            <a:pPr lvl="2"/>
            <a:r>
              <a:rPr lang="en-AU" sz="2400" dirty="0" smtClean="0"/>
              <a:t>present </a:t>
            </a:r>
            <a:r>
              <a:rPr lang="en-AU" sz="2400" dirty="0"/>
              <a:t>artworks.</a:t>
            </a:r>
          </a:p>
        </p:txBody>
      </p:sp>
    </p:spTree>
    <p:extLst>
      <p:ext uri="{BB962C8B-B14F-4D97-AF65-F5344CB8AC3E}">
        <p14:creationId xmlns:p14="http://schemas.microsoft.com/office/powerpoint/2010/main" val="4062926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Visual Arts</a:t>
            </a:r>
          </a:p>
        </p:txBody>
      </p:sp>
      <p:sp>
        <p:nvSpPr>
          <p:cNvPr id="3" name="Content Placeholder 2"/>
          <p:cNvSpPr>
            <a:spLocks noGrp="1"/>
          </p:cNvSpPr>
          <p:nvPr>
            <p:ph idx="1"/>
          </p:nvPr>
        </p:nvSpPr>
        <p:spPr/>
        <p:txBody>
          <a:bodyPr/>
          <a:lstStyle/>
          <a:p>
            <a:pPr marL="0" indent="0">
              <a:buNone/>
            </a:pPr>
            <a:r>
              <a:rPr lang="en-AU" dirty="0" smtClean="0"/>
              <a:t>For specific questions about Visual Arts Preliminary, contact:</a:t>
            </a:r>
          </a:p>
          <a:p>
            <a:pPr marL="1257300" lvl="3" indent="0">
              <a:buNone/>
            </a:pPr>
            <a:r>
              <a:rPr lang="en-AU" sz="2400" dirty="0" smtClean="0"/>
              <a:t>Sven Sorenson</a:t>
            </a:r>
          </a:p>
          <a:p>
            <a:pPr marL="1257300" lvl="3" indent="0">
              <a:buNone/>
            </a:pPr>
            <a:r>
              <a:rPr lang="en-AU" sz="2400" dirty="0"/>
              <a:t>08 9273 </a:t>
            </a:r>
            <a:r>
              <a:rPr lang="en-AU" sz="2400" dirty="0" smtClean="0"/>
              <a:t>6390 </a:t>
            </a:r>
          </a:p>
          <a:p>
            <a:pPr marL="1257300" lvl="3" indent="0">
              <a:buNone/>
            </a:pPr>
            <a:r>
              <a:rPr lang="en-AU" sz="2400" dirty="0" smtClean="0"/>
              <a:t>Sven.Sorenson@scsa.wa.edu.au</a:t>
            </a:r>
            <a:endParaRPr lang="en-AU" sz="2400" dirty="0"/>
          </a:p>
        </p:txBody>
      </p:sp>
    </p:spTree>
    <p:extLst>
      <p:ext uri="{BB962C8B-B14F-4D97-AF65-F5344CB8AC3E}">
        <p14:creationId xmlns:p14="http://schemas.microsoft.com/office/powerpoint/2010/main" val="17663592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b="1" dirty="0" smtClean="0">
                <a:solidFill>
                  <a:srgbClr val="4D2C8A"/>
                </a:solidFill>
                <a:latin typeface="Calibri"/>
                <a:ea typeface="Calibri"/>
                <a:cs typeface="Calibri"/>
              </a:rPr>
              <a:t>ASSESSMENT</a:t>
            </a:r>
          </a:p>
          <a:p>
            <a:pPr marL="357188" indent="-357188">
              <a:spcBef>
                <a:spcPts val="0"/>
              </a:spcBef>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You </a:t>
            </a:r>
            <a:r>
              <a:rPr lang="en-AU" sz="1600" dirty="0">
                <a:latin typeface="Calibri"/>
                <a:ea typeface="Calibri"/>
                <a:cs typeface="Calibri"/>
              </a:rPr>
              <a:t>mentioned that the English Preliminary Unit 1 and Unit 2 are combined units. What does this mean?</a:t>
            </a:r>
            <a:endParaRPr lang="en-AU" sz="1600" dirty="0">
              <a:latin typeface="Calibri"/>
              <a:ea typeface="Calibri"/>
              <a:cs typeface="Times New Roman"/>
            </a:endParaRPr>
          </a:p>
          <a:p>
            <a:pPr marL="357188" indent="-357188">
              <a:spcBef>
                <a:spcPts val="0"/>
              </a:spcBef>
              <a:spcAft>
                <a:spcPts val="0"/>
              </a:spcAft>
              <a:buNone/>
            </a:pPr>
            <a:r>
              <a:rPr lang="en-AU" sz="1600" dirty="0" smtClean="0">
                <a:latin typeface="Calibri"/>
                <a:ea typeface="Calibri"/>
                <a:cs typeface="Calibri"/>
              </a:rPr>
              <a:t>A:	In </a:t>
            </a:r>
            <a:r>
              <a:rPr lang="en-AU" sz="1600" dirty="0">
                <a:latin typeface="Calibri"/>
                <a:ea typeface="Calibri"/>
                <a:cs typeface="Calibri"/>
              </a:rPr>
              <a:t>Unit 1 and Unit 2, the content has not been divided into separate units. The advice we received from teachers that Unit 1 and Unit 2 share common aims. Further support in English about completion for Unit 1 and Unit 2 and for Unit 3 and Unit 4 will be provided through the WACE Manual and/or the teacher support materials for English.</a:t>
            </a:r>
            <a:endParaRPr lang="en-AU" sz="1600" dirty="0">
              <a:latin typeface="Calibri"/>
              <a:ea typeface="Calibri"/>
              <a:cs typeface="Times New Roman"/>
            </a:endParaRPr>
          </a:p>
          <a:p>
            <a:pPr marL="357188" indent="-357188">
              <a:buNone/>
            </a:pPr>
            <a:r>
              <a:rPr lang="en-AU" b="1" dirty="0" smtClean="0">
                <a:solidFill>
                  <a:srgbClr val="4D2C8A"/>
                </a:solidFill>
                <a:latin typeface="Calibri"/>
                <a:ea typeface="Calibri"/>
                <a:cs typeface="Calibri"/>
              </a:rPr>
              <a:t>OTHER</a:t>
            </a:r>
          </a:p>
          <a:p>
            <a:pPr marL="449263" indent="-449263">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Can </a:t>
            </a:r>
            <a:r>
              <a:rPr lang="en-AU" sz="1600" dirty="0">
                <a:latin typeface="Calibri"/>
                <a:ea typeface="Calibri"/>
                <a:cs typeface="Calibri"/>
              </a:rPr>
              <a:t>systems/sectors run their own moderation gatherings in 2015 if Preliminary does not get on the 2015 moderation schedule?</a:t>
            </a:r>
            <a:endParaRPr lang="en-AU" sz="1600" dirty="0">
              <a:latin typeface="Calibri"/>
              <a:ea typeface="Calibri"/>
              <a:cs typeface="Times New Roman"/>
            </a:endParaRPr>
          </a:p>
          <a:p>
            <a:pPr marL="449263" indent="-449263">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Yes</a:t>
            </a:r>
            <a:r>
              <a:rPr lang="en-AU" sz="1600" dirty="0">
                <a:latin typeface="Calibri"/>
                <a:ea typeface="Calibri"/>
                <a:cs typeface="Calibri"/>
              </a:rPr>
              <a:t>, systems and sectors are free to fun their own informal moderation processes in support of a common understanding about unit completion in Preliminary courses. Following implementation the Authority will be providing moderation activities.</a:t>
            </a:r>
            <a:endParaRPr lang="en-AU" sz="1600" dirty="0">
              <a:latin typeface="Calibri"/>
              <a:ea typeface="Calibri"/>
              <a:cs typeface="Times New Roman"/>
            </a:endParaRPr>
          </a:p>
          <a:p>
            <a:pPr marL="449263" indent="-449263">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449263" indent="-449263">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Will </a:t>
            </a:r>
            <a:r>
              <a:rPr lang="en-AU" sz="1600" dirty="0">
                <a:latin typeface="Calibri"/>
                <a:ea typeface="Calibri"/>
                <a:cs typeface="Calibri"/>
              </a:rPr>
              <a:t>moderation begin 2015?</a:t>
            </a:r>
            <a:endParaRPr lang="en-AU" sz="1600" dirty="0">
              <a:latin typeface="Calibri"/>
              <a:ea typeface="Calibri"/>
              <a:cs typeface="Times New Roman"/>
            </a:endParaRPr>
          </a:p>
          <a:p>
            <a:pPr marL="449263" indent="-449263">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schedule for moderation is currently being finalised. All schools will be notified about the moderation schedule once completed.</a:t>
            </a:r>
            <a:endParaRPr lang="en-AU" sz="1600" dirty="0">
              <a:latin typeface="Calibri"/>
              <a:ea typeface="Calibri"/>
              <a:cs typeface="Times New Roman"/>
            </a:endParaRPr>
          </a:p>
          <a:p>
            <a:pPr marL="0" indent="0">
              <a:lnSpc>
                <a:spcPct val="115000"/>
              </a:lnSpc>
              <a:spcAft>
                <a:spcPts val="0"/>
              </a:spcAft>
              <a:buNone/>
            </a:pPr>
            <a:endParaRPr lang="en-AU" dirty="0">
              <a:latin typeface="Calibri"/>
              <a:ea typeface="Calibri"/>
              <a:cs typeface="Times New Roman"/>
            </a:endParaRPr>
          </a:p>
          <a:p>
            <a:pPr marL="357188" indent="-357188">
              <a:buNone/>
            </a:pPr>
            <a:endParaRPr lang="en-AU" dirty="0"/>
          </a:p>
        </p:txBody>
      </p:sp>
    </p:spTree>
    <p:extLst>
      <p:ext uri="{BB962C8B-B14F-4D97-AF65-F5344CB8AC3E}">
        <p14:creationId xmlns:p14="http://schemas.microsoft.com/office/powerpoint/2010/main" val="25460506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357188" indent="-357188">
              <a:buNone/>
            </a:pPr>
            <a:r>
              <a:rPr lang="en-AU" b="1" dirty="0" smtClean="0">
                <a:solidFill>
                  <a:srgbClr val="4D2C8A"/>
                </a:solidFill>
                <a:latin typeface="Calibri"/>
                <a:ea typeface="Calibri"/>
                <a:cs typeface="Calibri"/>
              </a:rPr>
              <a:t>OTHER  </a:t>
            </a:r>
            <a:r>
              <a:rPr lang="en-AU" sz="1800" b="1" dirty="0" smtClean="0">
                <a:solidFill>
                  <a:srgbClr val="4D2C8A"/>
                </a:solidFill>
                <a:latin typeface="Calibri"/>
                <a:ea typeface="Calibri"/>
                <a:cs typeface="Calibri"/>
              </a:rPr>
              <a:t>(Continued)</a:t>
            </a:r>
          </a:p>
          <a:p>
            <a:pPr marL="357188" indent="-357188">
              <a:buNone/>
            </a:pPr>
            <a:endParaRPr lang="en-AU" b="1" dirty="0" smtClean="0">
              <a:solidFill>
                <a:srgbClr val="4D2C8A"/>
              </a:solidFill>
              <a:latin typeface="Calibri"/>
              <a:ea typeface="Calibri"/>
              <a:cs typeface="Calibri"/>
            </a:endParaRPr>
          </a:p>
          <a:p>
            <a:pPr marL="357188" indent="-357188">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In </a:t>
            </a:r>
            <a:r>
              <a:rPr lang="en-AU" sz="1600" dirty="0">
                <a:latin typeface="Calibri"/>
                <a:ea typeface="Calibri"/>
                <a:cs typeface="Calibri"/>
              </a:rPr>
              <a:t>a small school with very few (1-2) education support students is it the expectation that these courses can be delivered by teachers from within general or even ATAR classes</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Yes</a:t>
            </a:r>
            <a:r>
              <a:rPr lang="en-AU" sz="1600" dirty="0">
                <a:latin typeface="Calibri"/>
                <a:ea typeface="Calibri"/>
                <a:cs typeface="Calibri"/>
              </a:rPr>
              <a:t>, the resources developed should help to clarify the meaning of “completion” and </a:t>
            </a:r>
            <a:r>
              <a:rPr lang="en-AU" sz="1600">
                <a:latin typeface="Calibri"/>
                <a:ea typeface="Calibri"/>
                <a:cs typeface="Calibri"/>
              </a:rPr>
              <a:t>the </a:t>
            </a:r>
            <a:r>
              <a:rPr lang="en-AU" sz="1600" smtClean="0">
                <a:latin typeface="Calibri"/>
                <a:ea typeface="Calibri"/>
                <a:cs typeface="Calibri"/>
              </a:rPr>
              <a:t>modelling </a:t>
            </a:r>
            <a:r>
              <a:rPr lang="en-AU" sz="1600" dirty="0">
                <a:latin typeface="Calibri"/>
                <a:ea typeface="Calibri"/>
                <a:cs typeface="Calibri"/>
              </a:rPr>
              <a:t>of good assessment practice.</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We </a:t>
            </a:r>
            <a:r>
              <a:rPr lang="en-AU" sz="1600" dirty="0">
                <a:latin typeface="Calibri"/>
                <a:ea typeface="Calibri"/>
                <a:cs typeface="Calibri"/>
              </a:rPr>
              <a:t>have students that come to us due to geographical isolation or poor attendance due to the transient nature of enrolment. These students are not necessarily education support students. Will they be allowed to enrol in P stage courses?</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No</a:t>
            </a:r>
            <a:r>
              <a:rPr lang="en-AU" sz="1600" dirty="0">
                <a:latin typeface="Calibri"/>
                <a:ea typeface="Calibri"/>
                <a:cs typeface="Calibri"/>
              </a:rPr>
              <a:t>, the Preliminary courses have been developed for education support students only.</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 </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Q: </a:t>
            </a:r>
            <a:r>
              <a:rPr lang="en-AU" sz="1600" dirty="0" smtClean="0">
                <a:latin typeface="Calibri"/>
                <a:ea typeface="Calibri"/>
                <a:cs typeface="Calibri"/>
              </a:rPr>
              <a:t>	When </a:t>
            </a:r>
            <a:r>
              <a:rPr lang="en-AU" sz="1600" dirty="0">
                <a:latin typeface="Calibri"/>
                <a:ea typeface="Calibri"/>
                <a:cs typeface="Calibri"/>
              </a:rPr>
              <a:t>will the supporting information be made available to schools? We are in the process of planning at present?</a:t>
            </a:r>
            <a:endParaRPr lang="en-AU" sz="1600" dirty="0">
              <a:latin typeface="Calibri"/>
              <a:ea typeface="Calibri"/>
              <a:cs typeface="Times New Roman"/>
            </a:endParaRPr>
          </a:p>
          <a:p>
            <a:pPr marL="357188" indent="-357188">
              <a:spcBef>
                <a:spcPts val="0"/>
              </a:spcBef>
              <a:spcAft>
                <a:spcPts val="0"/>
              </a:spcAft>
              <a:buNone/>
            </a:pPr>
            <a:r>
              <a:rPr lang="en-AU" sz="1600" dirty="0">
                <a:latin typeface="Calibri"/>
                <a:ea typeface="Calibri"/>
                <a:cs typeface="Calibri"/>
              </a:rPr>
              <a:t>A: </a:t>
            </a:r>
            <a:r>
              <a:rPr lang="en-AU" sz="1600" dirty="0" smtClean="0">
                <a:latin typeface="Calibri"/>
                <a:ea typeface="Calibri"/>
                <a:cs typeface="Calibri"/>
              </a:rPr>
              <a:t>	Teacher </a:t>
            </a:r>
            <a:r>
              <a:rPr lang="en-AU" sz="1600" dirty="0">
                <a:latin typeface="Calibri"/>
                <a:ea typeface="Calibri"/>
                <a:cs typeface="Calibri"/>
              </a:rPr>
              <a:t>support materials for Units 1-4 for all eight Preliminary courses are planned for release online by the end of the year.</a:t>
            </a:r>
            <a:endParaRPr lang="en-AU" sz="1600" dirty="0">
              <a:latin typeface="Calibri"/>
              <a:ea typeface="Calibri"/>
              <a:cs typeface="Times New Roman"/>
            </a:endParaRPr>
          </a:p>
          <a:p>
            <a:pPr marL="357188" indent="-357188">
              <a:lnSpc>
                <a:spcPct val="115000"/>
              </a:lnSpc>
              <a:spcAft>
                <a:spcPts val="0"/>
              </a:spcAft>
              <a:buNone/>
            </a:pPr>
            <a:endParaRPr lang="en-AU" dirty="0">
              <a:latin typeface="Calibri"/>
              <a:ea typeface="Calibri"/>
              <a:cs typeface="Times New Roman"/>
            </a:endParaRPr>
          </a:p>
          <a:p>
            <a:pPr marL="357188" indent="-357188">
              <a:buNone/>
            </a:pPr>
            <a:endParaRPr lang="en-AU" dirty="0"/>
          </a:p>
        </p:txBody>
      </p:sp>
    </p:spTree>
    <p:extLst>
      <p:ext uri="{BB962C8B-B14F-4D97-AF65-F5344CB8AC3E}">
        <p14:creationId xmlns:p14="http://schemas.microsoft.com/office/powerpoint/2010/main" val="1364401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Completion in Preliminary courses</a:t>
            </a:r>
            <a:endParaRPr lang="en-AU" dirty="0"/>
          </a:p>
        </p:txBody>
      </p:sp>
      <p:sp>
        <p:nvSpPr>
          <p:cNvPr id="3" name="Content Placeholder 2"/>
          <p:cNvSpPr>
            <a:spLocks noGrp="1"/>
          </p:cNvSpPr>
          <p:nvPr>
            <p:ph idx="1"/>
          </p:nvPr>
        </p:nvSpPr>
        <p:spPr>
          <a:xfrm>
            <a:off x="338138" y="1905000"/>
            <a:ext cx="8531225" cy="4330700"/>
          </a:xfrm>
        </p:spPr>
        <p:txBody>
          <a:bodyPr/>
          <a:lstStyle/>
          <a:p>
            <a:r>
              <a:rPr lang="en-AU" dirty="0"/>
              <a:t>To be deemed to have completed the course, the school determines whether a student meets the </a:t>
            </a:r>
            <a:r>
              <a:rPr lang="en-AU" dirty="0" smtClean="0"/>
              <a:t>following criteria</a:t>
            </a:r>
            <a:r>
              <a:rPr lang="en-AU" dirty="0"/>
              <a:t>:</a:t>
            </a:r>
          </a:p>
          <a:p>
            <a:pPr lvl="1"/>
            <a:r>
              <a:rPr lang="en-AU" dirty="0" smtClean="0"/>
              <a:t>completion </a:t>
            </a:r>
            <a:r>
              <a:rPr lang="en-AU" dirty="0"/>
              <a:t>of the education and assessment program for the unit (unless the school accepts that </a:t>
            </a:r>
            <a:r>
              <a:rPr lang="en-AU" dirty="0" smtClean="0"/>
              <a:t>there are </a:t>
            </a:r>
            <a:r>
              <a:rPr lang="en-AU" dirty="0"/>
              <a:t>exceptional and justifiable circumstances)</a:t>
            </a:r>
          </a:p>
          <a:p>
            <a:pPr lvl="1"/>
            <a:r>
              <a:rPr lang="en-AU" dirty="0" smtClean="0"/>
              <a:t>evidence </a:t>
            </a:r>
            <a:r>
              <a:rPr lang="en-AU" dirty="0"/>
              <a:t>of progress in demonstrating the unit outcomes, </a:t>
            </a:r>
            <a:r>
              <a:rPr lang="en-AU" dirty="0" smtClean="0"/>
              <a:t> including </a:t>
            </a:r>
            <a:r>
              <a:rPr lang="en-AU" dirty="0"/>
              <a:t>sufficient attendance </a:t>
            </a:r>
            <a:r>
              <a:rPr lang="en-AU" dirty="0" smtClean="0"/>
              <a:t>and engagement</a:t>
            </a:r>
            <a:r>
              <a:rPr lang="en-AU" dirty="0"/>
              <a:t>, either independently or with support.</a:t>
            </a:r>
          </a:p>
        </p:txBody>
      </p:sp>
    </p:spTree>
    <p:extLst>
      <p:ext uri="{BB962C8B-B14F-4D97-AF65-F5344CB8AC3E}">
        <p14:creationId xmlns:p14="http://schemas.microsoft.com/office/powerpoint/2010/main" val="3365816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Each Preliminary course includes advice on collecting evidence of student engagement with individual learning programs</a:t>
            </a:r>
            <a:r>
              <a:rPr lang="en-AU" dirty="0" smtClean="0">
                <a:ea typeface="Calibri"/>
                <a:cs typeface="Times New Roman"/>
              </a:rPr>
              <a:t>.</a:t>
            </a:r>
            <a:endParaRPr lang="en-AU" dirty="0" smtClean="0">
              <a:ea typeface="Calibri"/>
              <a:cs typeface="Times New Roman"/>
            </a:endParaRPr>
          </a:p>
          <a:p>
            <a:pPr lvl="0">
              <a:spcAft>
                <a:spcPts val="600"/>
              </a:spcAft>
            </a:pPr>
            <a:r>
              <a:rPr lang="en-AU" dirty="0" smtClean="0"/>
              <a:t>This evidence will be used in future moderation processes for Preliminary courses. This will include</a:t>
            </a:r>
          </a:p>
          <a:p>
            <a:pPr lvl="1">
              <a:spcAft>
                <a:spcPts val="600"/>
              </a:spcAft>
            </a:pPr>
            <a:r>
              <a:rPr lang="en-AU" dirty="0" smtClean="0"/>
              <a:t>document reviews, </a:t>
            </a:r>
          </a:p>
          <a:p>
            <a:pPr lvl="1">
              <a:spcAft>
                <a:spcPts val="600"/>
              </a:spcAft>
            </a:pPr>
            <a:r>
              <a:rPr lang="en-AU" dirty="0" smtClean="0"/>
              <a:t>school visits, and </a:t>
            </a:r>
          </a:p>
          <a:p>
            <a:pPr lvl="1">
              <a:spcAft>
                <a:spcPts val="600"/>
              </a:spcAft>
            </a:pPr>
            <a:r>
              <a:rPr lang="en-AU" dirty="0" smtClean="0"/>
              <a:t>consensus moderation meetings.</a:t>
            </a:r>
            <a:endParaRPr lang="en-AU" dirty="0"/>
          </a:p>
        </p:txBody>
      </p:sp>
    </p:spTree>
    <p:extLst>
      <p:ext uri="{BB962C8B-B14F-4D97-AF65-F5344CB8AC3E}">
        <p14:creationId xmlns:p14="http://schemas.microsoft.com/office/powerpoint/2010/main" val="1587010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 support</a:t>
            </a:r>
            <a:endParaRPr lang="en-AU" dirty="0"/>
          </a:p>
        </p:txBody>
      </p:sp>
      <p:sp>
        <p:nvSpPr>
          <p:cNvPr id="3" name="Content Placeholder 2"/>
          <p:cNvSpPr>
            <a:spLocks noGrp="1"/>
          </p:cNvSpPr>
          <p:nvPr>
            <p:ph idx="1"/>
          </p:nvPr>
        </p:nvSpPr>
        <p:spPr>
          <a:xfrm>
            <a:off x="338138" y="1981200"/>
            <a:ext cx="8531225" cy="4254500"/>
          </a:xfrm>
        </p:spPr>
        <p:txBody>
          <a:bodyPr/>
          <a:lstStyle/>
          <a:p>
            <a:r>
              <a:rPr lang="en-AU" dirty="0" smtClean="0"/>
              <a:t>In support of changes to assessment in Preliminary courses, the Authority will provide:</a:t>
            </a:r>
          </a:p>
          <a:p>
            <a:pPr lvl="1"/>
            <a:r>
              <a:rPr lang="en-AU" dirty="0" smtClean="0"/>
              <a:t>teacher support materials</a:t>
            </a:r>
          </a:p>
          <a:p>
            <a:pPr lvl="1"/>
            <a:r>
              <a:rPr lang="en-AU" dirty="0" smtClean="0"/>
              <a:t>moderation processes</a:t>
            </a:r>
          </a:p>
          <a:p>
            <a:pPr lvl="1"/>
            <a:r>
              <a:rPr lang="en-AU" dirty="0"/>
              <a:t>advice in each </a:t>
            </a:r>
            <a:r>
              <a:rPr lang="en-AU" dirty="0" smtClean="0"/>
              <a:t>syllabus on </a:t>
            </a:r>
            <a:r>
              <a:rPr lang="en-AU" dirty="0"/>
              <a:t>assessment and how to determine </a:t>
            </a:r>
            <a:r>
              <a:rPr lang="en-AU" dirty="0" smtClean="0"/>
              <a:t>completion </a:t>
            </a:r>
          </a:p>
          <a:p>
            <a:pPr lvl="1"/>
            <a:r>
              <a:rPr lang="en-AU" dirty="0" smtClean="0"/>
              <a:t>further advice and information in the </a:t>
            </a:r>
            <a:r>
              <a:rPr lang="en-AU" dirty="0"/>
              <a:t>WACE </a:t>
            </a:r>
            <a:r>
              <a:rPr lang="en-AU" dirty="0" smtClean="0"/>
              <a:t>Manual on teaching and learning in Preliminary courses.</a:t>
            </a:r>
            <a:endParaRPr lang="en-AU" dirty="0"/>
          </a:p>
        </p:txBody>
      </p:sp>
    </p:spTree>
    <p:extLst>
      <p:ext uri="{BB962C8B-B14F-4D97-AF65-F5344CB8AC3E}">
        <p14:creationId xmlns:p14="http://schemas.microsoft.com/office/powerpoint/2010/main" val="63524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1225550"/>
          </a:xfrm>
        </p:spPr>
        <p:txBody>
          <a:bodyPr/>
          <a:lstStyle/>
          <a:p>
            <a:r>
              <a:rPr lang="en-AU" dirty="0" smtClean="0"/>
              <a:t>SCSA support materials available</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Teacher support materials will be developed for each of the </a:t>
            </a:r>
            <a:r>
              <a:rPr lang="en-AU" dirty="0"/>
              <a:t>Preliminary</a:t>
            </a:r>
            <a:r>
              <a:rPr lang="en-AU" dirty="0" smtClean="0">
                <a:ea typeface="Calibri"/>
                <a:cs typeface="Times New Roman"/>
              </a:rPr>
              <a:t> courses</a:t>
            </a:r>
          </a:p>
          <a:p>
            <a:pPr lvl="1">
              <a:spcAft>
                <a:spcPts val="600"/>
              </a:spcAft>
            </a:pPr>
            <a:r>
              <a:rPr lang="en-AU" dirty="0" smtClean="0"/>
              <a:t>sample course outlines that sequence the teaching of syllabus </a:t>
            </a:r>
            <a:r>
              <a:rPr lang="en-AU" dirty="0"/>
              <a:t>content </a:t>
            </a:r>
            <a:r>
              <a:rPr lang="en-AU" dirty="0" smtClean="0"/>
              <a:t>and </a:t>
            </a:r>
            <a:r>
              <a:rPr lang="en-AU" dirty="0"/>
              <a:t>the timing of </a:t>
            </a:r>
            <a:r>
              <a:rPr lang="en-AU" dirty="0" smtClean="0"/>
              <a:t>delivery </a:t>
            </a:r>
            <a:endParaRPr lang="en-AU" dirty="0" smtClean="0"/>
          </a:p>
          <a:p>
            <a:pPr lvl="1">
              <a:spcAft>
                <a:spcPts val="600"/>
              </a:spcAft>
            </a:pPr>
            <a:r>
              <a:rPr lang="en-AU" dirty="0" smtClean="0"/>
              <a:t>sample </a:t>
            </a:r>
            <a:r>
              <a:rPr lang="en-AU" dirty="0"/>
              <a:t>assessment outlines </a:t>
            </a:r>
            <a:r>
              <a:rPr lang="en-AU" dirty="0" smtClean="0"/>
              <a:t>that list a </a:t>
            </a:r>
            <a:r>
              <a:rPr lang="en-AU" dirty="0"/>
              <a:t>set of assessment tasks </a:t>
            </a:r>
            <a:r>
              <a:rPr lang="en-AU" dirty="0" smtClean="0"/>
              <a:t>that </a:t>
            </a:r>
            <a:r>
              <a:rPr lang="en-AU" dirty="0"/>
              <a:t>represent a comprehensive sampling of the syllabus content </a:t>
            </a:r>
          </a:p>
          <a:p>
            <a:pPr lvl="1">
              <a:spcAft>
                <a:spcPts val="600"/>
              </a:spcAft>
            </a:pPr>
            <a:r>
              <a:rPr lang="en-AU" dirty="0" smtClean="0"/>
              <a:t>sample tasks and </a:t>
            </a:r>
            <a:r>
              <a:rPr lang="en-AU" dirty="0" smtClean="0"/>
              <a:t>checklists</a:t>
            </a:r>
            <a:endParaRPr lang="en-AU" dirty="0" smtClean="0"/>
          </a:p>
        </p:txBody>
      </p:sp>
    </p:spTree>
    <p:extLst>
      <p:ext uri="{BB962C8B-B14F-4D97-AF65-F5344CB8AC3E}">
        <p14:creationId xmlns:p14="http://schemas.microsoft.com/office/powerpoint/2010/main" val="294163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tasks and checklists</a:t>
            </a:r>
            <a:endParaRPr lang="en-AU" dirty="0"/>
          </a:p>
        </p:txBody>
      </p:sp>
      <p:sp>
        <p:nvSpPr>
          <p:cNvPr id="3" name="Content Placeholder 2"/>
          <p:cNvSpPr>
            <a:spLocks noGrp="1"/>
          </p:cNvSpPr>
          <p:nvPr>
            <p:ph idx="1"/>
          </p:nvPr>
        </p:nvSpPr>
        <p:spPr/>
        <p:txBody>
          <a:bodyPr/>
          <a:lstStyle/>
          <a:p>
            <a:pPr marL="342900" lvl="1" indent="-342900"/>
            <a:r>
              <a:rPr lang="en-AU" dirty="0" smtClean="0"/>
              <a:t>Checklists to </a:t>
            </a:r>
            <a:r>
              <a:rPr lang="en-AU" dirty="0"/>
              <a:t>help track student </a:t>
            </a:r>
            <a:r>
              <a:rPr lang="en-AU" dirty="0" smtClean="0"/>
              <a:t>progress </a:t>
            </a:r>
            <a:endParaRPr lang="en-AU" dirty="0" smtClean="0"/>
          </a:p>
          <a:p>
            <a:pPr marL="342900" lvl="1" indent="-342900"/>
            <a:r>
              <a:rPr lang="en-AU" dirty="0" smtClean="0"/>
              <a:t>The </a:t>
            </a:r>
            <a:r>
              <a:rPr lang="en-AU" dirty="0"/>
              <a:t>checklists directly relate to unit </a:t>
            </a:r>
            <a:r>
              <a:rPr lang="en-AU" dirty="0" smtClean="0"/>
              <a:t>outcomes</a:t>
            </a:r>
          </a:p>
          <a:p>
            <a:pPr marL="342900" lvl="1" indent="-342900"/>
            <a:r>
              <a:rPr lang="en-AU" dirty="0" smtClean="0"/>
              <a:t>Checklists also include </a:t>
            </a:r>
            <a:r>
              <a:rPr lang="en-AU" dirty="0"/>
              <a:t>planning for how evidence will be collected to </a:t>
            </a:r>
            <a:r>
              <a:rPr lang="en-AU" dirty="0" smtClean="0"/>
              <a:t>verify </a:t>
            </a:r>
            <a:r>
              <a:rPr lang="en-AU" dirty="0"/>
              <a:t>teacher judgements about task </a:t>
            </a:r>
            <a:r>
              <a:rPr lang="en-AU" dirty="0" smtClean="0"/>
              <a:t>completion</a:t>
            </a:r>
            <a:endParaRPr lang="en-AU" dirty="0" smtClean="0"/>
          </a:p>
          <a:p>
            <a:pPr marL="342900" lvl="1" indent="-342900"/>
            <a:r>
              <a:rPr lang="en-AU" dirty="0" smtClean="0"/>
              <a:t>These checklists will help support moderation processes and teacher judgements about task and unit </a:t>
            </a:r>
            <a:r>
              <a:rPr lang="en-AU" dirty="0" smtClean="0"/>
              <a:t>completion</a:t>
            </a:r>
            <a:endParaRPr lang="en-AU" dirty="0"/>
          </a:p>
          <a:p>
            <a:endParaRPr lang="en-AU" dirty="0"/>
          </a:p>
        </p:txBody>
      </p:sp>
    </p:spTree>
    <p:extLst>
      <p:ext uri="{BB962C8B-B14F-4D97-AF65-F5344CB8AC3E}">
        <p14:creationId xmlns:p14="http://schemas.microsoft.com/office/powerpoint/2010/main" val="67821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lnDef>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007F90"/>
        </a:lt1>
        <a:dk2>
          <a:srgbClr val="000000"/>
        </a:dk2>
        <a:lt2>
          <a:srgbClr val="808080"/>
        </a:lt2>
        <a:accent1>
          <a:srgbClr val="00CC99"/>
        </a:accent1>
        <a:accent2>
          <a:srgbClr val="3333CC"/>
        </a:accent2>
        <a:accent3>
          <a:srgbClr val="AAC0C6"/>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75179</TotalTime>
  <Words>2011</Words>
  <Application>Microsoft Office PowerPoint</Application>
  <PresentationFormat>On-screen Show (4:3)</PresentationFormat>
  <Paragraphs>323</Paragraphs>
  <Slides>46</Slides>
  <Notes>44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3_Default Design</vt:lpstr>
      <vt:lpstr>Preliminary courses  Webinar </vt:lpstr>
      <vt:lpstr>Preliminary courses</vt:lpstr>
      <vt:lpstr>Eligibility for Preliminary courses</vt:lpstr>
      <vt:lpstr>How has the course content changed?</vt:lpstr>
      <vt:lpstr>Completion in Preliminary courses</vt:lpstr>
      <vt:lpstr>How has assessment changed?</vt:lpstr>
      <vt:lpstr>Assessment support</vt:lpstr>
      <vt:lpstr>SCSA support materials available</vt:lpstr>
      <vt:lpstr>Sample tasks and checklists</vt:lpstr>
      <vt:lpstr>Sample assessment outline – Approach 1</vt:lpstr>
      <vt:lpstr>Sample assessment outline – Approach 2</vt:lpstr>
      <vt:lpstr>Sample task checklist</vt:lpstr>
      <vt:lpstr>Overview of  Preliminary courses</vt:lpstr>
      <vt:lpstr>Business Management and Enterprise</vt:lpstr>
      <vt:lpstr>Business Management and Enterprise</vt:lpstr>
      <vt:lpstr>Business Management and Enterprise</vt:lpstr>
      <vt:lpstr>English</vt:lpstr>
      <vt:lpstr>English</vt:lpstr>
      <vt:lpstr>English</vt:lpstr>
      <vt:lpstr>Food Science and Technology</vt:lpstr>
      <vt:lpstr>Food Science and Technology</vt:lpstr>
      <vt:lpstr>Food Science and Technology</vt:lpstr>
      <vt:lpstr>Food Science and Technology</vt:lpstr>
      <vt:lpstr>Health and Physical Education</vt:lpstr>
      <vt:lpstr>Health and Physical Education</vt:lpstr>
      <vt:lpstr>Health and Physical Education</vt:lpstr>
      <vt:lpstr>Health and Physical Education</vt:lpstr>
      <vt:lpstr>PowerPoint Presentation</vt:lpstr>
      <vt:lpstr>Changes in structure and content </vt:lpstr>
      <vt:lpstr>Changes in structure and content continued </vt:lpstr>
      <vt:lpstr>Materials Design and Technology</vt:lpstr>
      <vt:lpstr>Mathematics</vt:lpstr>
      <vt:lpstr>Mathematics</vt:lpstr>
      <vt:lpstr>Mathematics</vt:lpstr>
      <vt:lpstr>Mathematics</vt:lpstr>
      <vt:lpstr>Mathematics</vt:lpstr>
      <vt:lpstr>Mathematics</vt:lpstr>
      <vt:lpstr>Religion and Life</vt:lpstr>
      <vt:lpstr>Religion and Life</vt:lpstr>
      <vt:lpstr>Religion and Life</vt:lpstr>
      <vt:lpstr>Visual Arts</vt:lpstr>
      <vt:lpstr>Visual Arts</vt:lpstr>
      <vt:lpstr>Visual arts</vt:lpstr>
      <vt:lpstr>Visual Arts</vt:lpstr>
      <vt:lpstr>WEBINAR Questions and Answers</vt:lpstr>
      <vt:lpstr>WEBINAR 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Endorsed Programs and the WACE</dc:title>
  <dc:creator>Allan Blagaich</dc:creator>
  <cp:lastModifiedBy>Graeme Quelch</cp:lastModifiedBy>
  <cp:revision>473</cp:revision>
  <cp:lastPrinted>2014-06-16T03:30:08Z</cp:lastPrinted>
  <dcterms:created xsi:type="dcterms:W3CDTF">2006-08-16T00:00:00Z</dcterms:created>
  <dcterms:modified xsi:type="dcterms:W3CDTF">2014-10-15T02:22:50Z</dcterms:modified>
</cp:coreProperties>
</file>