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6" r:id="rId4"/>
    <p:sldId id="277" r:id="rId5"/>
    <p:sldId id="278" r:id="rId6"/>
    <p:sldId id="279" r:id="rId7"/>
    <p:sldId id="265" r:id="rId8"/>
    <p:sldId id="260" r:id="rId9"/>
    <p:sldId id="267" r:id="rId10"/>
    <p:sldId id="268" r:id="rId11"/>
    <p:sldId id="266" r:id="rId12"/>
    <p:sldId id="269" r:id="rId13"/>
    <p:sldId id="270" r:id="rId14"/>
    <p:sldId id="264" r:id="rId15"/>
    <p:sldId id="261" r:id="rId16"/>
    <p:sldId id="262" r:id="rId17"/>
    <p:sldId id="272" r:id="rId18"/>
    <p:sldId id="281" r:id="rId19"/>
    <p:sldId id="282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" initials="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2C8A"/>
    <a:srgbClr val="000000"/>
    <a:srgbClr val="008080"/>
    <a:srgbClr val="00A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86598" autoAdjust="0"/>
  </p:normalViewPr>
  <p:slideViewPr>
    <p:cSldViewPr>
      <p:cViewPr>
        <p:scale>
          <a:sx n="80" d="100"/>
          <a:sy n="80" d="100"/>
        </p:scale>
        <p:origin x="-1421" y="115"/>
      </p:cViewPr>
      <p:guideLst>
        <p:guide orient="horz" pos="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notesViewPr>
    <p:cSldViewPr>
      <p:cViewPr>
        <p:scale>
          <a:sx n="200" d="100"/>
          <a:sy n="200" d="100"/>
        </p:scale>
        <p:origin x="-390" y="5832"/>
      </p:cViewPr>
      <p:guideLst>
        <p:guide orient="horz" pos="3126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3" y="7"/>
            <a:ext cx="2946400" cy="496411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7C2BB351-4CAE-4DA4-B844-62483EE55FBB}" type="datetimeFigureOut">
              <a:rPr lang="en-AU" smtClean="0"/>
              <a:t>10/10/2014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3" y="9428631"/>
            <a:ext cx="2946400" cy="496410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1F14AB08-9F1E-4997-ABD5-64D33AD6677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33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/>
          <a:lstStyle>
            <a:lvl1pPr algn="r">
              <a:defRPr sz="1200"/>
            </a:lvl1pPr>
          </a:lstStyle>
          <a:p>
            <a:fld id="{B70DFD44-E2AF-4CC2-9586-BA33A3F4E5B4}" type="datetimeFigureOut">
              <a:rPr lang="en-AU" smtClean="0"/>
              <a:t>10/10/2014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3" rIns="92428" bIns="46213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7"/>
          </a:xfrm>
          <a:prstGeom prst="rect">
            <a:avLst/>
          </a:prstGeom>
        </p:spPr>
        <p:txBody>
          <a:bodyPr vert="horz" lIns="92428" tIns="46213" rIns="92428" bIns="462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2"/>
          </a:xfrm>
          <a:prstGeom prst="rect">
            <a:avLst/>
          </a:prstGeom>
        </p:spPr>
        <p:txBody>
          <a:bodyPr vert="horz" lIns="92428" tIns="46213" rIns="92428" bIns="46213" rtlCol="0" anchor="b"/>
          <a:lstStyle>
            <a:lvl1pPr algn="r">
              <a:defRPr sz="1200"/>
            </a:lvl1pPr>
          </a:lstStyle>
          <a:p>
            <a:fld id="{653D7307-CCBE-47CE-8C20-649F5569D8B8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081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9948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AU" sz="12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7247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i="0" u="none" strike="noStrike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sz="1200" b="0" dirty="0" smtClean="0">
              <a:effectLst/>
              <a:latin typeface="+mn-lt"/>
              <a:ea typeface="Calibri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D7307-CCBE-47CE-8C20-649F5569D8B8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069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970" y="1642650"/>
            <a:ext cx="8642350" cy="1470025"/>
          </a:xfrm>
        </p:spPr>
        <p:txBody>
          <a:bodyPr/>
          <a:lstStyle>
            <a:lvl1pPr algn="ctr">
              <a:defRPr sz="4000" b="1">
                <a:solidFill>
                  <a:srgbClr val="4D2C8A"/>
                </a:solidFill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sp>
        <p:nvSpPr>
          <p:cNvPr id="5386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60215" y="3435890"/>
            <a:ext cx="8408266" cy="914400"/>
          </a:xfrm>
        </p:spPr>
        <p:txBody>
          <a:bodyPr/>
          <a:lstStyle>
            <a:lvl1pPr marL="0" indent="0" algn="ctr">
              <a:buFontTx/>
              <a:buNone/>
              <a:defRPr lang="en-AU" sz="3200" smtClean="0">
                <a:solidFill>
                  <a:srgbClr val="4D2C8A"/>
                </a:solidFill>
                <a:effectLst/>
              </a:defRPr>
            </a:lvl1pPr>
          </a:lstStyle>
          <a:p>
            <a:pPr lvl="0"/>
            <a:r>
              <a:rPr lang="en-AU" noProof="0" dirty="0" smtClean="0"/>
              <a:t>Click to edit Master subtitle style</a:t>
            </a:r>
          </a:p>
          <a:p>
            <a:endParaRPr lang="en-AU" sz="1000" kern="1400" dirty="0" smtClean="0">
              <a:solidFill>
                <a:srgbClr val="000000"/>
              </a:solidFill>
              <a:effectLst/>
              <a:latin typeface="Calibri"/>
            </a:endParaRPr>
          </a:p>
          <a:p>
            <a:r>
              <a:rPr lang="en-AU" sz="1000" kern="1400" dirty="0" smtClean="0">
                <a:solidFill>
                  <a:srgbClr val="000000"/>
                </a:solidFill>
                <a:effectLst/>
                <a:latin typeface="Calibri"/>
              </a:rPr>
              <a:t> </a:t>
            </a:r>
          </a:p>
          <a:p>
            <a:pPr lvl="0"/>
            <a:endParaRPr lang="en-AU" noProof="0" dirty="0" smtClean="0"/>
          </a:p>
        </p:txBody>
      </p:sp>
      <p:sp>
        <p:nvSpPr>
          <p:cNvPr id="2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4677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10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7696200" cy="228600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2013/50992v2 		  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2012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2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200"/>
            <a:ext cx="5486400" cy="3508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8138" y="1628775"/>
            <a:ext cx="4189412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9950" y="1628775"/>
            <a:ext cx="4189413" cy="22272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38138" y="4008438"/>
            <a:ext cx="4189412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4008438"/>
            <a:ext cx="4189413" cy="22272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3123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678" y="1828800"/>
            <a:ext cx="8588376" cy="4408488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363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343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241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1361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81200"/>
            <a:ext cx="4189412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0" y="1981200"/>
            <a:ext cx="4189413" cy="42545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941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44" y="1794442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71" y="2700128"/>
            <a:ext cx="4040188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5452" y="2710067"/>
            <a:ext cx="4041775" cy="35353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5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6"/>
          </p:nvPr>
        </p:nvSpPr>
        <p:spPr>
          <a:xfrm>
            <a:off x="4569300" y="1803149"/>
            <a:ext cx="4050127" cy="7963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25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528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68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930" y="1905000"/>
            <a:ext cx="3127583" cy="42211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9045" y="844550"/>
            <a:ext cx="8550275" cy="8445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365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844550"/>
            <a:ext cx="8550275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8138" y="1628775"/>
            <a:ext cx="853122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05600" y="6287111"/>
            <a:ext cx="2133600" cy="418489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lang="en-US" sz="1200" kern="1200" smtClean="0">
                <a:solidFill>
                  <a:srgbClr val="FFFFFF"/>
                </a:solidFill>
                <a:latin typeface="Arial Unicode MS" pitchFamily="34" charset="-128"/>
                <a:ea typeface="+mn-ea"/>
                <a:cs typeface="Arial" charset="0"/>
              </a:defRPr>
            </a:lvl1pPr>
          </a:lstStyle>
          <a:p>
            <a:fld id="{8C57E9BA-65BF-4135-85A9-0424360DE200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19727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3600" b="0" i="0" u="none" strike="noStrike" cap="none" normalizeH="0" baseline="0" dirty="0" smtClean="0">
              <a:ln>
                <a:noFill/>
              </a:ln>
              <a:solidFill>
                <a:srgbClr val="0099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74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4D2C8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a.wa.edu.a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carolyn.robinson@scsa.wa.edu.au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26261" cy="53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955" y="2915443"/>
            <a:ext cx="8642350" cy="1961357"/>
          </a:xfrm>
        </p:spPr>
        <p:txBody>
          <a:bodyPr/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ATAR and General Geography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Webinar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6579326"/>
            <a:ext cx="8991600" cy="278674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2014/14311			</a:t>
            </a:r>
            <a:r>
              <a:rPr lang="en-US" dirty="0" smtClean="0">
                <a:solidFill>
                  <a:srgbClr val="FFFFFF"/>
                </a:solidFill>
                <a:latin typeface="Arial Unicode MS" pitchFamily="34" charset="-128"/>
              </a:rPr>
              <a:t>© 2014 School Curriculum and Standards Authority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ATAR Year 12 weightings 2016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86169"/>
              </p:ext>
            </p:extLst>
          </p:nvPr>
        </p:nvGraphicFramePr>
        <p:xfrm>
          <a:off x="1066800" y="2819400"/>
          <a:ext cx="6324600" cy="2529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71800"/>
                <a:gridCol w="1676400"/>
                <a:gridCol w="1676400"/>
              </a:tblGrid>
              <a:tr h="472440">
                <a:tc>
                  <a:txBody>
                    <a:bodyPr/>
                    <a:lstStyle/>
                    <a:p>
                      <a:r>
                        <a:rPr lang="en-AU" dirty="0" smtClean="0"/>
                        <a:t>Assessment type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 smtClean="0"/>
                        <a:t>New</a:t>
                      </a:r>
                      <a:r>
                        <a:rPr lang="en-AU" baseline="0" dirty="0" smtClean="0"/>
                        <a:t> weighting (%)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 smtClean="0"/>
                        <a:t>Current</a:t>
                      </a:r>
                      <a:r>
                        <a:rPr lang="en-AU" baseline="0" dirty="0" smtClean="0"/>
                        <a:t> weighting (%)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Geographical inquiry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30%</a:t>
                      </a:r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Fieldwork/practical skills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20%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Short and Extended response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25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35%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Examination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25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40%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1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/>
              <a:t>General Year 11 and Year </a:t>
            </a:r>
            <a:r>
              <a:rPr lang="en-AU" dirty="0"/>
              <a:t>12 </a:t>
            </a:r>
            <a:endParaRPr lang="en-AU" dirty="0" smtClean="0"/>
          </a:p>
          <a:p>
            <a:pPr>
              <a:spcAft>
                <a:spcPts val="600"/>
              </a:spcAft>
            </a:pPr>
            <a:r>
              <a:rPr lang="en-AU" dirty="0" smtClean="0">
                <a:cs typeface="Calibri" pitchFamily="34" charset="0"/>
              </a:rPr>
              <a:t>Examinations have been removed</a:t>
            </a:r>
          </a:p>
          <a:p>
            <a:r>
              <a:rPr lang="en-AU" dirty="0" smtClean="0">
                <a:cs typeface="Calibri" pitchFamily="34" charset="0"/>
              </a:rPr>
              <a:t>Year 12 includes a new </a:t>
            </a:r>
            <a:r>
              <a:rPr lang="en-AU" dirty="0">
                <a:cs typeface="Calibri" pitchFamily="34" charset="0"/>
              </a:rPr>
              <a:t>assessment </a:t>
            </a:r>
            <a:r>
              <a:rPr lang="en-AU" dirty="0" smtClean="0">
                <a:cs typeface="Calibri" pitchFamily="34" charset="0"/>
              </a:rPr>
              <a:t>type – Externally set task </a:t>
            </a:r>
          </a:p>
          <a:p>
            <a:r>
              <a:rPr lang="en-AU" dirty="0" smtClean="0">
                <a:cs typeface="Calibri" pitchFamily="34" charset="0"/>
              </a:rPr>
              <a:t>Minor </a:t>
            </a:r>
            <a:r>
              <a:rPr lang="en-AU" dirty="0">
                <a:cs typeface="Calibri" pitchFamily="34" charset="0"/>
              </a:rPr>
              <a:t>changes have been made to the wording of the assessment type descriptions</a:t>
            </a:r>
          </a:p>
          <a:p>
            <a:pPr marL="0" indent="0"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General Year 11 </a:t>
            </a:r>
            <a:r>
              <a:rPr lang="en-AU" dirty="0" smtClean="0"/>
              <a:t>weightings  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44389"/>
              </p:ext>
            </p:extLst>
          </p:nvPr>
        </p:nvGraphicFramePr>
        <p:xfrm>
          <a:off x="1066800" y="2819400"/>
          <a:ext cx="6324600" cy="2057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71800"/>
                <a:gridCol w="1676400"/>
                <a:gridCol w="1676400"/>
              </a:tblGrid>
              <a:tr h="472440">
                <a:tc>
                  <a:txBody>
                    <a:bodyPr/>
                    <a:lstStyle/>
                    <a:p>
                      <a:r>
                        <a:rPr lang="en-AU" dirty="0" smtClean="0"/>
                        <a:t>Assessment type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New</a:t>
                      </a:r>
                      <a:r>
                        <a:rPr lang="en-AU" baseline="0" dirty="0" smtClean="0"/>
                        <a:t> weighting (%)  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Current</a:t>
                      </a:r>
                      <a:r>
                        <a:rPr lang="en-AU" baseline="0" dirty="0" smtClean="0"/>
                        <a:t> weighting (%)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Geographical inquiry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50%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Fieldwork/practical skills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40%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Tests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40</a:t>
                      </a:r>
                      <a:r>
                        <a:rPr lang="en-AU" sz="1600" dirty="0" smtClean="0"/>
                        <a:t>% (New)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NA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7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General Year 12  weightings </a:t>
            </a:r>
            <a:r>
              <a:rPr lang="en-AU" dirty="0" smtClean="0"/>
              <a:t>(use from 2016) 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75032"/>
              </p:ext>
            </p:extLst>
          </p:nvPr>
        </p:nvGraphicFramePr>
        <p:xfrm>
          <a:off x="1066800" y="2819400"/>
          <a:ext cx="6324600" cy="25298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71800"/>
                <a:gridCol w="1676400"/>
                <a:gridCol w="1676400"/>
              </a:tblGrid>
              <a:tr h="472440">
                <a:tc>
                  <a:txBody>
                    <a:bodyPr/>
                    <a:lstStyle/>
                    <a:p>
                      <a:r>
                        <a:rPr lang="en-AU" dirty="0" smtClean="0"/>
                        <a:t>Assessment type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 smtClean="0"/>
                        <a:t>New</a:t>
                      </a:r>
                      <a:r>
                        <a:rPr lang="en-AU" baseline="0" dirty="0" smtClean="0"/>
                        <a:t> weighting (%)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dirty="0" smtClean="0"/>
                        <a:t>Current</a:t>
                      </a:r>
                      <a:r>
                        <a:rPr lang="en-AU" baseline="0" dirty="0" smtClean="0"/>
                        <a:t> weighting (%)</a:t>
                      </a:r>
                      <a:endParaRPr lang="en-A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Geographical inquiry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50%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Fieldwork/practical skills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</a:t>
                      </a:r>
                      <a:r>
                        <a:rPr lang="en-AU" sz="1600" u="none" strike="noStrike" kern="1200" baseline="0" dirty="0" smtClean="0"/>
                        <a:t>–</a:t>
                      </a:r>
                      <a:r>
                        <a:rPr lang="en-AU" sz="1600" dirty="0" smtClean="0"/>
                        <a:t>40%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Tests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25%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New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Externally set task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15</a:t>
                      </a:r>
                      <a:r>
                        <a:rPr lang="en-AU" sz="1600" dirty="0" smtClean="0"/>
                        <a:t>% (New)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NA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4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the role of the EST?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38" y="1600200"/>
            <a:ext cx="8531225" cy="4648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AU" sz="2000" dirty="0"/>
              <a:t>an EST process will be introduced for </a:t>
            </a:r>
            <a:r>
              <a:rPr lang="en-AU" sz="2000" dirty="0" smtClean="0"/>
              <a:t>the course </a:t>
            </a:r>
            <a:r>
              <a:rPr lang="en-AU" sz="2000" dirty="0"/>
              <a:t>at Year 12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the EST will be:</a:t>
            </a:r>
          </a:p>
          <a:p>
            <a:pPr lvl="1" indent="-342900">
              <a:spcAft>
                <a:spcPts val="0"/>
              </a:spcAft>
              <a:buFont typeface="Wingdings" pitchFamily="2" charset="2"/>
              <a:buChar char="§"/>
            </a:pPr>
            <a:r>
              <a:rPr lang="en-AU" sz="2000" dirty="0">
                <a:cs typeface="Times New Roman"/>
              </a:rPr>
              <a:t>60 minutes in duration</a:t>
            </a:r>
          </a:p>
          <a:p>
            <a:pPr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AU" sz="2000" dirty="0">
                <a:cs typeface="Times New Roman"/>
              </a:rPr>
              <a:t>completed individually by students under test conditions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a sample EST is available on the website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the weighting is 15% of the school mark for the pair of units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included in the student assessment file for consensus moderation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 a rotation basis, schools will submit marks and a sample of student scripts to the Authority for validation of marks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the process will inform future school moderation visits</a:t>
            </a:r>
          </a:p>
        </p:txBody>
      </p:sp>
    </p:spTree>
    <p:extLst>
      <p:ext uri="{BB962C8B-B14F-4D97-AF65-F5344CB8AC3E}">
        <p14:creationId xmlns:p14="http://schemas.microsoft.com/office/powerpoint/2010/main" val="157925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have examinations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51075"/>
            <a:ext cx="8531225" cy="46069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/>
              <a:t>ATAR Year 12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Section 1 no change</a:t>
            </a:r>
          </a:p>
          <a:p>
            <a:r>
              <a:rPr lang="en-AU" sz="2000" dirty="0"/>
              <a:t>Section 2, Short response, has been </a:t>
            </a:r>
            <a:r>
              <a:rPr lang="en-AU" sz="2000" dirty="0" smtClean="0"/>
              <a:t>modified</a:t>
            </a:r>
          </a:p>
          <a:p>
            <a:r>
              <a:rPr lang="en-AU" sz="2000" dirty="0" smtClean="0"/>
              <a:t>Section </a:t>
            </a:r>
            <a:r>
              <a:rPr lang="en-AU" sz="2000" dirty="0"/>
              <a:t>3, Extended responses, has been </a:t>
            </a:r>
            <a:r>
              <a:rPr lang="en-AU" sz="2000" dirty="0" smtClean="0"/>
              <a:t>modified</a:t>
            </a:r>
          </a:p>
          <a:p>
            <a:r>
              <a:rPr lang="en-AU" sz="2000" dirty="0" smtClean="0"/>
              <a:t>Sample available on the </a:t>
            </a:r>
            <a:r>
              <a:rPr lang="en-AU" sz="2000" dirty="0"/>
              <a:t>website: http://wace1516.scsa.wa.edu.au/</a:t>
            </a:r>
          </a:p>
        </p:txBody>
      </p:sp>
    </p:spTree>
    <p:extLst>
      <p:ext uri="{BB962C8B-B14F-4D97-AF65-F5344CB8AC3E}">
        <p14:creationId xmlns:p14="http://schemas.microsoft.com/office/powerpoint/2010/main" val="2653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1225550"/>
          </a:xfrm>
        </p:spPr>
        <p:txBody>
          <a:bodyPr/>
          <a:lstStyle/>
          <a:p>
            <a:r>
              <a:rPr lang="en-AU" dirty="0" smtClean="0"/>
              <a:t>SCSA support materials available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sz="2000" dirty="0" smtClean="0"/>
              <a:t>The following support material is already available: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Sample examination for the </a:t>
            </a:r>
            <a:r>
              <a:rPr lang="en-AU" sz="2000" dirty="0"/>
              <a:t>ATAR </a:t>
            </a:r>
            <a:r>
              <a:rPr lang="en-AU" sz="2000" dirty="0" smtClean="0"/>
              <a:t>Year 12 course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Sample Externally set task for the </a:t>
            </a:r>
            <a:r>
              <a:rPr lang="en-AU" sz="2000" dirty="0"/>
              <a:t>General </a:t>
            </a:r>
            <a:r>
              <a:rPr lang="en-AU" sz="2000" dirty="0" smtClean="0"/>
              <a:t>Year 12 course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AU" sz="2000" dirty="0" smtClean="0"/>
              <a:t>The </a:t>
            </a:r>
            <a:r>
              <a:rPr lang="en-AU" sz="2000" dirty="0" smtClean="0"/>
              <a:t>following support material is under development for both the ATAR and General courses.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Sample course outlines for each pair of units 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Sample assessment outline for each pair of units</a:t>
            </a:r>
          </a:p>
          <a:p>
            <a:pPr lvl="0">
              <a:spcAft>
                <a:spcPts val="600"/>
              </a:spcAft>
            </a:pPr>
            <a:r>
              <a:rPr lang="en-AU" sz="2000" dirty="0" smtClean="0"/>
              <a:t>One sample assessment task and marking key for each assessment type for each pair of units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941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sz="2000" dirty="0" smtClean="0"/>
              <a:t>For general inquiries: </a:t>
            </a:r>
            <a:r>
              <a:rPr lang="it-IT" sz="2000" dirty="0" smtClean="0">
                <a:hlinkClick r:id="rId3"/>
              </a:rPr>
              <a:t>info@scsa.wa.edu.au</a:t>
            </a:r>
            <a:endParaRPr lang="it-IT" sz="2000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it-IT" sz="2000" dirty="0" smtClean="0"/>
              <a:t>For course - specific inquiries:</a:t>
            </a:r>
          </a:p>
          <a:p>
            <a:pPr indent="20638">
              <a:spcAft>
                <a:spcPts val="600"/>
              </a:spcAft>
            </a:pPr>
            <a:r>
              <a:rPr lang="it-IT" sz="2000" dirty="0" smtClean="0"/>
              <a:t>	Principal Consultant  Geography - Carolyn Robinson</a:t>
            </a:r>
          </a:p>
          <a:p>
            <a:pPr marL="363538" lvl="1" indent="0">
              <a:spcAft>
                <a:spcPts val="600"/>
              </a:spcAft>
              <a:buNone/>
            </a:pPr>
            <a:r>
              <a:rPr lang="it-IT" sz="2000" dirty="0" smtClean="0"/>
              <a:t>	Phone: 9273 6735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sz="2000" dirty="0" smtClean="0"/>
              <a:t>	Email:  </a:t>
            </a:r>
            <a:r>
              <a:rPr lang="it-IT" sz="2000" dirty="0" smtClean="0">
                <a:hlinkClick r:id="rId4"/>
              </a:rPr>
              <a:t>carolyn.robinson@scsa.wa.edu.au</a:t>
            </a:r>
            <a:endParaRPr lang="it-IT" sz="2000" dirty="0" smtClean="0"/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44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WEBINAR Questions and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:	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Does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term 'including', used for example in Mapping Skills - identifying relief features mean that only those 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features/aspects can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be assessed or examined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A: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	In </a:t>
            </a:r>
            <a:r>
              <a:rPr lang="en-AU" sz="1600" dirty="0">
                <a:latin typeface="Calibri"/>
                <a:ea typeface="Calibri"/>
                <a:cs typeface="Calibri"/>
              </a:rPr>
              <a:t>the syllabus where the term “including” is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used, only the features referred to will be assessed or examined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:	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Is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Year 11 General course the current Stage 1 course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A: 	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There </a:t>
            </a:r>
            <a:r>
              <a:rPr lang="en-AU" sz="1600" dirty="0">
                <a:latin typeface="Calibri"/>
                <a:ea typeface="Calibri"/>
                <a:cs typeface="Calibri"/>
              </a:rPr>
              <a:t>are only minor changes between the current Stage 1 course and the new Year 11 General Course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.</a:t>
            </a: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:	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overview for Unit 4, what sort of depth is needed for challenges facing rural/remote places? Will there be a sample programme made available at some point that might provide an indicator of the amount of time/detail we should spend on the overview?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A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:	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It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is intended that overviews would only take up approximately 4 weeks of any program and that will indicate approximate depth</a:t>
            </a:r>
            <a:endParaRPr lang="en-AU" sz="1600" dirty="0" smtClean="0">
              <a:latin typeface="Calibri"/>
              <a:ea typeface="Calibri"/>
              <a:cs typeface="Calibri"/>
            </a:endParaRP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:	Do </a:t>
            </a:r>
            <a:r>
              <a:rPr lang="en-AU" sz="1600" dirty="0">
                <a:latin typeface="Calibri"/>
                <a:ea typeface="Calibri"/>
                <a:cs typeface="Calibri"/>
              </a:rPr>
              <a:t>the general courses do a section on topographic mapping with a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broadsheet?</a:t>
            </a:r>
          </a:p>
          <a:p>
            <a:pPr marL="536575" indent="-536575">
              <a:buNone/>
            </a:pPr>
            <a:r>
              <a:rPr lang="en-AU" sz="1600" dirty="0" smtClean="0">
                <a:latin typeface="Calibri"/>
                <a:ea typeface="Calibri"/>
                <a:cs typeface="Calibri"/>
              </a:rPr>
              <a:t>A</a:t>
            </a:r>
            <a:r>
              <a:rPr lang="en-AU" sz="1600" dirty="0">
                <a:latin typeface="Calibri"/>
                <a:ea typeface="Calibri"/>
                <a:cs typeface="Calibri"/>
              </a:rPr>
              <a:t>: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	Students </a:t>
            </a:r>
            <a:r>
              <a:rPr lang="en-AU" sz="1600" dirty="0">
                <a:latin typeface="Calibri"/>
                <a:ea typeface="Calibri"/>
                <a:cs typeface="Calibri"/>
              </a:rPr>
              <a:t>must cover all of the skills as listed under the Geographical skills section in the syllabus which includes using topographical maps and data that is normally found on a broadsheet.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536575" indent="-536575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2991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WEBINAR Questions and Answers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600" b="1" dirty="0" smtClean="0">
                <a:solidFill>
                  <a:srgbClr val="4D2C8A"/>
                </a:solidFill>
              </a:rPr>
              <a:t>EXAM</a:t>
            </a:r>
          </a:p>
          <a:p>
            <a:pPr marL="536575" indent="-536575"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Q: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	Will </a:t>
            </a:r>
            <a:r>
              <a:rPr lang="en-AU" sz="1600" dirty="0">
                <a:latin typeface="Calibri"/>
                <a:ea typeface="Calibri"/>
                <a:cs typeface="Calibri"/>
              </a:rPr>
              <a:t>there be an Exam for Year 11 and 12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?</a:t>
            </a:r>
          </a:p>
          <a:p>
            <a:pPr marL="536575" indent="-536575">
              <a:lnSpc>
                <a:spcPct val="115000"/>
              </a:lnSpc>
              <a:spcAft>
                <a:spcPts val="0"/>
              </a:spcAft>
              <a:buNone/>
            </a:pPr>
            <a:r>
              <a:rPr lang="en-AU" sz="1600" dirty="0" smtClean="0">
                <a:latin typeface="Calibri"/>
                <a:ea typeface="Calibri"/>
                <a:cs typeface="Calibri"/>
              </a:rPr>
              <a:t>A</a:t>
            </a:r>
            <a:r>
              <a:rPr lang="en-AU" sz="1600" dirty="0">
                <a:latin typeface="Calibri"/>
                <a:ea typeface="Calibri"/>
                <a:cs typeface="Calibri"/>
              </a:rPr>
              <a:t>: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	WACE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exams are only for ATAR Year 12. A school may set exams for ATAR year 11. 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There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are no exams for General courses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AU" sz="1600" dirty="0" smtClean="0">
              <a:latin typeface="Calibri"/>
              <a:ea typeface="Calibri"/>
              <a:cs typeface="Calibri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sz="1600" b="1" dirty="0">
                <a:solidFill>
                  <a:srgbClr val="4D2C8A"/>
                </a:solidFill>
              </a:rPr>
              <a:t>OTHER</a:t>
            </a:r>
            <a:endParaRPr lang="en-AU" sz="1600" dirty="0">
              <a:solidFill>
                <a:srgbClr val="4D2C8A"/>
              </a:solidFill>
              <a:latin typeface="Calibri"/>
              <a:ea typeface="Calibri"/>
              <a:cs typeface="Times New Roman"/>
            </a:endParaRPr>
          </a:p>
          <a:p>
            <a:pPr marL="536575" indent="-536575">
              <a:lnSpc>
                <a:spcPct val="115000"/>
              </a:lnSpc>
              <a:spcAft>
                <a:spcPts val="0"/>
              </a:spcAft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Q: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	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Will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new text books be available before the start of next year?</a:t>
            </a: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536575" indent="-536575">
              <a:lnSpc>
                <a:spcPct val="115000"/>
              </a:lnSpc>
              <a:spcAft>
                <a:spcPts val="0"/>
              </a:spcAft>
              <a:buNone/>
            </a:pPr>
            <a:r>
              <a:rPr lang="en-AU" sz="1600" dirty="0">
                <a:latin typeface="Calibri"/>
                <a:ea typeface="Calibri"/>
                <a:cs typeface="Calibri"/>
              </a:rPr>
              <a:t>A: </a:t>
            </a:r>
            <a:r>
              <a:rPr lang="en-AU" sz="1600" dirty="0" smtClean="0">
                <a:latin typeface="Calibri"/>
                <a:ea typeface="Calibri"/>
                <a:cs typeface="Calibri"/>
              </a:rPr>
              <a:t>	The</a:t>
            </a:r>
            <a:r>
              <a:rPr lang="en-AU" sz="1600" dirty="0" smtClean="0">
                <a:solidFill>
                  <a:srgbClr val="B63B3C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Geography Association of Western Australia is developing text books for the course and </a:t>
            </a:r>
            <a:r>
              <a:rPr lang="en-AU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teachers </a:t>
            </a:r>
            <a:r>
              <a:rPr lang="en-AU" sz="160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may contact </a:t>
            </a:r>
            <a:r>
              <a:rPr lang="en-AU" sz="16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them directly with regard to their availability</a:t>
            </a:r>
            <a:r>
              <a:rPr lang="en-AU" sz="16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 marL="536575" indent="-536575">
              <a:lnSpc>
                <a:spcPct val="115000"/>
              </a:lnSpc>
              <a:spcAft>
                <a:spcPts val="0"/>
              </a:spcAft>
              <a:buNone/>
            </a:pPr>
            <a:endParaRPr lang="en-AU" sz="16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536575" indent="-536575">
              <a:lnSpc>
                <a:spcPct val="115000"/>
              </a:lnSpc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AU" sz="1600" dirty="0">
              <a:latin typeface="Calibri"/>
              <a:ea typeface="Calibri"/>
              <a:cs typeface="Times New Roman"/>
            </a:endParaRPr>
          </a:p>
          <a:p>
            <a:pPr marL="536575" indent="-536575">
              <a:buNone/>
            </a:pP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780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4545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ATAR Year </a:t>
            </a:r>
            <a:r>
              <a:rPr lang="en-AU" dirty="0">
                <a:ea typeface="Calibri"/>
                <a:cs typeface="Times New Roman"/>
              </a:rPr>
              <a:t>11 and Year </a:t>
            </a:r>
            <a:r>
              <a:rPr lang="en-AU" dirty="0" smtClean="0">
                <a:ea typeface="Calibri"/>
                <a:cs typeface="Times New Roman"/>
              </a:rPr>
              <a:t>12 </a:t>
            </a:r>
          </a:p>
          <a:p>
            <a:pPr>
              <a:spcAft>
                <a:spcPts val="600"/>
              </a:spcAft>
            </a:pPr>
            <a:r>
              <a:rPr lang="en-AU" sz="2000" dirty="0" smtClean="0">
                <a:ea typeface="Calibri"/>
                <a:cs typeface="Times New Roman"/>
              </a:rPr>
              <a:t>Has been adapted from the Australian Curriculum</a:t>
            </a:r>
          </a:p>
          <a:p>
            <a:pPr>
              <a:spcAft>
                <a:spcPts val="600"/>
              </a:spcAft>
            </a:pPr>
            <a:r>
              <a:rPr lang="en-AU" sz="2000" dirty="0" smtClean="0">
                <a:ea typeface="Calibri"/>
                <a:cs typeface="Times New Roman"/>
              </a:rPr>
              <a:t>The course has two interrelated strands: Geographical Knowledge and Understandings, and Geographical Inquiry and Skills.</a:t>
            </a:r>
          </a:p>
          <a:p>
            <a:pPr lvl="0"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8308975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3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454525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AU" sz="2000" dirty="0"/>
              <a:t>New look syllabuses for both the ATAR and General</a:t>
            </a: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2000" kern="1200" dirty="0" smtClean="0">
              <a:solidFill>
                <a:prstClr val="black"/>
              </a:solidFill>
              <a:cs typeface="Arial"/>
            </a:endParaRPr>
          </a:p>
          <a:p>
            <a:pPr marL="171450" lvl="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2000" kern="1200" dirty="0" smtClean="0">
                <a:solidFill>
                  <a:prstClr val="black"/>
                </a:solidFill>
                <a:cs typeface="Arial"/>
              </a:rPr>
              <a:t>The </a:t>
            </a:r>
            <a:r>
              <a:rPr lang="en-AU" sz="2000" kern="1200" dirty="0">
                <a:solidFill>
                  <a:prstClr val="black"/>
                </a:solidFill>
                <a:cs typeface="Arial"/>
              </a:rPr>
              <a:t>Rationale, aims, unit structure, unit description, learning outcomes for each unit and the Geographical </a:t>
            </a:r>
            <a:r>
              <a:rPr lang="en-AU" sz="2000" kern="1200" dirty="0" smtClean="0">
                <a:solidFill>
                  <a:prstClr val="black"/>
                </a:solidFill>
                <a:cs typeface="Arial"/>
              </a:rPr>
              <a:t>Inquiry </a:t>
            </a:r>
            <a:r>
              <a:rPr lang="en-AU" sz="2000" kern="1200" dirty="0">
                <a:solidFill>
                  <a:prstClr val="black"/>
                </a:solidFill>
                <a:cs typeface="Arial"/>
              </a:rPr>
              <a:t>and </a:t>
            </a:r>
            <a:r>
              <a:rPr lang="en-AU" sz="2000" kern="1200" dirty="0" smtClean="0">
                <a:solidFill>
                  <a:prstClr val="black"/>
                </a:solidFill>
                <a:cs typeface="Arial"/>
              </a:rPr>
              <a:t>Skills </a:t>
            </a:r>
            <a:r>
              <a:rPr lang="en-AU" sz="2000" kern="1200" dirty="0">
                <a:solidFill>
                  <a:prstClr val="black"/>
                </a:solidFill>
                <a:cs typeface="Arial"/>
              </a:rPr>
              <a:t>have all been adopted from the Australian Curriculum, and so they will appear as new or different to the current course.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2000" dirty="0" smtClean="0">
                <a:solidFill>
                  <a:prstClr val="black"/>
                </a:solidFill>
                <a:cs typeface="Arial"/>
              </a:rPr>
              <a:t>Verbs </a:t>
            </a:r>
            <a:r>
              <a:rPr lang="en-AU" sz="2000" dirty="0">
                <a:solidFill>
                  <a:prstClr val="black"/>
                </a:solidFill>
                <a:cs typeface="Arial"/>
              </a:rPr>
              <a:t>have been removed from the content descriptions</a:t>
            </a:r>
            <a:endParaRPr lang="en-AU" sz="2000" dirty="0">
              <a:solidFill>
                <a:prstClr val="black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  <a:cs typeface="Arial"/>
              </a:rPr>
              <a:t>The Geographical thinking skills and processes has been re-named Geographical Inquiry and Skills. It contains two sub-strands: Geographical Inquiry Skills and Geographical </a:t>
            </a:r>
            <a:r>
              <a:rPr lang="en-AU" sz="2000" dirty="0" smtClean="0">
                <a:solidFill>
                  <a:prstClr val="black"/>
                </a:solidFill>
                <a:cs typeface="Arial"/>
              </a:rPr>
              <a:t>Skills</a:t>
            </a:r>
            <a:r>
              <a:rPr lang="en-AU" sz="2000" dirty="0">
                <a:solidFill>
                  <a:prstClr val="black"/>
                </a:solidFill>
                <a:cs typeface="Arial"/>
              </a:rPr>
              <a:t>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AU" sz="2000" dirty="0">
                <a:solidFill>
                  <a:prstClr val="black"/>
                </a:solidFill>
              </a:rPr>
              <a:t>The same set of geographical skills has been included in each of the units.</a:t>
            </a:r>
          </a:p>
          <a:p>
            <a:pPr lvl="0"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23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1225" cy="4724400"/>
          </a:xfrm>
        </p:spPr>
        <p:txBody>
          <a:bodyPr/>
          <a:lstStyle/>
          <a:p>
            <a:pPr marL="0" indent="0">
              <a:buNone/>
            </a:pPr>
            <a:r>
              <a:rPr lang="en-AU" sz="1800" b="1" dirty="0">
                <a:latin typeface="Calibri,Bold"/>
              </a:rPr>
              <a:t>Year </a:t>
            </a:r>
            <a:r>
              <a:rPr lang="en-AU" sz="1800" b="1" dirty="0" smtClean="0">
                <a:latin typeface="Calibri,Bold"/>
              </a:rPr>
              <a:t>11 ATAR </a:t>
            </a:r>
          </a:p>
          <a:p>
            <a:pPr marL="0" indent="0">
              <a:buNone/>
            </a:pPr>
            <a:r>
              <a:rPr lang="en-AU" sz="2000" dirty="0"/>
              <a:t>Unit 1 is very similar to the current Stage </a:t>
            </a:r>
            <a:r>
              <a:rPr lang="en-AU" sz="2000" dirty="0" smtClean="0"/>
              <a:t>2A </a:t>
            </a:r>
            <a:r>
              <a:rPr lang="en-AU" sz="2000" dirty="0"/>
              <a:t>Unit</a:t>
            </a:r>
          </a:p>
          <a:p>
            <a:pPr marL="172702" indent="-172702">
              <a:buFont typeface="Arial" pitchFamily="34" charset="0"/>
              <a:buChar char="•"/>
            </a:pPr>
            <a:r>
              <a:rPr lang="en-AU" sz="2000" dirty="0"/>
              <a:t>a section on ecological hazards has been added</a:t>
            </a:r>
          </a:p>
          <a:p>
            <a:pPr marL="172702" indent="-172702">
              <a:buFont typeface="Arial" pitchFamily="34" charset="0"/>
              <a:buChar char="•"/>
            </a:pPr>
            <a:r>
              <a:rPr lang="en-AU" sz="2000" dirty="0"/>
              <a:t>the hazards required are one natural and one ecological (previously one geomorphic and one atmospheric)</a:t>
            </a:r>
          </a:p>
          <a:p>
            <a:pPr marL="0" indent="0">
              <a:buNone/>
            </a:pPr>
            <a:r>
              <a:rPr lang="en-AU" sz="2000" dirty="0"/>
              <a:t>Unit 2 has an entirely new focus:</a:t>
            </a:r>
          </a:p>
          <a:p>
            <a:pPr marL="172702" indent="-172702">
              <a:buFont typeface="Arial" pitchFamily="34" charset="0"/>
              <a:buChar char="•"/>
            </a:pPr>
            <a:r>
              <a:rPr lang="en-AU" sz="2000" dirty="0">
                <a:latin typeface="Courier"/>
              </a:rPr>
              <a:t> </a:t>
            </a:r>
            <a:r>
              <a:rPr lang="en-AU" sz="2000" dirty="0"/>
              <a:t>this unit focuses on the process of international integration (globalisation) </a:t>
            </a:r>
            <a:r>
              <a:rPr lang="en-AU" sz="2000" dirty="0" smtClean="0"/>
              <a:t>and </a:t>
            </a:r>
            <a:r>
              <a:rPr lang="en-AU" sz="2000" dirty="0"/>
              <a:t>is based on the reality that we live in an increasingly interconnected world.</a:t>
            </a:r>
          </a:p>
          <a:p>
            <a:pPr marL="0" indent="0">
              <a:buNone/>
            </a:pPr>
            <a:endParaRPr lang="en-AU" sz="1800" dirty="0" smtClean="0">
              <a:ea typeface="Calibri"/>
              <a:cs typeface="Arial"/>
            </a:endParaRPr>
          </a:p>
          <a:p>
            <a:pPr lvl="0"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605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1225" cy="4724400"/>
          </a:xfrm>
        </p:spPr>
        <p:txBody>
          <a:bodyPr/>
          <a:lstStyle/>
          <a:p>
            <a:pPr marL="0" indent="0">
              <a:buNone/>
            </a:pPr>
            <a:r>
              <a:rPr lang="en-AU" sz="2000" b="1" dirty="0">
                <a:latin typeface="Calibri,Bold"/>
              </a:rPr>
              <a:t>Year 12 </a:t>
            </a:r>
            <a:r>
              <a:rPr lang="en-AU" sz="2000" b="1" dirty="0" smtClean="0">
                <a:latin typeface="Calibri,Bold"/>
              </a:rPr>
              <a:t>ATAR</a:t>
            </a:r>
          </a:p>
          <a:p>
            <a:pPr marL="0" indent="0">
              <a:buNone/>
            </a:pPr>
            <a:r>
              <a:rPr lang="en-AU" sz="2000" dirty="0"/>
              <a:t>Unit 3 covers some of the content currently in Stage 3B Climate change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 smtClean="0"/>
              <a:t>The </a:t>
            </a:r>
            <a:r>
              <a:rPr lang="en-AU" sz="2000" dirty="0"/>
              <a:t>emphasis of the unit has shifted to </a:t>
            </a:r>
            <a:r>
              <a:rPr lang="en-AU" sz="2000" dirty="0" smtClean="0"/>
              <a:t>land cover </a:t>
            </a:r>
            <a:r>
              <a:rPr lang="en-AU" sz="2000" dirty="0"/>
              <a:t>changes, the creation of anthropogenic biomes and the resulting impacts on either global climate or biodiversity.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The unit begins with an overview of land cover change including the nature, causes and consequences of land cover changes.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The first depth study focuses on the interrelationship between land cover and either global climate change or biodiversity loss.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The second study focuses on the evaluation of a local land cover change initiative designed to address either climate change or biodiversity.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>
                <a:latin typeface="Courier"/>
              </a:rPr>
              <a:t>T</a:t>
            </a:r>
            <a:r>
              <a:rPr lang="en-AU" sz="2000" dirty="0"/>
              <a:t>he section on stakeholders has been removed.</a:t>
            </a:r>
          </a:p>
          <a:p>
            <a:pPr lvl="0">
              <a:spcAft>
                <a:spcPts val="600"/>
              </a:spcAft>
            </a:pPr>
            <a:endParaRPr lang="en-AU" sz="1800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6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6921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1225" cy="4800600"/>
          </a:xfrm>
        </p:spPr>
        <p:txBody>
          <a:bodyPr/>
          <a:lstStyle/>
          <a:p>
            <a:pPr marL="0" indent="0">
              <a:buNone/>
            </a:pPr>
            <a:r>
              <a:rPr lang="en-AU" sz="1800" b="1" dirty="0">
                <a:latin typeface="Calibri,Bold"/>
              </a:rPr>
              <a:t>Year </a:t>
            </a:r>
            <a:r>
              <a:rPr lang="en-AU" sz="1800" b="1" dirty="0" smtClean="0">
                <a:latin typeface="Calibri,Bold"/>
              </a:rPr>
              <a:t>12 ATAR</a:t>
            </a:r>
            <a:endParaRPr lang="en-AU" sz="1400" dirty="0" smtClean="0"/>
          </a:p>
          <a:p>
            <a:pPr marL="0" indent="0">
              <a:buNone/>
            </a:pPr>
            <a:r>
              <a:rPr lang="en-AU" sz="2000" dirty="0"/>
              <a:t>Unit 4 covers some of the content currently in Stage 3A</a:t>
            </a:r>
          </a:p>
          <a:p>
            <a:pPr marL="172702" indent="-172702">
              <a:buFont typeface="Arial" pitchFamily="34" charset="0"/>
              <a:buChar char="•"/>
            </a:pPr>
            <a:r>
              <a:rPr lang="en-AU" sz="2000" dirty="0" smtClean="0"/>
              <a:t>The </a:t>
            </a:r>
            <a:r>
              <a:rPr lang="en-AU" sz="2000" dirty="0"/>
              <a:t>emphasis of the unit  is on a study of Perth OR a regional centre in Western Australia and a megacity</a:t>
            </a:r>
          </a:p>
          <a:p>
            <a:pPr marL="171450" indent="-171450">
              <a:buFont typeface="Arial" pitchFamily="34" charset="0"/>
              <a:buChar char="•"/>
              <a:tabLst>
                <a:tab pos="180975" algn="l"/>
              </a:tabLst>
            </a:pPr>
            <a:r>
              <a:rPr lang="en-AU" sz="2000" dirty="0" smtClean="0"/>
              <a:t>The </a:t>
            </a:r>
            <a:r>
              <a:rPr lang="en-AU" sz="2000" dirty="0"/>
              <a:t>overview includes new content on world population growth, challenges facing rural and remote places in Australia, including indigenous communities and urbanisation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The emphasis of the unit has changed from a study of Perth and a megacity to a study of Perth OR a regional centre in Western Australia and a megacity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Depth studies relate to specified challenges (i.e. problems) and the means of overcoming these challenges, rather than on processes.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AU" sz="2000" dirty="0"/>
              <a:t>Now  the depth studies look at strategies to improve both sustainability and liveability</a:t>
            </a:r>
          </a:p>
          <a:p>
            <a:pPr lvl="0">
              <a:spcAft>
                <a:spcPts val="600"/>
              </a:spcAft>
            </a:pPr>
            <a:endParaRPr lang="en-AU" sz="1800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982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the content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45452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General Year </a:t>
            </a:r>
            <a:r>
              <a:rPr lang="en-AU" dirty="0">
                <a:ea typeface="Calibri"/>
                <a:cs typeface="Times New Roman"/>
              </a:rPr>
              <a:t>11 and Year </a:t>
            </a:r>
            <a:r>
              <a:rPr lang="en-AU" dirty="0" smtClean="0">
                <a:ea typeface="Calibri"/>
                <a:cs typeface="Times New Roman"/>
              </a:rPr>
              <a:t>12 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ea typeface="Calibri"/>
                <a:cs typeface="Times New Roman"/>
              </a:rPr>
              <a:t>Same structure and organisation as the ATAR Syllabuses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ea typeface="Calibri"/>
                <a:cs typeface="Times New Roman"/>
              </a:rPr>
              <a:t>Unit 1 – Geography of environment at risks (no change to the content in Unit 1A) 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ea typeface="Calibri"/>
                <a:cs typeface="Times New Roman"/>
              </a:rPr>
              <a:t>Unit 2 – Geography of people and places (no </a:t>
            </a:r>
            <a:r>
              <a:rPr lang="en-AU" sz="2000" dirty="0">
                <a:solidFill>
                  <a:srgbClr val="000000"/>
                </a:solidFill>
                <a:ea typeface="Calibri"/>
                <a:cs typeface="Times New Roman"/>
              </a:rPr>
              <a:t>change to the content in Unit 1B</a:t>
            </a:r>
            <a:r>
              <a:rPr lang="en-AU" sz="2000" dirty="0">
                <a:ea typeface="Calibri"/>
                <a:cs typeface="Times New Roman"/>
              </a:rPr>
              <a:t>) </a:t>
            </a:r>
          </a:p>
          <a:p>
            <a:pPr lvl="0">
              <a:spcAft>
                <a:spcPts val="600"/>
              </a:spcAft>
            </a:pPr>
            <a:r>
              <a:rPr lang="en-AU" sz="2000" dirty="0">
                <a:ea typeface="Calibri"/>
                <a:cs typeface="Times New Roman"/>
              </a:rPr>
              <a:t>Unit 3 – Natural and ecological hazards(almost the same as ATAR Year 11 Unit 1)</a:t>
            </a:r>
          </a:p>
          <a:p>
            <a:pPr lvl="0">
              <a:spcAft>
                <a:spcPts val="600"/>
              </a:spcAft>
            </a:pPr>
            <a:r>
              <a:rPr lang="en-AU" sz="2000" dirty="0">
                <a:ea typeface="Calibri"/>
                <a:cs typeface="Times New Roman"/>
              </a:rPr>
              <a:t>Unit 4 – Global networks and interconnections(almost the same content  as ATAR Year 11 Unit 2)</a:t>
            </a:r>
          </a:p>
          <a:p>
            <a:pPr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 smtClean="0">
              <a:ea typeface="Calibri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en-AU" dirty="0">
              <a:ea typeface="Calibri"/>
              <a:cs typeface="Times New Roman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8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sz="2000" dirty="0" smtClean="0"/>
              <a:t>ATAR Year 11 and Year </a:t>
            </a:r>
            <a:r>
              <a:rPr lang="en-AU" sz="2000" dirty="0"/>
              <a:t>12 </a:t>
            </a:r>
            <a:endParaRPr lang="en-AU" sz="2000" dirty="0" smtClean="0"/>
          </a:p>
          <a:p>
            <a:pPr>
              <a:spcAft>
                <a:spcPts val="600"/>
              </a:spcAft>
            </a:pPr>
            <a:r>
              <a:rPr lang="en-AU" sz="2000" dirty="0" smtClean="0"/>
              <a:t>The </a:t>
            </a:r>
            <a:r>
              <a:rPr lang="en-AU" sz="2000" dirty="0"/>
              <a:t>assessment types are:</a:t>
            </a:r>
          </a:p>
          <a:p>
            <a:pPr marL="685800">
              <a:buFont typeface="Courier New" pitchFamily="49" charset="0"/>
              <a:buChar char="o"/>
            </a:pPr>
            <a:r>
              <a:rPr lang="en-AU" sz="2000" dirty="0" smtClean="0"/>
              <a:t>	Geographical </a:t>
            </a:r>
            <a:r>
              <a:rPr lang="en-AU" sz="2000" dirty="0"/>
              <a:t>inquiry</a:t>
            </a:r>
          </a:p>
          <a:p>
            <a:pPr marL="685800">
              <a:buFont typeface="Courier New" pitchFamily="49" charset="0"/>
              <a:buChar char="o"/>
            </a:pPr>
            <a:r>
              <a:rPr lang="en-AU" sz="2000" dirty="0" smtClean="0"/>
              <a:t>	Fieldwork/practical </a:t>
            </a:r>
            <a:r>
              <a:rPr lang="en-AU" sz="2000" dirty="0"/>
              <a:t>skills</a:t>
            </a:r>
          </a:p>
          <a:p>
            <a:pPr marL="685800">
              <a:buFont typeface="Courier New" pitchFamily="49" charset="0"/>
              <a:buChar char="o"/>
            </a:pPr>
            <a:r>
              <a:rPr lang="en-AU" sz="2000" dirty="0" smtClean="0"/>
              <a:t>	Short </a:t>
            </a:r>
            <a:r>
              <a:rPr lang="en-AU" sz="2000" dirty="0"/>
              <a:t>and extended response</a:t>
            </a:r>
          </a:p>
          <a:p>
            <a:pPr marL="685800">
              <a:buFont typeface="Courier New" pitchFamily="49" charset="0"/>
              <a:buChar char="o"/>
            </a:pPr>
            <a:r>
              <a:rPr lang="en-AU" sz="2000" dirty="0" smtClean="0"/>
              <a:t>	Examination</a:t>
            </a:r>
            <a:r>
              <a:rPr lang="en-AU" sz="2000" dirty="0" smtClean="0"/>
              <a:t>.</a:t>
            </a:r>
          </a:p>
          <a:p>
            <a:pPr indent="0">
              <a:buNone/>
            </a:pPr>
            <a:endParaRPr lang="en-AU" sz="2000" dirty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Minor </a:t>
            </a:r>
            <a:r>
              <a:rPr lang="en-AU" sz="2000" dirty="0"/>
              <a:t>changes have been made to the wording of the assessment type descriptions</a:t>
            </a:r>
          </a:p>
        </p:txBody>
      </p:sp>
    </p:spTree>
    <p:extLst>
      <p:ext uri="{BB962C8B-B14F-4D97-AF65-F5344CB8AC3E}">
        <p14:creationId xmlns:p14="http://schemas.microsoft.com/office/powerpoint/2010/main" val="1587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" y="831850"/>
            <a:ext cx="8550275" cy="844550"/>
          </a:xfrm>
        </p:spPr>
        <p:txBody>
          <a:bodyPr/>
          <a:lstStyle/>
          <a:p>
            <a:r>
              <a:rPr lang="en-AU" dirty="0" smtClean="0"/>
              <a:t>How has assessment changed?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3875"/>
            <a:ext cx="8531225" cy="460692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AU" dirty="0" smtClean="0"/>
              <a:t>ATAR Year 11 weightings 2015</a:t>
            </a:r>
            <a:endParaRPr lang="en-AU" dirty="0" smtClean="0">
              <a:latin typeface="Calibri" pitchFamily="34" charset="0"/>
              <a:cs typeface="Calibri" pitchFamily="34" charset="0"/>
            </a:endParaRPr>
          </a:p>
          <a:p>
            <a:pPr lvl="0">
              <a:spcAft>
                <a:spcPts val="600"/>
              </a:spcAft>
            </a:pPr>
            <a:endParaRPr lang="en-AU" dirty="0">
              <a:latin typeface="Calibri" pitchFamily="34" charset="0"/>
              <a:cs typeface="Calibri" pitchFamily="34" charset="0"/>
            </a:endParaRPr>
          </a:p>
          <a:p>
            <a:pPr marL="0" lvl="0" indent="0">
              <a:spcAft>
                <a:spcPts val="600"/>
              </a:spcAft>
              <a:buNone/>
            </a:pPr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422606"/>
              </p:ext>
            </p:extLst>
          </p:nvPr>
        </p:nvGraphicFramePr>
        <p:xfrm>
          <a:off x="1143000" y="2743200"/>
          <a:ext cx="6324600" cy="2895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971800"/>
                <a:gridCol w="1676400"/>
                <a:gridCol w="1676400"/>
              </a:tblGrid>
              <a:tr h="4724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Assessment type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New</a:t>
                      </a:r>
                      <a:r>
                        <a:rPr lang="en-AU" sz="2000" baseline="0" dirty="0" smtClean="0"/>
                        <a:t> weighting (%)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Current</a:t>
                      </a:r>
                      <a:r>
                        <a:rPr lang="en-AU" sz="2000" baseline="0" dirty="0" smtClean="0"/>
                        <a:t> weighting (%)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Geographical inquiry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20-30%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Fieldwork/practical skills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10-20%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Short and Extended response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25-35%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Examination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30%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25-40%</a:t>
                      </a:r>
                      <a:endParaRPr lang="en-A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1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3_Default Design 9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007F90"/>
      </a:hlink>
      <a:folHlink>
        <a:srgbClr val="EAEAEA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99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007F90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AAC0C6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007F9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76854</TotalTime>
  <Words>1052</Words>
  <Application>Microsoft Office PowerPoint</Application>
  <PresentationFormat>On-screen Show (4:3)</PresentationFormat>
  <Paragraphs>195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3_Default Design</vt:lpstr>
      <vt:lpstr>  ATAR and General Geography  Webinar  </vt:lpstr>
      <vt:lpstr>How has the content changed?</vt:lpstr>
      <vt:lpstr>How has the content changed?</vt:lpstr>
      <vt:lpstr>How has the content changed?</vt:lpstr>
      <vt:lpstr>How has the content changed?</vt:lpstr>
      <vt:lpstr>How has the content changed?</vt:lpstr>
      <vt:lpstr>How has the content changed?</vt:lpstr>
      <vt:lpstr>How has assessment changed?</vt:lpstr>
      <vt:lpstr>How has assessment changed?</vt:lpstr>
      <vt:lpstr>How has assessment changed?</vt:lpstr>
      <vt:lpstr>How has assessment changed?</vt:lpstr>
      <vt:lpstr>How has assessment changed?</vt:lpstr>
      <vt:lpstr>How has assessment changed?</vt:lpstr>
      <vt:lpstr>What is the role of the EST?</vt:lpstr>
      <vt:lpstr>How have examinations changed?</vt:lpstr>
      <vt:lpstr>SCSA support materials available</vt:lpstr>
      <vt:lpstr>Conclusion</vt:lpstr>
      <vt:lpstr>WEBINAR Questions and Answers</vt:lpstr>
      <vt:lpstr>WEBINAR Questions and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Endorsed Programs and the WACE</dc:title>
  <dc:creator>Allan Blagaich</dc:creator>
  <cp:lastModifiedBy>Graeme Quelch</cp:lastModifiedBy>
  <cp:revision>501</cp:revision>
  <cp:lastPrinted>2014-05-26T01:29:41Z</cp:lastPrinted>
  <dcterms:created xsi:type="dcterms:W3CDTF">2006-08-16T00:00:00Z</dcterms:created>
  <dcterms:modified xsi:type="dcterms:W3CDTF">2014-10-10T07:14:39Z</dcterms:modified>
</cp:coreProperties>
</file>