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59" r:id="rId4"/>
    <p:sldId id="265" r:id="rId5"/>
    <p:sldId id="260" r:id="rId6"/>
    <p:sldId id="267" r:id="rId7"/>
    <p:sldId id="268" r:id="rId8"/>
    <p:sldId id="266" r:id="rId9"/>
    <p:sldId id="269" r:id="rId10"/>
    <p:sldId id="270" r:id="rId11"/>
    <p:sldId id="264" r:id="rId12"/>
    <p:sldId id="261" r:id="rId13"/>
    <p:sldId id="262" r:id="rId14"/>
    <p:sldId id="263" r:id="rId15"/>
    <p:sldId id="271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C8A"/>
    <a:srgbClr val="008080"/>
    <a:srgbClr val="00000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7" autoAdjust="0"/>
    <p:restoredTop sz="83943" autoAdjust="0"/>
  </p:normalViewPr>
  <p:slideViewPr>
    <p:cSldViewPr>
      <p:cViewPr>
        <p:scale>
          <a:sx n="70" d="100"/>
          <a:sy n="70" d="100"/>
        </p:scale>
        <p:origin x="-1704" y="-5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>
        <p:scale>
          <a:sx n="200" d="100"/>
          <a:sy n="200" d="100"/>
        </p:scale>
        <p:origin x="-390" y="792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7C2BB351-4CAE-4DA4-B844-62483EE55FBB}" type="datetimeFigureOut">
              <a:rPr lang="en-AU" smtClean="0"/>
              <a:t>10/10/2014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1F14AB08-9F1E-4997-ABD5-64D33AD6677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33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B70DFD44-E2AF-4CC2-9586-BA33A3F4E5B4}" type="datetimeFigureOut">
              <a:rPr lang="en-AU" smtClean="0"/>
              <a:t>10/10/2014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3" rIns="92428" bIns="46213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2428" tIns="46213" rIns="92428" bIns="46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653D7307-CCBE-47CE-8C20-649F5569D8B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081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994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AU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5470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779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270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870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endParaRPr lang="en-A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None/>
            </a:pP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857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2183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1682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9923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endParaRPr lang="en-AU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041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970" y="1642650"/>
            <a:ext cx="8642350" cy="1470025"/>
          </a:xfrm>
        </p:spPr>
        <p:txBody>
          <a:bodyPr/>
          <a:lstStyle>
            <a:lvl1pPr algn="ctr">
              <a:defRPr sz="4000" b="1">
                <a:solidFill>
                  <a:srgbClr val="4D2C8A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0215" y="3435890"/>
            <a:ext cx="8408266" cy="914400"/>
          </a:xfrm>
        </p:spPr>
        <p:txBody>
          <a:bodyPr/>
          <a:lstStyle>
            <a:lvl1pPr marL="0" indent="0" algn="ctr">
              <a:buFontTx/>
              <a:buNone/>
              <a:defRPr lang="en-AU" sz="3200" smtClean="0">
                <a:solidFill>
                  <a:srgbClr val="4D2C8A"/>
                </a:solidFill>
                <a:effectLst/>
              </a:defRPr>
            </a:lvl1pPr>
          </a:lstStyle>
          <a:p>
            <a:pPr lvl="0"/>
            <a:r>
              <a:rPr lang="en-AU" noProof="0" dirty="0" smtClean="0"/>
              <a:t>Click to edit Master subtitle style</a:t>
            </a:r>
          </a:p>
          <a:p>
            <a:endParaRPr lang="en-AU" sz="1000" kern="140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en-AU" sz="1000" kern="1400" dirty="0" smtClean="0">
                <a:solidFill>
                  <a:srgbClr val="000000"/>
                </a:solidFill>
                <a:effectLst/>
                <a:latin typeface="Calibri"/>
              </a:rPr>
              <a:t> </a:t>
            </a:r>
          </a:p>
          <a:p>
            <a:pPr lvl="0"/>
            <a:endParaRPr lang="en-AU" noProof="0" dirty="0" smtClean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4677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7696200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2013/50992v2 		  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2012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3508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28775"/>
            <a:ext cx="4189412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628775"/>
            <a:ext cx="4189413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8138" y="4008438"/>
            <a:ext cx="4189412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4008438"/>
            <a:ext cx="4189413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678" y="1828800"/>
            <a:ext cx="8588376" cy="440848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6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4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2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3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81200"/>
            <a:ext cx="4189412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981200"/>
            <a:ext cx="4189413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94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44" y="1794442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71" y="2700128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5452" y="2710067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6"/>
          </p:nvPr>
        </p:nvSpPr>
        <p:spPr>
          <a:xfrm>
            <a:off x="4569300" y="1803149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5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28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8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930" y="1905000"/>
            <a:ext cx="3127583" cy="42211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65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44550"/>
            <a:ext cx="85502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628775"/>
            <a:ext cx="8531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D2C8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e.secker@education.wa.edu.a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sa.wa.edu.a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annette.moon@scsa.wa.edu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sa.wa.edu.a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91" y="990600"/>
            <a:ext cx="7026261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0" y="2438400"/>
            <a:ext cx="8642350" cy="1981200"/>
          </a:xfrm>
        </p:spPr>
        <p:txBody>
          <a:bodyPr/>
          <a:lstStyle/>
          <a:p>
            <a:r>
              <a:rPr lang="en-AU" dirty="0" smtClean="0"/>
              <a:t>ANCIENT HISTORY</a:t>
            </a:r>
            <a:br>
              <a:rPr lang="en-AU" dirty="0" smtClean="0"/>
            </a:br>
            <a:r>
              <a:rPr lang="en-AU" dirty="0" smtClean="0"/>
              <a:t>Webinar</a:t>
            </a: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8991600" cy="278674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2014/14310v2		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2014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9640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99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assessment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Year </a:t>
            </a:r>
            <a:r>
              <a:rPr lang="en-AU" dirty="0" smtClean="0"/>
              <a:t>12 weightings</a:t>
            </a:r>
            <a:endParaRPr lang="en-AU" dirty="0"/>
          </a:p>
          <a:p>
            <a:r>
              <a:rPr lang="en-AU" dirty="0"/>
              <a:t>All weightings are fixed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31796"/>
              </p:ext>
            </p:extLst>
          </p:nvPr>
        </p:nvGraphicFramePr>
        <p:xfrm>
          <a:off x="1219200" y="2819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8542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Assessment types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Current (%)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New (%)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Historical inquiry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Explanation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25%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Source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25%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Test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new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Externally set task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new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role of the EST?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600200"/>
            <a:ext cx="8531225" cy="4800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AU" sz="2200" dirty="0"/>
              <a:t>an EST process will be introduced for all General and Foundation courses at Year 12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EST will be:</a:t>
            </a:r>
          </a:p>
          <a:p>
            <a:pPr lvl="1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en-AU" sz="2200" dirty="0">
                <a:cs typeface="Times New Roman"/>
              </a:rPr>
              <a:t>60 minutes in duration</a:t>
            </a:r>
          </a:p>
          <a:p>
            <a:pPr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200" dirty="0">
                <a:cs typeface="Times New Roman"/>
              </a:rPr>
              <a:t>completed individually by students under test conditions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a sample EST is available on the website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weighting is 15% of the school mark for the pair of units</a:t>
            </a:r>
          </a:p>
          <a:p>
            <a:pPr>
              <a:spcBef>
                <a:spcPts val="600"/>
              </a:spcBef>
            </a:pPr>
            <a:r>
              <a:rPr lang="en-AU" sz="2200" dirty="0" smtClean="0"/>
              <a:t>included </a:t>
            </a:r>
            <a:r>
              <a:rPr lang="en-AU" sz="2200" dirty="0"/>
              <a:t>in the student assessment file for consensus moderation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on a rotation basis, schools will submit marks and a sample of student scripts to the Authority for validation of marks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process will inform future school moderation visits</a:t>
            </a:r>
          </a:p>
        </p:txBody>
      </p:sp>
    </p:spTree>
    <p:extLst>
      <p:ext uri="{BB962C8B-B14F-4D97-AF65-F5344CB8AC3E}">
        <p14:creationId xmlns:p14="http://schemas.microsoft.com/office/powerpoint/2010/main" val="15792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have examinations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355600" lvl="0" indent="-355600">
              <a:buFont typeface="Arial" pitchFamily="34" charset="0"/>
              <a:buChar char="•"/>
            </a:pPr>
            <a:r>
              <a:rPr lang="en-AU" kern="1200" dirty="0" smtClean="0"/>
              <a:t>New </a:t>
            </a:r>
            <a:r>
              <a:rPr lang="en-AU" kern="1200" dirty="0"/>
              <a:t>section: Short </a:t>
            </a:r>
            <a:r>
              <a:rPr lang="en-AU" kern="1200" dirty="0" smtClean="0"/>
              <a:t>answer</a:t>
            </a:r>
            <a:endParaRPr lang="en-AU" kern="1200" dirty="0"/>
          </a:p>
          <a:p>
            <a:pPr marL="355600" lvl="0" indent="-355600">
              <a:buFont typeface="Arial" pitchFamily="34" charset="0"/>
              <a:buChar char="•"/>
            </a:pPr>
            <a:r>
              <a:rPr lang="en-AU" kern="1200" dirty="0"/>
              <a:t>Weighting changes: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kern="1200" dirty="0"/>
              <a:t>Short answer 25% (new section)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kern="1200" dirty="0"/>
              <a:t>Source analysis 25% </a:t>
            </a:r>
            <a:r>
              <a:rPr lang="en-AU" kern="1200" dirty="0" smtClean="0"/>
              <a:t>(Document study was - 50%)</a:t>
            </a:r>
            <a:endParaRPr lang="en-AU" kern="1200" dirty="0"/>
          </a:p>
          <a:p>
            <a:pPr marL="355600" lvl="0" indent="-355600">
              <a:buFont typeface="Arial" pitchFamily="34" charset="0"/>
              <a:buChar char="•"/>
            </a:pPr>
            <a:r>
              <a:rPr lang="en-AU" kern="1200" dirty="0" smtClean="0"/>
              <a:t>The </a:t>
            </a:r>
            <a:r>
              <a:rPr lang="en-AU" kern="1200" dirty="0"/>
              <a:t>number of sources to be used in the Source analysis has been reduced to </a:t>
            </a:r>
            <a:r>
              <a:rPr lang="en-AU" kern="1200" dirty="0" smtClean="0"/>
              <a:t>two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en-AU" kern="1200" dirty="0" smtClean="0"/>
              <a:t>All </a:t>
            </a:r>
            <a:r>
              <a:rPr lang="en-AU" kern="1200" dirty="0"/>
              <a:t>questions in each section of the examination are elective </a:t>
            </a:r>
            <a:r>
              <a:rPr lang="en-AU" kern="1200" dirty="0" smtClean="0"/>
              <a:t>specific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en-AU" kern="1200" dirty="0" smtClean="0"/>
              <a:t>Sample available on the website</a:t>
            </a:r>
            <a:endParaRPr lang="en-AU" dirty="0"/>
          </a:p>
          <a:p>
            <a:pPr marL="0" lvl="0" indent="0">
              <a:buNone/>
            </a:pPr>
            <a:endParaRPr lang="en-AU" kern="1200" dirty="0" smtClean="0"/>
          </a:p>
        </p:txBody>
      </p:sp>
    </p:spTree>
    <p:extLst>
      <p:ext uri="{BB962C8B-B14F-4D97-AF65-F5344CB8AC3E}">
        <p14:creationId xmlns:p14="http://schemas.microsoft.com/office/powerpoint/2010/main" val="2653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1225550"/>
          </a:xfrm>
        </p:spPr>
        <p:txBody>
          <a:bodyPr/>
          <a:lstStyle/>
          <a:p>
            <a:r>
              <a:rPr lang="en-AU" dirty="0" smtClean="0"/>
              <a:t>SCSA support materials available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The following support materials are already available on the web site: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examination for the ATAR course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Externally set task for the General course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The following support materials are under development for both ATAR and General:</a:t>
            </a:r>
          </a:p>
          <a:p>
            <a:pPr lvl="0">
              <a:spcAft>
                <a:spcPts val="600"/>
              </a:spcAft>
            </a:pPr>
            <a:r>
              <a:rPr lang="en-AU" dirty="0"/>
              <a:t>S</a:t>
            </a:r>
            <a:r>
              <a:rPr lang="en-AU" dirty="0" smtClean="0"/>
              <a:t>ample Course outlines for each pair of units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Assessment outlines for each pair of units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One sample assessment task and marking key for each assessment type for each pair of units</a:t>
            </a:r>
          </a:p>
          <a:p>
            <a:pPr lvl="0">
              <a:spcAft>
                <a:spcPts val="600"/>
              </a:spcAft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41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Other support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/>
              <a:t>History Teachers Association of Western Australia: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Contact:</a:t>
            </a:r>
            <a:endParaRPr lang="en-AU" dirty="0" smtClean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/>
              <a:t>HTAWA   http://</a:t>
            </a:r>
            <a:r>
              <a:rPr lang="en-AU" dirty="0" smtClean="0"/>
              <a:t>www.htawa.org.au</a:t>
            </a:r>
            <a:endParaRPr lang="en-AU" dirty="0" smtClean="0"/>
          </a:p>
          <a:p>
            <a:pPr lvl="1">
              <a:spcAft>
                <a:spcPts val="600"/>
              </a:spcAft>
            </a:pPr>
            <a:r>
              <a:rPr lang="en-AU" dirty="0" smtClean="0"/>
              <a:t>Louise Secker </a:t>
            </a:r>
            <a:r>
              <a:rPr lang="en-AU" dirty="0" smtClean="0">
                <a:hlinkClick r:id="rId3"/>
              </a:rPr>
              <a:t>louise.secker@education.wa.edu.au</a:t>
            </a:r>
            <a:endParaRPr lang="en-AU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1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/>
          </a:p>
          <a:p>
            <a:r>
              <a:rPr lang="en-AU" dirty="0" smtClean="0"/>
              <a:t>For general inquiries: </a:t>
            </a:r>
            <a:r>
              <a:rPr lang="en-AU" dirty="0" smtClean="0">
                <a:hlinkClick r:id="rId3"/>
              </a:rPr>
              <a:t>info@scsa.wa.edu.au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For course specific inquiries:</a:t>
            </a:r>
          </a:p>
          <a:p>
            <a:pPr lvl="1"/>
            <a:r>
              <a:rPr lang="en-AU" dirty="0" smtClean="0"/>
              <a:t>Annette Moon  </a:t>
            </a:r>
          </a:p>
          <a:p>
            <a:pPr marL="0" indent="0">
              <a:buNone/>
            </a:pPr>
            <a:r>
              <a:rPr lang="en-AU" sz="2000" dirty="0" smtClean="0"/>
              <a:t>	Phone: 92736789</a:t>
            </a:r>
          </a:p>
          <a:p>
            <a:pPr marL="0" indent="0">
              <a:buNone/>
            </a:pPr>
            <a:r>
              <a:rPr lang="en-AU" sz="2000" dirty="0"/>
              <a:t>	</a:t>
            </a:r>
            <a:r>
              <a:rPr lang="en-AU" sz="2000" dirty="0" smtClean="0"/>
              <a:t>Email: </a:t>
            </a:r>
            <a:r>
              <a:rPr lang="en-AU" sz="2000" dirty="0" smtClean="0">
                <a:hlinkClick r:id="rId4"/>
              </a:rPr>
              <a:t>annette.moon@scsa.wa.edu.au</a:t>
            </a:r>
            <a:endParaRPr lang="en-AU" sz="20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39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Webinar </a:t>
            </a:r>
            <a:r>
              <a:rPr lang="en-AU" dirty="0" smtClean="0"/>
              <a:t>protocols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This </a:t>
            </a:r>
            <a:r>
              <a:rPr lang="en-AU" dirty="0" smtClean="0"/>
              <a:t>webinar will cover changes to the content, assessment and examination in Ancient History</a:t>
            </a:r>
          </a:p>
          <a:p>
            <a:r>
              <a:rPr lang="en-AU" dirty="0" smtClean="0"/>
              <a:t>Questions of a general policy nature should be directed to </a:t>
            </a:r>
            <a:r>
              <a:rPr lang="en-AU" dirty="0" smtClean="0">
                <a:hlinkClick r:id="rId3"/>
              </a:rPr>
              <a:t>info@scsa.wa.edu.au</a:t>
            </a:r>
            <a:r>
              <a:rPr lang="en-AU" dirty="0" smtClean="0"/>
              <a:t>  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3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3021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ATAR course		Year 11 and Year 12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Has been adapted from the Australian Curriculum</a:t>
            </a:r>
          </a:p>
          <a:p>
            <a:pPr lvl="0">
              <a:spcAft>
                <a:spcPts val="600"/>
              </a:spcAft>
            </a:pPr>
            <a:r>
              <a:rPr lang="en-AU" dirty="0"/>
              <a:t>T</a:t>
            </a:r>
            <a:r>
              <a:rPr lang="en-AU" dirty="0" smtClean="0"/>
              <a:t>wo interrelated strands: Historical Skills, and Historical Knowledge and Understanding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Year 11: new focus and new electives 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Year 12: change of emphasis and some new electives 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Each elective has specific content dot points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4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the content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dirty="0">
                <a:cs typeface="Times New Roman"/>
              </a:rPr>
              <a:t>General course		Y</a:t>
            </a:r>
            <a:r>
              <a:rPr lang="en-AU" dirty="0">
                <a:ea typeface="Calibri"/>
                <a:cs typeface="Times New Roman"/>
              </a:rPr>
              <a:t>ear 11 and Year </a:t>
            </a:r>
            <a:r>
              <a:rPr lang="en-AU" dirty="0" smtClean="0">
                <a:ea typeface="Calibri"/>
                <a:cs typeface="Times New Roman"/>
              </a:rPr>
              <a:t>12</a:t>
            </a:r>
          </a:p>
          <a:p>
            <a:pPr>
              <a:spcAft>
                <a:spcPts val="600"/>
              </a:spcAft>
            </a:pPr>
            <a:r>
              <a:rPr lang="en-AU" dirty="0">
                <a:ea typeface="Calibri"/>
                <a:cs typeface="Times New Roman"/>
              </a:rPr>
              <a:t>T</a:t>
            </a:r>
            <a:r>
              <a:rPr lang="en-AU" dirty="0" smtClean="0">
                <a:ea typeface="Calibri"/>
                <a:cs typeface="Times New Roman"/>
              </a:rPr>
              <a:t>wo interrelated strands: Historical Skills, and Historical Knowledge and Understanding</a:t>
            </a:r>
          </a:p>
          <a:p>
            <a:pPr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The Historical </a:t>
            </a:r>
            <a:r>
              <a:rPr lang="en-AU" dirty="0">
                <a:ea typeface="Calibri"/>
                <a:cs typeface="Times New Roman"/>
              </a:rPr>
              <a:t>Skills </a:t>
            </a:r>
            <a:r>
              <a:rPr lang="en-AU" dirty="0" smtClean="0">
                <a:ea typeface="Calibri"/>
                <a:cs typeface="Times New Roman"/>
              </a:rPr>
              <a:t>have been adopted from the Ancient History Australian </a:t>
            </a:r>
            <a:r>
              <a:rPr lang="en-AU" dirty="0">
                <a:ea typeface="Calibri"/>
                <a:cs typeface="Times New Roman"/>
              </a:rPr>
              <a:t>Curriculum </a:t>
            </a:r>
            <a:r>
              <a:rPr lang="en-AU" dirty="0" smtClean="0">
                <a:ea typeface="Calibri"/>
                <a:cs typeface="Times New Roman"/>
              </a:rPr>
              <a:t>to ensure continuity and clarity</a:t>
            </a:r>
          </a:p>
          <a:p>
            <a:pPr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Year 11: new focus, content framework, and some new electives</a:t>
            </a:r>
          </a:p>
          <a:p>
            <a:pPr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Year 12: new focus in Unit 3 and some new electives</a:t>
            </a:r>
          </a:p>
          <a:p>
            <a:pPr>
              <a:spcAft>
                <a:spcPts val="600"/>
              </a:spcAft>
            </a:pPr>
            <a:endParaRPr lang="en-AU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endParaRPr lang="en-AU" dirty="0" smtClean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endParaRPr lang="en-AU" dirty="0"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93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ATAR course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Explanation assessment type has been divided into two to align with the Year 12 Examination design brief: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Short answer (new)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Essay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Document study re-named source analysis</a:t>
            </a:r>
          </a:p>
          <a:p>
            <a:pPr>
              <a:spcAft>
                <a:spcPts val="600"/>
              </a:spcAft>
            </a:pPr>
            <a:r>
              <a:rPr lang="en-AU" dirty="0"/>
              <a:t>m</a:t>
            </a:r>
            <a:r>
              <a:rPr lang="en-AU" dirty="0" smtClean="0"/>
              <a:t>inor wording changes to assessment type descriptions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7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assessment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ATAR Year </a:t>
            </a:r>
            <a:r>
              <a:rPr lang="en-AU" dirty="0" smtClean="0"/>
              <a:t>11 weightings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734725"/>
              </p:ext>
            </p:extLst>
          </p:nvPr>
        </p:nvGraphicFramePr>
        <p:xfrm>
          <a:off x="1219200" y="2286001"/>
          <a:ext cx="6324600" cy="2563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828800"/>
                <a:gridCol w="1828800"/>
              </a:tblGrid>
              <a:tr h="422321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Assessment Types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Current (%)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New (%)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186">
                <a:tc>
                  <a:txBody>
                    <a:bodyPr/>
                    <a:lstStyle/>
                    <a:p>
                      <a:r>
                        <a:rPr lang="en-AU" dirty="0" smtClean="0"/>
                        <a:t>Historical inquiry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15-20%</a:t>
                      </a:r>
                      <a:endParaRPr lang="en-AU" dirty="0"/>
                    </a:p>
                  </a:txBody>
                  <a:tcPr/>
                </a:tc>
              </a:tr>
              <a:tr h="428186">
                <a:tc>
                  <a:txBody>
                    <a:bodyPr/>
                    <a:lstStyle/>
                    <a:p>
                      <a:r>
                        <a:rPr lang="en-AU" dirty="0" smtClean="0"/>
                        <a:t>Short answer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new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10-15%</a:t>
                      </a:r>
                      <a:endParaRPr lang="en-AU" dirty="0"/>
                    </a:p>
                  </a:txBody>
                  <a:tcPr/>
                </a:tc>
              </a:tr>
              <a:tr h="428186">
                <a:tc>
                  <a:txBody>
                    <a:bodyPr/>
                    <a:lstStyle/>
                    <a:p>
                      <a:r>
                        <a:rPr lang="en-AU" dirty="0" smtClean="0"/>
                        <a:t>Source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15-20%</a:t>
                      </a:r>
                      <a:endParaRPr lang="en-AU" dirty="0"/>
                    </a:p>
                  </a:txBody>
                  <a:tcPr/>
                </a:tc>
              </a:tr>
              <a:tr h="428186">
                <a:tc>
                  <a:txBody>
                    <a:bodyPr/>
                    <a:lstStyle/>
                    <a:p>
                      <a:r>
                        <a:rPr lang="en-AU" dirty="0" smtClean="0"/>
                        <a:t>Essay/Extended answer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15-20%</a:t>
                      </a:r>
                      <a:endParaRPr lang="en-AU" dirty="0"/>
                    </a:p>
                  </a:txBody>
                  <a:tcPr/>
                </a:tc>
              </a:tr>
              <a:tr h="428186">
                <a:tc>
                  <a:txBody>
                    <a:bodyPr/>
                    <a:lstStyle/>
                    <a:p>
                      <a:r>
                        <a:rPr lang="en-AU" dirty="0" smtClean="0"/>
                        <a:t>Examination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35%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5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assessment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ATAR Year </a:t>
            </a:r>
            <a:r>
              <a:rPr lang="en-AU" dirty="0" smtClean="0"/>
              <a:t>12 weightings 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41789"/>
              </p:ext>
            </p:extLst>
          </p:nvPr>
        </p:nvGraphicFramePr>
        <p:xfrm>
          <a:off x="1066800" y="2590801"/>
          <a:ext cx="6096000" cy="2448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81200"/>
                <a:gridCol w="1752600"/>
              </a:tblGrid>
              <a:tr h="40342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Assessment Types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Current (%)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New (%)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9027">
                <a:tc>
                  <a:txBody>
                    <a:bodyPr/>
                    <a:lstStyle/>
                    <a:p>
                      <a:r>
                        <a:rPr lang="en-AU" dirty="0" smtClean="0"/>
                        <a:t>Historical inquiry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15%</a:t>
                      </a:r>
                      <a:endParaRPr lang="en-AU" dirty="0"/>
                    </a:p>
                  </a:txBody>
                  <a:tcPr/>
                </a:tc>
              </a:tr>
              <a:tr h="409027">
                <a:tc>
                  <a:txBody>
                    <a:bodyPr/>
                    <a:lstStyle/>
                    <a:p>
                      <a:r>
                        <a:rPr lang="en-AU" dirty="0" smtClean="0"/>
                        <a:t>Short answer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new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10%</a:t>
                      </a:r>
                      <a:endParaRPr lang="en-AU" dirty="0"/>
                    </a:p>
                  </a:txBody>
                  <a:tcPr/>
                </a:tc>
              </a:tr>
              <a:tr h="409027">
                <a:tc>
                  <a:txBody>
                    <a:bodyPr/>
                    <a:lstStyle/>
                    <a:p>
                      <a:r>
                        <a:rPr lang="en-AU" dirty="0" smtClean="0"/>
                        <a:t>Source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10%</a:t>
                      </a:r>
                      <a:endParaRPr lang="en-AU" dirty="0"/>
                    </a:p>
                  </a:txBody>
                  <a:tcPr/>
                </a:tc>
              </a:tr>
              <a:tr h="409027">
                <a:tc>
                  <a:txBody>
                    <a:bodyPr/>
                    <a:lstStyle/>
                    <a:p>
                      <a:r>
                        <a:rPr lang="en-AU" dirty="0" smtClean="0"/>
                        <a:t>Essay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25%</a:t>
                      </a:r>
                      <a:endParaRPr lang="en-AU" dirty="0"/>
                    </a:p>
                  </a:txBody>
                  <a:tcPr/>
                </a:tc>
              </a:tr>
              <a:tr h="409027">
                <a:tc>
                  <a:txBody>
                    <a:bodyPr/>
                    <a:lstStyle/>
                    <a:p>
                      <a:r>
                        <a:rPr lang="en-AU" dirty="0" smtClean="0"/>
                        <a:t>Examination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40%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assessment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General course</a:t>
            </a:r>
          </a:p>
          <a:p>
            <a:r>
              <a:rPr lang="en-AU" dirty="0" smtClean="0"/>
              <a:t>Examination has been removed</a:t>
            </a:r>
          </a:p>
          <a:p>
            <a:r>
              <a:rPr lang="en-AU" dirty="0" smtClean="0"/>
              <a:t>New assessment type: Test </a:t>
            </a:r>
          </a:p>
          <a:p>
            <a:pPr marL="342900" lvl="1" indent="-342900"/>
            <a:r>
              <a:rPr lang="en-AU" dirty="0"/>
              <a:t>N</a:t>
            </a:r>
            <a:r>
              <a:rPr lang="en-AU" dirty="0" smtClean="0"/>
              <a:t>ew </a:t>
            </a:r>
            <a:r>
              <a:rPr lang="en-AU" dirty="0"/>
              <a:t>assessment </a:t>
            </a:r>
            <a:r>
              <a:rPr lang="en-AU" dirty="0" smtClean="0"/>
              <a:t>type: Externally </a:t>
            </a:r>
            <a:r>
              <a:rPr lang="en-AU" dirty="0"/>
              <a:t>set </a:t>
            </a:r>
            <a:r>
              <a:rPr lang="en-AU" dirty="0" smtClean="0"/>
              <a:t>task (in Year 12 only)</a:t>
            </a:r>
          </a:p>
          <a:p>
            <a:r>
              <a:rPr lang="en-AU" dirty="0" smtClean="0"/>
              <a:t>Document study has been re-named Source analysis</a:t>
            </a:r>
          </a:p>
          <a:p>
            <a:r>
              <a:rPr lang="en-AU" dirty="0" smtClean="0"/>
              <a:t>minor wording </a:t>
            </a:r>
            <a:r>
              <a:rPr lang="en-AU" dirty="0"/>
              <a:t>changes to assessment type </a:t>
            </a:r>
            <a:r>
              <a:rPr lang="en-AU" dirty="0" smtClean="0"/>
              <a:t>descriptions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330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assessment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Year </a:t>
            </a:r>
            <a:r>
              <a:rPr lang="en-AU" dirty="0" smtClean="0"/>
              <a:t>11 weightings </a:t>
            </a:r>
          </a:p>
          <a:p>
            <a:endParaRPr lang="en-AU" dirty="0"/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714221"/>
              </p:ext>
            </p:extLst>
          </p:nvPr>
        </p:nvGraphicFramePr>
        <p:xfrm>
          <a:off x="1295400" y="2514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778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Assessment Types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Current (%)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New (%)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Historical inquiry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30-50%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Explanation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10-30%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Source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20-40%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Test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new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8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007F90"/>
      </a:hlink>
      <a:folHlink>
        <a:srgbClr val="EAEAEA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007F9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0C6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007F9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75118</TotalTime>
  <Words>584</Words>
  <Application>Microsoft Office PowerPoint</Application>
  <PresentationFormat>On-screen Show (4:3)</PresentationFormat>
  <Paragraphs>169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3_Default Design</vt:lpstr>
      <vt:lpstr>ANCIENT HISTORY Webinar</vt:lpstr>
      <vt:lpstr>Webinar protocols</vt:lpstr>
      <vt:lpstr>How has the content changed?</vt:lpstr>
      <vt:lpstr>How has the content changed?</vt:lpstr>
      <vt:lpstr>How has assessment changed?</vt:lpstr>
      <vt:lpstr>How has assessment changed?</vt:lpstr>
      <vt:lpstr>How has assessment changed?</vt:lpstr>
      <vt:lpstr>How has assessment changed?</vt:lpstr>
      <vt:lpstr>How has assessment changed?</vt:lpstr>
      <vt:lpstr>How has assessment changed?</vt:lpstr>
      <vt:lpstr>What is the role of the EST?</vt:lpstr>
      <vt:lpstr>How have examinations changed?</vt:lpstr>
      <vt:lpstr>SCSA support materials available</vt:lpstr>
      <vt:lpstr>Other support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Endorsed Programs and the WACE</dc:title>
  <dc:creator>Allan Blagaich</dc:creator>
  <cp:lastModifiedBy>Graeme Quelch</cp:lastModifiedBy>
  <cp:revision>544</cp:revision>
  <cp:lastPrinted>2014-05-05T04:12:29Z</cp:lastPrinted>
  <dcterms:created xsi:type="dcterms:W3CDTF">2006-08-16T00:00:00Z</dcterms:created>
  <dcterms:modified xsi:type="dcterms:W3CDTF">2014-10-10T07:24:59Z</dcterms:modified>
</cp:coreProperties>
</file>