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79" r:id="rId4"/>
    <p:sldId id="259" r:id="rId5"/>
    <p:sldId id="267" r:id="rId6"/>
    <p:sldId id="268" r:id="rId7"/>
    <p:sldId id="269" r:id="rId8"/>
    <p:sldId id="284" r:id="rId9"/>
    <p:sldId id="260" r:id="rId10"/>
    <p:sldId id="270" r:id="rId11"/>
    <p:sldId id="271" r:id="rId12"/>
    <p:sldId id="272" r:id="rId13"/>
    <p:sldId id="273" r:id="rId14"/>
    <p:sldId id="264" r:id="rId15"/>
    <p:sldId id="276" r:id="rId16"/>
    <p:sldId id="285" r:id="rId17"/>
    <p:sldId id="261" r:id="rId18"/>
    <p:sldId id="283" r:id="rId19"/>
    <p:sldId id="274" r:id="rId20"/>
    <p:sldId id="262" r:id="rId21"/>
    <p:sldId id="275" r:id="rId22"/>
    <p:sldId id="263" r:id="rId23"/>
    <p:sldId id="289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" initials="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2C8A"/>
    <a:srgbClr val="008080"/>
    <a:srgbClr val="000000"/>
    <a:srgbClr val="00A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2" autoAdjust="0"/>
    <p:restoredTop sz="86082" autoAdjust="0"/>
  </p:normalViewPr>
  <p:slideViewPr>
    <p:cSldViewPr>
      <p:cViewPr>
        <p:scale>
          <a:sx n="66" d="100"/>
          <a:sy n="66" d="100"/>
        </p:scale>
        <p:origin x="-1752" y="-182"/>
      </p:cViewPr>
      <p:guideLst>
        <p:guide orient="horz" pos="6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notesViewPr>
    <p:cSldViewPr>
      <p:cViewPr>
        <p:scale>
          <a:sx n="70" d="100"/>
          <a:sy n="70" d="100"/>
        </p:scale>
        <p:origin x="-2755" y="-58"/>
      </p:cViewPr>
      <p:guideLst>
        <p:guide orient="horz" pos="3126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7C2BB351-4CAE-4DA4-B844-62483EE55FBB}" type="datetimeFigureOut">
              <a:rPr lang="en-AU" smtClean="0"/>
              <a:t>10/10/2014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1F14AB08-9F1E-4997-ABD5-64D33AD667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32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B70DFD44-E2AF-4CC2-9586-BA33A3F4E5B4}" type="datetimeFigureOut">
              <a:rPr lang="en-AU" smtClean="0"/>
              <a:t>10/10/2014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3" rIns="92428" bIns="46213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2428" tIns="46213" rIns="92428" bIns="462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653D7307-CCBE-47CE-8C20-649F5569D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081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948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056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81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9106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840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3984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3795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21455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8877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683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7167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AU" dirty="0" smtClean="0">
              <a:effectLst/>
            </a:endParaRP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A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itchFamily="34" charset="0"/>
              <a:buNone/>
            </a:pPr>
            <a:endParaRPr lang="en-AU" sz="1200" b="1" dirty="0" smtClean="0"/>
          </a:p>
          <a:p>
            <a:pPr marL="0" lvl="0" indent="0">
              <a:buFont typeface="Arial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5769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AU" sz="1200" b="1" baseline="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AU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5999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99FF"/>
                </a:solidFill>
                <a:latin typeface="Arial" charset="0"/>
              </a:rPr>
              <a:t/>
            </a:r>
            <a:br>
              <a:rPr lang="en-AU" dirty="0" smtClean="0">
                <a:solidFill>
                  <a:srgbClr val="0099FF"/>
                </a:solidFill>
                <a:latin typeface="Arial" charset="0"/>
              </a:rPr>
            </a:b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7202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1593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6970" y="1642650"/>
            <a:ext cx="8642350" cy="1470025"/>
          </a:xfrm>
        </p:spPr>
        <p:txBody>
          <a:bodyPr/>
          <a:lstStyle>
            <a:lvl1pPr algn="ctr">
              <a:defRPr sz="4000" b="1">
                <a:solidFill>
                  <a:srgbClr val="4D2C8A"/>
                </a:solidFill>
              </a:defRPr>
            </a:lvl1pPr>
          </a:lstStyle>
          <a:p>
            <a:pPr lvl="0"/>
            <a:r>
              <a:rPr lang="en-AU" noProof="0" dirty="0" smtClean="0"/>
              <a:t>Click to edit Master title style</a:t>
            </a:r>
          </a:p>
        </p:txBody>
      </p:sp>
      <p:sp>
        <p:nvSpPr>
          <p:cNvPr id="5386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0215" y="3435890"/>
            <a:ext cx="8408266" cy="914400"/>
          </a:xfrm>
        </p:spPr>
        <p:txBody>
          <a:bodyPr/>
          <a:lstStyle>
            <a:lvl1pPr marL="0" indent="0" algn="ctr">
              <a:buFontTx/>
              <a:buNone/>
              <a:defRPr lang="en-AU" sz="3200" smtClean="0">
                <a:solidFill>
                  <a:srgbClr val="4D2C8A"/>
                </a:solidFill>
                <a:effectLst/>
              </a:defRPr>
            </a:lvl1pPr>
          </a:lstStyle>
          <a:p>
            <a:pPr lvl="0"/>
            <a:r>
              <a:rPr lang="en-AU" noProof="0" dirty="0" smtClean="0"/>
              <a:t>Click to edit Master subtitle style</a:t>
            </a:r>
          </a:p>
          <a:p>
            <a:endParaRPr lang="en-AU" sz="1000" kern="1400" dirty="0" smtClean="0">
              <a:solidFill>
                <a:srgbClr val="000000"/>
              </a:solidFill>
              <a:effectLst/>
              <a:latin typeface="Calibri"/>
            </a:endParaRPr>
          </a:p>
          <a:p>
            <a:r>
              <a:rPr lang="en-AU" sz="1000" kern="1400" dirty="0" smtClean="0">
                <a:solidFill>
                  <a:srgbClr val="000000"/>
                </a:solidFill>
                <a:effectLst/>
                <a:latin typeface="Calibri"/>
              </a:rPr>
              <a:t> </a:t>
            </a:r>
          </a:p>
          <a:p>
            <a:pPr lvl="0"/>
            <a:endParaRPr lang="en-AU" noProof="0" dirty="0" smtClean="0"/>
          </a:p>
        </p:txBody>
      </p:sp>
      <p:sp>
        <p:nvSpPr>
          <p:cNvPr id="2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4677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7696200" cy="2286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US" smtClean="0">
                <a:solidFill>
                  <a:schemeClr val="bg1"/>
                </a:solidFill>
              </a:rPr>
              <a:t>2014/14241   © 2014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22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200"/>
            <a:ext cx="5486400" cy="3508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5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8138" y="1628775"/>
            <a:ext cx="4189412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9950" y="1628775"/>
            <a:ext cx="4189413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38138" y="4008438"/>
            <a:ext cx="4189412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950" y="4008438"/>
            <a:ext cx="4189413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1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678" y="1828800"/>
            <a:ext cx="8588376" cy="4408488"/>
          </a:xfrm>
        </p:spPr>
        <p:txBody>
          <a:bodyPr/>
          <a:lstStyle/>
          <a:p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363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343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241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136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981200"/>
            <a:ext cx="4189412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0" y="1981200"/>
            <a:ext cx="4189413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941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44" y="1794442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871" y="2700128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5452" y="2710067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6"/>
          </p:nvPr>
        </p:nvSpPr>
        <p:spPr>
          <a:xfrm>
            <a:off x="4569300" y="1803149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252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528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6882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930" y="1905000"/>
            <a:ext cx="3127583" cy="42211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365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844550"/>
            <a:ext cx="8550275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138" y="1628775"/>
            <a:ext cx="853122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74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7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4D2C8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ace1516.scsa.wa.edu.a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ace1516.scsa.wa.edu.au/english/" TargetMode="External"/><Relationship Id="rId4" Type="http://schemas.openxmlformats.org/officeDocument/2006/relationships/hyperlink" Target="http://www.scsa.wa.edu.au/internet/_Documents/Policy/WACE%202016%20FAQs_pdf.pdf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gerard.morris@scsa.wa.edu.a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csa.wa.edu.a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01487"/>
            <a:ext cx="7026261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970" y="2438400"/>
            <a:ext cx="8642350" cy="1470025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Literature </a:t>
            </a:r>
            <a:r>
              <a:rPr lang="en-AU" dirty="0" smtClean="0"/>
              <a:t>ATAR and</a:t>
            </a:r>
            <a:r>
              <a:rPr lang="en-AU" dirty="0"/>
              <a:t> </a:t>
            </a:r>
            <a:r>
              <a:rPr lang="en-AU" dirty="0" smtClean="0"/>
              <a:t>General </a:t>
            </a:r>
            <a:br>
              <a:rPr lang="en-AU" dirty="0" smtClean="0"/>
            </a:br>
            <a:r>
              <a:rPr lang="en-AU" dirty="0" smtClean="0"/>
              <a:t>2015/16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99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/>
              <a:t>Changes to assessment type weightings Literature ATAR Year </a:t>
            </a:r>
            <a:r>
              <a:rPr lang="en-AU" sz="2800" dirty="0" smtClean="0"/>
              <a:t>12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1905000"/>
            <a:ext cx="8531225" cy="4330700"/>
          </a:xfrm>
        </p:spPr>
        <p:txBody>
          <a:bodyPr/>
          <a:lstStyle/>
          <a:p>
            <a:r>
              <a:rPr lang="en-AU" dirty="0"/>
              <a:t>Weightings of each assessment type are fixed </a:t>
            </a:r>
            <a:endParaRPr lang="en-AU" dirty="0" smtClean="0"/>
          </a:p>
          <a:p>
            <a:r>
              <a:rPr lang="en-AU" dirty="0" smtClean="0"/>
              <a:t>Extended </a:t>
            </a:r>
            <a:r>
              <a:rPr lang="en-AU" dirty="0"/>
              <a:t>written response now 15%, previously 10-30%</a:t>
            </a:r>
          </a:p>
          <a:p>
            <a:r>
              <a:rPr lang="en-AU" dirty="0"/>
              <a:t>Short written response now 35%, previously 30-50%</a:t>
            </a:r>
          </a:p>
          <a:p>
            <a:r>
              <a:rPr lang="en-AU" dirty="0"/>
              <a:t>Creative production of a literary text now 10%, previously, creative writing 10-20%</a:t>
            </a:r>
          </a:p>
          <a:p>
            <a:r>
              <a:rPr lang="en-AU" dirty="0"/>
              <a:t>Oral 10%, previously 10-20%</a:t>
            </a:r>
          </a:p>
          <a:p>
            <a:r>
              <a:rPr lang="en-AU" dirty="0"/>
              <a:t>Examination now 30%, previously 20-30%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051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Changes </a:t>
            </a:r>
            <a:r>
              <a:rPr lang="en-AU" sz="2800" dirty="0"/>
              <a:t>to assessment type weightings </a:t>
            </a:r>
            <a:r>
              <a:rPr lang="en-AU" sz="2800" dirty="0" smtClean="0"/>
              <a:t>Literature ATAR Year 11</a:t>
            </a:r>
            <a:r>
              <a:rPr lang="en-AU" sz="2800" dirty="0"/>
              <a:t/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1981200"/>
            <a:ext cx="8531225" cy="4254500"/>
          </a:xfrm>
        </p:spPr>
        <p:txBody>
          <a:bodyPr/>
          <a:lstStyle/>
          <a:p>
            <a:r>
              <a:rPr lang="en-AU" dirty="0"/>
              <a:t>Extended written response now 10-20%, previously 10-30%</a:t>
            </a:r>
          </a:p>
          <a:p>
            <a:r>
              <a:rPr lang="en-AU" dirty="0"/>
              <a:t>Short written response now 30-40%, previously 30-50%</a:t>
            </a:r>
          </a:p>
          <a:p>
            <a:r>
              <a:rPr lang="en-AU" dirty="0"/>
              <a:t>Creative production of a literary text now 10-20%, previously, creative writing 10-20%</a:t>
            </a:r>
          </a:p>
          <a:p>
            <a:r>
              <a:rPr lang="en-AU" dirty="0"/>
              <a:t>Oral unchanged, 10-20%</a:t>
            </a:r>
          </a:p>
          <a:p>
            <a:r>
              <a:rPr lang="en-AU" dirty="0"/>
              <a:t>Examination now 20-30%, previously 10-30%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21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/>
              <a:t>Changes to assessment type weightings Literature </a:t>
            </a:r>
            <a:r>
              <a:rPr lang="en-AU" sz="2800" dirty="0" smtClean="0"/>
              <a:t>General </a:t>
            </a:r>
            <a:r>
              <a:rPr lang="en-AU" sz="2800" dirty="0"/>
              <a:t>Year 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1225" cy="4606925"/>
          </a:xfrm>
        </p:spPr>
        <p:txBody>
          <a:bodyPr/>
          <a:lstStyle/>
          <a:p>
            <a:r>
              <a:rPr lang="en-AU" dirty="0" smtClean="0"/>
              <a:t>Extended </a:t>
            </a:r>
            <a:r>
              <a:rPr lang="en-AU" dirty="0"/>
              <a:t>written response now 10%, previously 10-30%</a:t>
            </a:r>
          </a:p>
          <a:p>
            <a:r>
              <a:rPr lang="en-AU" dirty="0"/>
              <a:t>Short written response now 30-40%, previously 30-50%</a:t>
            </a:r>
          </a:p>
          <a:p>
            <a:r>
              <a:rPr lang="en-AU" dirty="0"/>
              <a:t>Creative production now 30-40%, previously, creative writing 10-20%</a:t>
            </a:r>
          </a:p>
          <a:p>
            <a:r>
              <a:rPr lang="en-AU" dirty="0"/>
              <a:t>Oral unchanged, 10-20%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042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/>
              <a:t>Changes to assessment type weightings Literature General Year </a:t>
            </a:r>
            <a:r>
              <a:rPr lang="en-AU" sz="2800" dirty="0" smtClean="0"/>
              <a:t>12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1225" cy="4606925"/>
          </a:xfrm>
        </p:spPr>
        <p:txBody>
          <a:bodyPr/>
          <a:lstStyle/>
          <a:p>
            <a:r>
              <a:rPr lang="en-AU" dirty="0"/>
              <a:t>Weightings of each assessment type are fixed </a:t>
            </a:r>
            <a:endParaRPr lang="en-AU" dirty="0" smtClean="0"/>
          </a:p>
          <a:p>
            <a:r>
              <a:rPr lang="en-AU" dirty="0" smtClean="0"/>
              <a:t>Extended </a:t>
            </a:r>
            <a:r>
              <a:rPr lang="en-AU" dirty="0"/>
              <a:t>written response now 15%, previously 10-30%</a:t>
            </a:r>
          </a:p>
          <a:p>
            <a:r>
              <a:rPr lang="en-AU" dirty="0"/>
              <a:t>Short written response now 30%, previously 30-50%</a:t>
            </a:r>
          </a:p>
          <a:p>
            <a:r>
              <a:rPr lang="en-AU" dirty="0"/>
              <a:t>Creative production now 20%, </a:t>
            </a:r>
            <a:r>
              <a:rPr lang="en-AU" dirty="0" smtClean="0"/>
              <a:t>previously </a:t>
            </a:r>
            <a:r>
              <a:rPr lang="en-AU" dirty="0"/>
              <a:t>Creative writing 10-20%</a:t>
            </a:r>
          </a:p>
          <a:p>
            <a:r>
              <a:rPr lang="en-AU" dirty="0"/>
              <a:t>Oral 20%, previously 10-20%</a:t>
            </a:r>
          </a:p>
          <a:p>
            <a:r>
              <a:rPr lang="en-AU" dirty="0"/>
              <a:t>Externally Set Task now 15%, </a:t>
            </a:r>
            <a:r>
              <a:rPr lang="en-AU" dirty="0" smtClean="0"/>
              <a:t>previously </a:t>
            </a:r>
            <a:r>
              <a:rPr lang="en-AU" dirty="0"/>
              <a:t>Examination 20-30%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47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role of the EST?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Purpose - An </a:t>
            </a:r>
            <a:r>
              <a:rPr lang="en-AU" sz="2000" dirty="0"/>
              <a:t>Externally Set Task (EST) process will be introduced for General courses (including Foundation courses but excluding Preliminary courses) at Year </a:t>
            </a:r>
            <a:r>
              <a:rPr lang="en-AU" sz="2000" dirty="0" smtClean="0"/>
              <a:t>12 and the </a:t>
            </a:r>
            <a:r>
              <a:rPr lang="en-AU" sz="2000" dirty="0"/>
              <a:t>task will be used for consensus </a:t>
            </a:r>
            <a:r>
              <a:rPr lang="en-AU" sz="2000" dirty="0" smtClean="0"/>
              <a:t>moderation. </a:t>
            </a:r>
            <a:r>
              <a:rPr lang="en-AU" sz="2000" dirty="0"/>
              <a:t>On a rotation basis, schools will be required to submit marks and a sample of scripts to the Authority for validation of </a:t>
            </a:r>
            <a:r>
              <a:rPr lang="en-AU" sz="2000" dirty="0" smtClean="0"/>
              <a:t>marks.</a:t>
            </a:r>
          </a:p>
          <a:p>
            <a:r>
              <a:rPr lang="en-AU" sz="2000" dirty="0" smtClean="0"/>
              <a:t>These processes will inform moderation visits the following year</a:t>
            </a:r>
            <a:r>
              <a:rPr lang="en-AU" sz="2000" dirty="0" smtClean="0"/>
              <a:t>.</a:t>
            </a:r>
            <a:endParaRPr lang="en-AU" sz="2000" dirty="0" smtClean="0"/>
          </a:p>
          <a:p>
            <a:r>
              <a:rPr lang="en-AU" sz="2000" dirty="0" smtClean="0"/>
              <a:t>Administration – the task will be approximately 60 minutes in duration and be completed individually by students under test conditions</a:t>
            </a:r>
            <a:r>
              <a:rPr lang="en-AU" sz="2000" dirty="0" smtClean="0"/>
              <a:t>.</a:t>
            </a:r>
            <a:endParaRPr lang="en-AU" sz="2000" dirty="0" smtClean="0"/>
          </a:p>
          <a:p>
            <a:r>
              <a:rPr lang="en-AU" sz="2000" dirty="0" smtClean="0"/>
              <a:t>Sample  </a:t>
            </a:r>
            <a:r>
              <a:rPr lang="en-AU" sz="2000" dirty="0" smtClean="0"/>
              <a:t>- available </a:t>
            </a:r>
            <a:r>
              <a:rPr lang="en-AU" sz="2000" dirty="0" smtClean="0"/>
              <a:t>on the website</a:t>
            </a:r>
            <a:endParaRPr lang="en-AU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92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1365250"/>
          </a:xfrm>
        </p:spPr>
        <p:txBody>
          <a:bodyPr/>
          <a:lstStyle/>
          <a:p>
            <a:r>
              <a:rPr lang="en-AU" sz="3200" dirty="0" smtClean="0"/>
              <a:t>Literature General Year </a:t>
            </a:r>
            <a:r>
              <a:rPr lang="en-AU" sz="3200" dirty="0"/>
              <a:t>12</a:t>
            </a:r>
            <a:r>
              <a:rPr lang="en-AU" sz="3200" dirty="0" smtClean="0"/>
              <a:t> </a:t>
            </a:r>
            <a:br>
              <a:rPr lang="en-AU" sz="3200" dirty="0" smtClean="0"/>
            </a:br>
            <a:r>
              <a:rPr lang="en-AU" sz="3200" dirty="0" smtClean="0"/>
              <a:t>Externally Set </a:t>
            </a:r>
            <a:r>
              <a:rPr lang="en-AU" sz="3200" dirty="0"/>
              <a:t>T</a:t>
            </a:r>
            <a:r>
              <a:rPr lang="en-AU" sz="3200" dirty="0" smtClean="0"/>
              <a:t>ask </a:t>
            </a:r>
            <a:r>
              <a:rPr lang="en-AU" sz="3200" dirty="0"/>
              <a:t>design </a:t>
            </a:r>
            <a:r>
              <a:rPr lang="en-AU" sz="3200" dirty="0" smtClean="0"/>
              <a:t>brief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531225" cy="3416300"/>
          </a:xfrm>
        </p:spPr>
        <p:txBody>
          <a:bodyPr/>
          <a:lstStyle/>
          <a:p>
            <a:r>
              <a:rPr lang="en-AU" dirty="0"/>
              <a:t>Time:	1 hour</a:t>
            </a:r>
          </a:p>
          <a:p>
            <a:r>
              <a:rPr lang="en-AU" dirty="0"/>
              <a:t>Format:	Written</a:t>
            </a:r>
          </a:p>
          <a:p>
            <a:r>
              <a:rPr lang="en-AU" dirty="0"/>
              <a:t>Conducted under invigilated conditions</a:t>
            </a:r>
          </a:p>
          <a:p>
            <a:r>
              <a:rPr lang="en-AU" dirty="0"/>
              <a:t>Typically between one and </a:t>
            </a:r>
            <a:r>
              <a:rPr lang="en-AU" dirty="0" smtClean="0"/>
              <a:t>five </a:t>
            </a:r>
            <a:r>
              <a:rPr lang="en-AU" dirty="0"/>
              <a:t>questions</a:t>
            </a:r>
          </a:p>
          <a:p>
            <a:r>
              <a:rPr lang="en-AU" dirty="0"/>
              <a:t>Can require students to refer to stimulus texts</a:t>
            </a:r>
          </a:p>
          <a:p>
            <a:r>
              <a:rPr lang="en-AU" dirty="0" smtClean="0"/>
              <a:t>Content: The </a:t>
            </a:r>
            <a:r>
              <a:rPr lang="en-AU" dirty="0"/>
              <a:t>Authority informs schools during Term 3 of the previous year of the Unit 3 syllabus content on which the task will be based</a:t>
            </a:r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611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 example,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kern="1200" dirty="0"/>
              <a:t>T</a:t>
            </a:r>
            <a:r>
              <a:rPr lang="en-GB" sz="2000" kern="1200" dirty="0" smtClean="0"/>
              <a:t>he </a:t>
            </a:r>
            <a:r>
              <a:rPr lang="en-GB" sz="2000" kern="1200" dirty="0"/>
              <a:t>s</a:t>
            </a:r>
            <a:r>
              <a:rPr lang="en-GB" sz="2000" kern="1200" dirty="0" smtClean="0"/>
              <a:t>ample </a:t>
            </a:r>
            <a:r>
              <a:rPr lang="en-GB" sz="2000" kern="1200" dirty="0"/>
              <a:t>Literature </a:t>
            </a:r>
            <a:r>
              <a:rPr lang="en-GB" sz="2000" kern="1200" dirty="0" smtClean="0"/>
              <a:t>General </a:t>
            </a:r>
            <a:r>
              <a:rPr lang="en-GB" sz="2000" kern="1200" dirty="0"/>
              <a:t>EST asks students to </a:t>
            </a:r>
            <a:r>
              <a:rPr lang="en-GB" sz="2000" kern="1200" dirty="0" smtClean="0"/>
              <a:t>read </a:t>
            </a:r>
            <a:r>
              <a:rPr lang="en-GB" sz="2000" kern="1200" dirty="0"/>
              <a:t>the text, ‘Days of the Bleak’ </a:t>
            </a:r>
            <a:r>
              <a:rPr lang="en-GB" sz="2000" kern="1200" dirty="0" smtClean="0"/>
              <a:t>then</a:t>
            </a:r>
            <a:endParaRPr lang="en-AU" sz="2000" kern="1200" dirty="0"/>
          </a:p>
          <a:p>
            <a:r>
              <a:rPr lang="en-GB" sz="2000" kern="1200" dirty="0"/>
              <a:t>Create a reading or interpretation of this text in </a:t>
            </a:r>
            <a:r>
              <a:rPr lang="en-GB" sz="2000" kern="1200" dirty="0" smtClean="0"/>
              <a:t>which you </a:t>
            </a:r>
            <a:r>
              <a:rPr lang="en-GB" sz="2000" kern="1200" dirty="0"/>
              <a:t>consider these points:</a:t>
            </a:r>
            <a:endParaRPr lang="en-AU" sz="2000" kern="1200" dirty="0"/>
          </a:p>
          <a:p>
            <a:pPr lvl="1">
              <a:buFont typeface="Courier New" pitchFamily="49" charset="0"/>
              <a:buChar char="o"/>
            </a:pPr>
            <a:r>
              <a:rPr lang="en-GB" sz="2000" kern="1200" dirty="0"/>
              <a:t>What is this poem about? What do you think are the important ideas developed in this poem?</a:t>
            </a:r>
            <a:endParaRPr lang="en-AU" sz="2000" kern="1200" dirty="0"/>
          </a:p>
          <a:p>
            <a:pPr lvl="1">
              <a:buFont typeface="Courier New" pitchFamily="49" charset="0"/>
              <a:buChar char="o"/>
            </a:pPr>
            <a:r>
              <a:rPr lang="en-GB" sz="2000" kern="1200" dirty="0"/>
              <a:t>Why is the structure of this poem significant?</a:t>
            </a:r>
            <a:endParaRPr lang="en-AU" sz="2000" kern="1200" dirty="0"/>
          </a:p>
          <a:p>
            <a:pPr lvl="1">
              <a:buFont typeface="Courier New" pitchFamily="49" charset="0"/>
              <a:buChar char="o"/>
            </a:pPr>
            <a:r>
              <a:rPr lang="en-GB" sz="2000" kern="1200" dirty="0"/>
              <a:t>What issues are raised? </a:t>
            </a:r>
            <a:endParaRPr lang="en-AU" sz="2000" kern="1200" dirty="0"/>
          </a:p>
          <a:p>
            <a:pPr lvl="1">
              <a:buFont typeface="Courier New" pitchFamily="49" charset="0"/>
              <a:buChar char="o"/>
            </a:pPr>
            <a:r>
              <a:rPr lang="en-GB" sz="2000" kern="1200" dirty="0"/>
              <a:t>Why do you agree or disagree with the ways of thinking about the world expressed in the poem? </a:t>
            </a:r>
            <a:endParaRPr lang="en-AU" sz="2000" kern="1200" dirty="0"/>
          </a:p>
          <a:p>
            <a:pPr lvl="0"/>
            <a:r>
              <a:rPr lang="en-GB" sz="2000" kern="1200" dirty="0"/>
              <a:t>Discuss the choices of language made in this poem and how those choices allow us to make meaning</a:t>
            </a:r>
            <a:r>
              <a:rPr lang="en-GB" kern="1200" dirty="0"/>
              <a:t>. </a:t>
            </a:r>
            <a:endParaRPr lang="en-AU" kern="12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50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1066800"/>
            <a:ext cx="8550275" cy="1066800"/>
          </a:xfrm>
        </p:spPr>
        <p:txBody>
          <a:bodyPr/>
          <a:lstStyle/>
          <a:p>
            <a:r>
              <a:rPr lang="en-AU" sz="3200" dirty="0" smtClean="0"/>
              <a:t>Literature ATAR Year 12:</a:t>
            </a:r>
            <a:br>
              <a:rPr lang="en-AU" sz="3200" dirty="0" smtClean="0"/>
            </a:br>
            <a:r>
              <a:rPr lang="en-AU" sz="3200" dirty="0" smtClean="0"/>
              <a:t>How have examinations changed?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531225" cy="3962400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AU" dirty="0"/>
              <a:t>Section Two will still consist of eight to ten questions </a:t>
            </a:r>
            <a:r>
              <a:rPr lang="en-AU" dirty="0" smtClean="0"/>
              <a:t>but </a:t>
            </a:r>
            <a:r>
              <a:rPr lang="en-AU" dirty="0"/>
              <a:t>“Three of the questions make reference to a specific genre (one to poetry, one </a:t>
            </a:r>
            <a:r>
              <a:rPr lang="en-AU" dirty="0" smtClean="0"/>
              <a:t>to </a:t>
            </a:r>
            <a:r>
              <a:rPr lang="en-AU" dirty="0"/>
              <a:t>prose fiction and one to </a:t>
            </a:r>
            <a:r>
              <a:rPr lang="en-AU" dirty="0" smtClean="0"/>
              <a:t>drama).”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32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Literature ATAR Year </a:t>
            </a:r>
            <a:r>
              <a:rPr lang="en-AU" dirty="0" smtClean="0"/>
              <a:t>12 exam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1981200"/>
            <a:ext cx="8531225" cy="4254500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The examination is based on a representative sampling of the content for Unit 3 and Unit 4. 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It </a:t>
            </a:r>
            <a:r>
              <a:rPr lang="en-AU" dirty="0"/>
              <a:t>should be noted that Unit 3 and Unit 4 are underpinned by the understandings of the content of Unit 1 and Unit 2; candidates are therefore advised that terminology used in Unit 1 and Unit 2 may be used in Year 12 WACE examination questions.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78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Literature syllabuses also contain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General capabilities</a:t>
            </a:r>
          </a:p>
          <a:p>
            <a:r>
              <a:rPr lang="en-AU" dirty="0" smtClean="0"/>
              <a:t>Cross-curriculum priorities</a:t>
            </a:r>
          </a:p>
          <a:p>
            <a:r>
              <a:rPr lang="en-AU" dirty="0" smtClean="0"/>
              <a:t>Grade descriptions</a:t>
            </a:r>
          </a:p>
          <a:p>
            <a:r>
              <a:rPr lang="en-AU" dirty="0" smtClean="0"/>
              <a:t>Text lists: “Suggested” (Literature General </a:t>
            </a:r>
            <a:r>
              <a:rPr lang="en-AU" dirty="0"/>
              <a:t>Years 11 and </a:t>
            </a:r>
            <a:r>
              <a:rPr lang="en-AU" dirty="0" smtClean="0"/>
              <a:t>12); “Recommended” (Literature ATAR</a:t>
            </a:r>
            <a:r>
              <a:rPr lang="en-AU" dirty="0"/>
              <a:t> Year 11 </a:t>
            </a:r>
            <a:r>
              <a:rPr lang="en-AU" dirty="0" smtClean="0"/>
              <a:t>); “Prescribed” (Literature Year 12)</a:t>
            </a:r>
          </a:p>
          <a:p>
            <a:r>
              <a:rPr lang="en-AU" dirty="0" smtClean="0"/>
              <a:t>A glossary (updated and much expanded)</a:t>
            </a:r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95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8151" y="457200"/>
            <a:ext cx="8550275" cy="762000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2800" b="1" dirty="0" smtClean="0"/>
              <a:t>Webinar preparation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2" y="1657350"/>
            <a:ext cx="8531225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preparation for the webinar it is expected that participants will </a:t>
            </a:r>
            <a:r>
              <a:rPr lang="en-US" dirty="0" smtClean="0"/>
              <a:t>have: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Reviewed the </a:t>
            </a:r>
            <a:r>
              <a:rPr lang="en-US" u="sng" dirty="0">
                <a:hlinkClick r:id="rId3"/>
              </a:rPr>
              <a:t>relevant course/s</a:t>
            </a:r>
          </a:p>
          <a:p>
            <a:r>
              <a:rPr lang="en-US" dirty="0"/>
              <a:t>Watched the </a:t>
            </a:r>
            <a:r>
              <a:rPr lang="en-US" u="sng" dirty="0">
                <a:hlinkClick r:id="rId3"/>
              </a:rPr>
              <a:t>WACE 2015-16 overview video and relevant learning area video</a:t>
            </a:r>
          </a:p>
          <a:p>
            <a:r>
              <a:rPr lang="en-US" dirty="0"/>
              <a:t>Read the ‘What changes’ document for the relevant course</a:t>
            </a:r>
          </a:p>
          <a:p>
            <a:r>
              <a:rPr lang="en-US" dirty="0"/>
              <a:t>Read the </a:t>
            </a:r>
            <a:r>
              <a:rPr lang="en-US" u="sng" dirty="0">
                <a:hlinkClick r:id="rId4"/>
              </a:rPr>
              <a:t>FAQ document about changes to the WACE for 2015-16.</a:t>
            </a:r>
            <a:endParaRPr lang="en-AU" dirty="0" smtClean="0"/>
          </a:p>
          <a:p>
            <a:pPr>
              <a:spcAft>
                <a:spcPts val="600"/>
              </a:spcAft>
            </a:pPr>
            <a:r>
              <a:rPr lang="en-AU" dirty="0" smtClean="0"/>
              <a:t>Read the Literature </a:t>
            </a:r>
            <a:r>
              <a:rPr lang="en-AU" dirty="0"/>
              <a:t>specific </a:t>
            </a:r>
            <a:r>
              <a:rPr lang="en-AU" dirty="0" smtClean="0"/>
              <a:t>information at:  </a:t>
            </a:r>
            <a:r>
              <a:rPr lang="en-AU" dirty="0">
                <a:hlinkClick r:id="rId5"/>
              </a:rPr>
              <a:t>http://wace1516.scsa.wa.edu.au/english</a:t>
            </a:r>
            <a:r>
              <a:rPr lang="en-AU" dirty="0" smtClean="0">
                <a:hlinkClick r:id="rId5"/>
              </a:rPr>
              <a:t>/</a:t>
            </a:r>
            <a:endParaRPr lang="en-AU" dirty="0"/>
          </a:p>
          <a:p>
            <a:pPr marL="0" indent="0">
              <a:spcAft>
                <a:spcPts val="600"/>
              </a:spcAft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99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996950"/>
          </a:xfrm>
        </p:spPr>
        <p:txBody>
          <a:bodyPr/>
          <a:lstStyle/>
          <a:p>
            <a:r>
              <a:rPr lang="en-AU" dirty="0" smtClean="0"/>
              <a:t>Literature support materials available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r>
              <a:rPr lang="en-AU" dirty="0"/>
              <a:t>ATAR summary of syllabus </a:t>
            </a:r>
            <a:r>
              <a:rPr lang="en-AU" dirty="0" smtClean="0"/>
              <a:t>changes </a:t>
            </a:r>
          </a:p>
          <a:p>
            <a:r>
              <a:rPr lang="en-AU" dirty="0" smtClean="0"/>
              <a:t>ATAR </a:t>
            </a:r>
            <a:r>
              <a:rPr lang="en-AU" dirty="0"/>
              <a:t>sample e</a:t>
            </a:r>
            <a:r>
              <a:rPr lang="en-AU" dirty="0" smtClean="0"/>
              <a:t>xamination </a:t>
            </a:r>
          </a:p>
          <a:p>
            <a:r>
              <a:rPr lang="en-AU" dirty="0" smtClean="0"/>
              <a:t>ATAR </a:t>
            </a:r>
            <a:r>
              <a:rPr lang="en-AU" dirty="0"/>
              <a:t>sample </a:t>
            </a:r>
            <a:r>
              <a:rPr lang="en-AU" dirty="0" smtClean="0"/>
              <a:t>examination marking key </a:t>
            </a:r>
          </a:p>
          <a:p>
            <a:r>
              <a:rPr lang="en-AU" dirty="0" smtClean="0"/>
              <a:t>General </a:t>
            </a:r>
            <a:r>
              <a:rPr lang="en-AU" dirty="0"/>
              <a:t>summary of syllabus </a:t>
            </a:r>
            <a:r>
              <a:rPr lang="en-AU" dirty="0" smtClean="0"/>
              <a:t>changes </a:t>
            </a:r>
          </a:p>
          <a:p>
            <a:r>
              <a:rPr lang="en-AU" dirty="0" smtClean="0"/>
              <a:t>General </a:t>
            </a:r>
            <a:r>
              <a:rPr lang="en-AU" dirty="0"/>
              <a:t>externally set </a:t>
            </a:r>
            <a:r>
              <a:rPr lang="en-AU" dirty="0" smtClean="0"/>
              <a:t>task </a:t>
            </a:r>
          </a:p>
          <a:p>
            <a:r>
              <a:rPr lang="en-AU" dirty="0" smtClean="0"/>
              <a:t>General </a:t>
            </a:r>
            <a:r>
              <a:rPr lang="en-AU" dirty="0"/>
              <a:t>externally set task marking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1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Support materials in development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Sample course outline</a:t>
            </a:r>
          </a:p>
          <a:p>
            <a:r>
              <a:rPr lang="en-AU" dirty="0" smtClean="0"/>
              <a:t>Sample assessment outline</a:t>
            </a:r>
          </a:p>
          <a:p>
            <a:r>
              <a:rPr lang="en-AU" dirty="0" smtClean="0"/>
              <a:t>Sample assessment tasks and </a:t>
            </a:r>
            <a:r>
              <a:rPr lang="en-AU" smtClean="0"/>
              <a:t>marking keys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71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Other support materials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dirty="0" smtClean="0"/>
              <a:t>On Current WACE website: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Guide to grades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Standards guides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Stage </a:t>
            </a:r>
            <a:r>
              <a:rPr lang="en-AU" dirty="0"/>
              <a:t>2 Bank of creative and analytical writing </a:t>
            </a:r>
            <a:r>
              <a:rPr lang="en-AU" dirty="0" smtClean="0"/>
              <a:t>samples 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Reference </a:t>
            </a:r>
            <a:r>
              <a:rPr lang="en-AU" dirty="0"/>
              <a:t>text list </a:t>
            </a:r>
            <a:r>
              <a:rPr lang="en-AU" dirty="0" smtClean="0"/>
              <a:t>(for teachers)</a:t>
            </a:r>
          </a:p>
          <a:p>
            <a:pPr marL="0" lvl="0" indent="0">
              <a:spcAft>
                <a:spcPts val="600"/>
              </a:spcAft>
              <a:buNone/>
            </a:pPr>
            <a:endParaRPr lang="en-AU" dirty="0" smtClean="0"/>
          </a:p>
          <a:p>
            <a:pPr marL="0" lvl="0" indent="0">
              <a:spcAft>
                <a:spcPts val="600"/>
              </a:spcAft>
              <a:buNone/>
            </a:pPr>
            <a:r>
              <a:rPr lang="en-AU" dirty="0" smtClean="0"/>
              <a:t>Email for Principal Consultant, Literature </a:t>
            </a:r>
            <a:r>
              <a:rPr lang="en-AU" dirty="0" smtClean="0">
                <a:hlinkClick r:id="rId3"/>
              </a:rPr>
              <a:t>gerard.morris@scsa.wa.edu.au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1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WEBINAR Questions and Answers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6575" indent="-536575">
              <a:spcBef>
                <a:spcPts val="334"/>
              </a:spcBef>
              <a:spcAft>
                <a:spcPts val="334"/>
              </a:spcAft>
              <a:buNone/>
            </a:pPr>
            <a:endParaRPr lang="en-AU" sz="1600" b="1" dirty="0" smtClean="0">
              <a:solidFill>
                <a:srgbClr val="4D2C8A"/>
              </a:solidFill>
            </a:endParaRPr>
          </a:p>
          <a:p>
            <a:pPr marL="536575" indent="-536575">
              <a:spcBef>
                <a:spcPts val="334"/>
              </a:spcBef>
              <a:spcAft>
                <a:spcPts val="334"/>
              </a:spcAft>
              <a:buNone/>
            </a:pPr>
            <a:r>
              <a:rPr lang="en-AU" sz="1600" b="1" dirty="0" smtClean="0">
                <a:solidFill>
                  <a:srgbClr val="4D2C8A"/>
                </a:solidFill>
              </a:rPr>
              <a:t>OTHER</a:t>
            </a:r>
          </a:p>
          <a:p>
            <a:pPr marL="536575" indent="-536575">
              <a:spcBef>
                <a:spcPts val="334"/>
              </a:spcBef>
              <a:spcAft>
                <a:spcPts val="334"/>
              </a:spcAft>
              <a:buNone/>
            </a:pPr>
            <a:r>
              <a:rPr lang="en-AU" sz="2000" dirty="0" smtClean="0">
                <a:ea typeface="Calibri"/>
                <a:cs typeface="Arial"/>
              </a:rPr>
              <a:t>Q</a:t>
            </a:r>
            <a:r>
              <a:rPr lang="en-AU" sz="2000" dirty="0">
                <a:ea typeface="Calibri"/>
                <a:cs typeface="Arial"/>
              </a:rPr>
              <a:t>: </a:t>
            </a:r>
            <a:r>
              <a:rPr lang="en-AU" sz="2000" dirty="0" smtClean="0">
                <a:ea typeface="Calibri"/>
                <a:cs typeface="Arial"/>
              </a:rPr>
              <a:t>	Will </a:t>
            </a:r>
            <a:r>
              <a:rPr lang="en-AU" sz="2000" dirty="0">
                <a:ea typeface="Calibri"/>
                <a:cs typeface="Arial"/>
              </a:rPr>
              <a:t>students be able to swap from </a:t>
            </a:r>
            <a:r>
              <a:rPr lang="en-AU" sz="2000" dirty="0" smtClean="0">
                <a:ea typeface="Calibri"/>
                <a:cs typeface="Arial"/>
              </a:rPr>
              <a:t>Literature </a:t>
            </a:r>
            <a:r>
              <a:rPr lang="en-AU" sz="2000" dirty="0">
                <a:ea typeface="Calibri"/>
                <a:cs typeface="Arial"/>
              </a:rPr>
              <a:t>ATAR </a:t>
            </a:r>
            <a:r>
              <a:rPr lang="en-AU" sz="2000" dirty="0" smtClean="0">
                <a:ea typeface="Calibri"/>
                <a:cs typeface="Arial"/>
              </a:rPr>
              <a:t>in year 11 </a:t>
            </a:r>
            <a:r>
              <a:rPr lang="en-AU" sz="2000" dirty="0">
                <a:ea typeface="Calibri"/>
                <a:cs typeface="Arial"/>
              </a:rPr>
              <a:t>into </a:t>
            </a:r>
            <a:r>
              <a:rPr lang="en-AU" sz="2000" dirty="0" smtClean="0">
                <a:ea typeface="Calibri"/>
                <a:cs typeface="Arial"/>
              </a:rPr>
              <a:t>Literature </a:t>
            </a:r>
            <a:r>
              <a:rPr lang="en-AU" sz="2000" dirty="0">
                <a:ea typeface="Calibri"/>
                <a:cs typeface="Arial"/>
              </a:rPr>
              <a:t>General in Year 12 if </a:t>
            </a:r>
            <a:r>
              <a:rPr lang="en-AU" sz="2000" dirty="0" smtClean="0">
                <a:ea typeface="Calibri"/>
                <a:cs typeface="Arial"/>
              </a:rPr>
              <a:t>the need </a:t>
            </a:r>
            <a:r>
              <a:rPr lang="en-AU" sz="2000" dirty="0">
                <a:ea typeface="Calibri"/>
                <a:cs typeface="Arial"/>
              </a:rPr>
              <a:t>arises</a:t>
            </a:r>
            <a:r>
              <a:rPr lang="en-AU" sz="2000" dirty="0" smtClean="0">
                <a:ea typeface="Calibri"/>
                <a:cs typeface="Arial"/>
              </a:rPr>
              <a:t>?</a:t>
            </a:r>
          </a:p>
          <a:p>
            <a:pPr marL="536575" indent="-536575">
              <a:spcBef>
                <a:spcPts val="334"/>
              </a:spcBef>
              <a:spcAft>
                <a:spcPts val="334"/>
              </a:spcAft>
              <a:buNone/>
            </a:pPr>
            <a:r>
              <a:rPr lang="en-AU" sz="2000" dirty="0" smtClean="0">
                <a:ea typeface="Calibri"/>
                <a:cs typeface="Arial"/>
              </a:rPr>
              <a:t>A</a:t>
            </a:r>
            <a:r>
              <a:rPr lang="en-AU" sz="2000" dirty="0">
                <a:ea typeface="Calibri"/>
                <a:cs typeface="Arial"/>
              </a:rPr>
              <a:t>: </a:t>
            </a:r>
            <a:r>
              <a:rPr lang="en-AU" sz="2000" dirty="0" smtClean="0">
                <a:ea typeface="Calibri"/>
                <a:cs typeface="Arial"/>
              </a:rPr>
              <a:t>	Yes</a:t>
            </a:r>
            <a:r>
              <a:rPr lang="en-AU" sz="2000" dirty="0">
                <a:ea typeface="Calibri"/>
                <a:cs typeface="Arial"/>
              </a:rPr>
              <a:t>. Please refer to the Breadth and Depth requirements in the 2016 draft version of the WACE </a:t>
            </a:r>
            <a:r>
              <a:rPr lang="en-AU" sz="2000" dirty="0" smtClean="0">
                <a:ea typeface="Calibri"/>
                <a:cs typeface="Arial"/>
              </a:rPr>
              <a:t>Manual. While </a:t>
            </a:r>
            <a:r>
              <a:rPr lang="en-AU" sz="2000" dirty="0">
                <a:ea typeface="Calibri"/>
                <a:cs typeface="Arial"/>
              </a:rPr>
              <a:t>students would be allowed to change courses as far as the School Curriculum and Standards Authority is concerned</a:t>
            </a:r>
            <a:r>
              <a:rPr lang="en-AU" sz="2000">
                <a:ea typeface="Calibri"/>
                <a:cs typeface="Arial"/>
              </a:rPr>
              <a:t>, </a:t>
            </a:r>
            <a:r>
              <a:rPr lang="en-AU" sz="2000" smtClean="0">
                <a:ea typeface="Calibri"/>
                <a:cs typeface="Arial"/>
              </a:rPr>
              <a:t>whether or </a:t>
            </a:r>
            <a:r>
              <a:rPr lang="en-AU" sz="2000" dirty="0">
                <a:ea typeface="Calibri"/>
                <a:cs typeface="Arial"/>
              </a:rPr>
              <a:t>not students will be able to change courses will depend on school variables, for example, </a:t>
            </a:r>
            <a:r>
              <a:rPr lang="en-AU" sz="2000" dirty="0" smtClean="0">
                <a:ea typeface="Calibri"/>
                <a:cs typeface="Arial"/>
              </a:rPr>
              <a:t>timetabling decisions.</a:t>
            </a:r>
          </a:p>
          <a:p>
            <a:pPr marL="536575" indent="-536575">
              <a:spcBef>
                <a:spcPts val="334"/>
              </a:spcBef>
              <a:spcAft>
                <a:spcPts val="334"/>
              </a:spcAft>
              <a:buNone/>
            </a:pPr>
            <a:endParaRPr lang="en-A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168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8925" y="457200"/>
            <a:ext cx="8550275" cy="762000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2800" b="1" dirty="0" smtClean="0"/>
              <a:t>Webinar process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48" y="1885950"/>
            <a:ext cx="8531225" cy="451485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webinar is </a:t>
            </a:r>
            <a:r>
              <a:rPr lang="en-US" dirty="0" smtClean="0"/>
              <a:t>divided into three elements:</a:t>
            </a:r>
          </a:p>
          <a:p>
            <a:pPr lvl="1"/>
            <a:r>
              <a:rPr lang="en-US" dirty="0" smtClean="0"/>
              <a:t>Content </a:t>
            </a:r>
          </a:p>
          <a:p>
            <a:pPr lvl="1"/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Examinations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Questions </a:t>
            </a:r>
            <a:r>
              <a:rPr lang="en-US" dirty="0"/>
              <a:t>related to other matters are best addressed to </a:t>
            </a:r>
            <a:r>
              <a:rPr lang="en-US" u="sng" dirty="0">
                <a:hlinkClick r:id="rId3"/>
              </a:rPr>
              <a:t>info@</a:t>
            </a:r>
            <a:r>
              <a:rPr lang="en-US" u="sng" dirty="0" smtClean="0">
                <a:hlinkClick r:id="rId3"/>
              </a:rPr>
              <a:t>scsa.wa.edu.au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26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1225" cy="4343400"/>
          </a:xfrm>
        </p:spPr>
        <p:txBody>
          <a:bodyPr/>
          <a:lstStyle/>
          <a:p>
            <a:pPr lvl="0"/>
            <a:r>
              <a:rPr lang="en-AU" kern="1200" dirty="0" smtClean="0"/>
              <a:t>The syllabus has </a:t>
            </a:r>
            <a:r>
              <a:rPr lang="en-AU" kern="1200" dirty="0"/>
              <a:t>four content organisers instead of three </a:t>
            </a:r>
            <a:endParaRPr lang="en-AU" dirty="0"/>
          </a:p>
          <a:p>
            <a:pPr lvl="1"/>
            <a:r>
              <a:rPr lang="en-AU" kern="1200" dirty="0" smtClean="0"/>
              <a:t>Texts </a:t>
            </a:r>
            <a:r>
              <a:rPr lang="en-AU" kern="1200" dirty="0"/>
              <a:t>in </a:t>
            </a:r>
            <a:r>
              <a:rPr lang="en-AU" kern="1200" dirty="0" smtClean="0"/>
              <a:t>contexts</a:t>
            </a:r>
          </a:p>
          <a:p>
            <a:pPr lvl="1"/>
            <a:r>
              <a:rPr lang="en-AU" kern="1200" dirty="0" smtClean="0"/>
              <a:t>Language </a:t>
            </a:r>
            <a:r>
              <a:rPr lang="en-AU" kern="1200" dirty="0"/>
              <a:t>and textual </a:t>
            </a:r>
            <a:r>
              <a:rPr lang="en-AU" kern="1200" dirty="0" smtClean="0"/>
              <a:t>analysis </a:t>
            </a:r>
          </a:p>
          <a:p>
            <a:pPr lvl="1"/>
            <a:r>
              <a:rPr lang="en-AU" kern="1200" dirty="0" smtClean="0"/>
              <a:t>Creating </a:t>
            </a:r>
            <a:r>
              <a:rPr lang="en-AU" kern="1200" dirty="0"/>
              <a:t>analytical </a:t>
            </a:r>
            <a:r>
              <a:rPr lang="en-AU" kern="1200" dirty="0" smtClean="0"/>
              <a:t>texts</a:t>
            </a:r>
          </a:p>
          <a:p>
            <a:pPr lvl="1"/>
            <a:r>
              <a:rPr lang="en-AU" kern="1200" dirty="0" smtClean="0"/>
              <a:t>Creating </a:t>
            </a:r>
            <a:r>
              <a:rPr lang="en-AU" kern="1200" dirty="0"/>
              <a:t>imaginative </a:t>
            </a:r>
            <a:r>
              <a:rPr lang="en-AU" kern="1200" dirty="0" smtClean="0"/>
              <a:t>texts</a:t>
            </a:r>
          </a:p>
          <a:p>
            <a:r>
              <a:rPr lang="en-AU" kern="1200" dirty="0" smtClean="0"/>
              <a:t>The content is worded differently</a:t>
            </a:r>
          </a:p>
          <a:p>
            <a:r>
              <a:rPr lang="en-AU" kern="1200" dirty="0" smtClean="0"/>
              <a:t>Each unit has a Unit description, Learning Outcomes and and Unit content under refined Content Organisers</a:t>
            </a:r>
            <a:endParaRPr lang="en-AU" dirty="0"/>
          </a:p>
          <a:p>
            <a:pPr marL="0" lvl="0" indent="0">
              <a:spcAft>
                <a:spcPts val="600"/>
              </a:spcAft>
              <a:buNone/>
            </a:pPr>
            <a:endParaRPr lang="en-AU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50275" cy="762000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2800" dirty="0" smtClean="0"/>
              <a:t>Literature ATAR: how </a:t>
            </a:r>
            <a:r>
              <a:rPr lang="en-AU" sz="2800" dirty="0"/>
              <a:t>has the content changed?</a:t>
            </a:r>
            <a:r>
              <a:rPr lang="en-AU" dirty="0">
                <a:solidFill>
                  <a:srgbClr val="0099FF"/>
                </a:solidFill>
                <a:latin typeface="Arial" charset="0"/>
              </a:rPr>
              <a:t/>
            </a:r>
            <a:br>
              <a:rPr lang="en-AU" dirty="0">
                <a:solidFill>
                  <a:srgbClr val="0099FF"/>
                </a:solidFill>
                <a:latin typeface="Arial" charset="0"/>
              </a:rPr>
            </a:b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43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/>
              <a:t>Literature ATAR Year 11: how has the content changed?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610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AU" sz="2400" dirty="0"/>
              <a:t>U</a:t>
            </a:r>
            <a:r>
              <a:rPr lang="en-AU" sz="2400" dirty="0" smtClean="0"/>
              <a:t>nit descriptions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AU" sz="2400" dirty="0" smtClean="0"/>
              <a:t>Learning outcomes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AU" sz="2400" dirty="0" smtClean="0"/>
              <a:t>Refined content </a:t>
            </a:r>
            <a:r>
              <a:rPr lang="en-AU" sz="2400" dirty="0" smtClean="0"/>
              <a:t>organisers</a:t>
            </a:r>
          </a:p>
          <a:p>
            <a:endParaRPr lang="en-AU" sz="2400" dirty="0" smtClean="0"/>
          </a:p>
          <a:p>
            <a:r>
              <a:rPr lang="en-AU" sz="2400" dirty="0" smtClean="0"/>
              <a:t>The Year 11 unit content provides examples of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400" dirty="0"/>
              <a:t>l</a:t>
            </a:r>
            <a:r>
              <a:rPr lang="en-AU" sz="2400" dirty="0" smtClean="0"/>
              <a:t>anguage features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400" dirty="0"/>
              <a:t>a</a:t>
            </a:r>
            <a:r>
              <a:rPr lang="en-AU" sz="2400" dirty="0" smtClean="0"/>
              <a:t>pproaches to characterisation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400" dirty="0"/>
              <a:t>n</a:t>
            </a:r>
            <a:r>
              <a:rPr lang="en-AU" sz="2400" dirty="0" smtClean="0"/>
              <a:t>arrative approaches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400" dirty="0"/>
              <a:t>f</a:t>
            </a:r>
            <a:r>
              <a:rPr lang="en-AU" sz="2400" dirty="0" smtClean="0"/>
              <a:t>igurative language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400" dirty="0"/>
              <a:t>r</a:t>
            </a:r>
            <a:r>
              <a:rPr lang="en-AU" sz="2400" dirty="0" smtClean="0"/>
              <a:t>hetorical devices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400" dirty="0"/>
              <a:t>s</a:t>
            </a:r>
            <a:r>
              <a:rPr lang="en-AU" sz="2400" dirty="0" smtClean="0"/>
              <a:t>ound and visual devices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400" dirty="0"/>
              <a:t>ways in which texts refer to other texts</a:t>
            </a:r>
            <a:endParaRPr lang="en-AU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49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/>
              <a:t>Literature ATAR Year </a:t>
            </a:r>
            <a:r>
              <a:rPr lang="en-AU" sz="2800" dirty="0" smtClean="0"/>
              <a:t>12: </a:t>
            </a:r>
            <a:r>
              <a:rPr lang="en-AU" sz="2800" dirty="0"/>
              <a:t>how has the content changed?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AU" sz="2400" dirty="0"/>
              <a:t>U</a:t>
            </a:r>
            <a:r>
              <a:rPr lang="en-AU" sz="2400" dirty="0" smtClean="0"/>
              <a:t>nit descriptions</a:t>
            </a:r>
            <a:endParaRPr lang="en-A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AU" sz="2400" dirty="0"/>
              <a:t>Learning outcomes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AU" sz="2400" dirty="0"/>
              <a:t>Refined content organisers</a:t>
            </a:r>
          </a:p>
          <a:p>
            <a:pPr marL="342900" lvl="0" indent="-342900">
              <a:buFont typeface="Arial" pitchFamily="34" charset="0"/>
              <a:buChar char="•"/>
              <a:defRPr/>
            </a:pPr>
            <a:endParaRPr lang="en-AU" sz="2400" dirty="0" smtClean="0"/>
          </a:p>
          <a:p>
            <a:pPr marL="342900" lvl="0" indent="-342900">
              <a:buFont typeface="Arial" pitchFamily="34" charset="0"/>
              <a:buChar char="•"/>
              <a:defRPr/>
            </a:pPr>
            <a:r>
              <a:rPr lang="en-AU" sz="2400" dirty="0" smtClean="0"/>
              <a:t>emphasises </a:t>
            </a:r>
            <a:r>
              <a:rPr lang="en-AU" sz="2400" dirty="0"/>
              <a:t>“mode” and “medium” more than the previous course and provides definitions of </a:t>
            </a:r>
            <a:r>
              <a:rPr lang="en-AU" sz="2400" dirty="0" smtClean="0"/>
              <a:t>these terms </a:t>
            </a:r>
            <a:r>
              <a:rPr lang="en-AU" sz="2400" dirty="0"/>
              <a:t>in the glossary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13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/>
              <a:t>Literature </a:t>
            </a:r>
            <a:r>
              <a:rPr lang="en-AU" sz="2800" dirty="0" smtClean="0"/>
              <a:t>General: </a:t>
            </a:r>
            <a:r>
              <a:rPr lang="en-AU" sz="2800" dirty="0"/>
              <a:t>how has the content changed?</a:t>
            </a:r>
            <a:r>
              <a:rPr lang="en-AU" dirty="0">
                <a:solidFill>
                  <a:srgbClr val="0099FF"/>
                </a:solidFill>
                <a:latin typeface="Arial" charset="0"/>
              </a:rPr>
              <a:t/>
            </a:r>
            <a:br>
              <a:rPr lang="en-AU" dirty="0">
                <a:solidFill>
                  <a:srgbClr val="0099FF"/>
                </a:solidFill>
                <a:latin typeface="Arial" charset="0"/>
              </a:rPr>
            </a:b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8382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400" dirty="0"/>
              <a:t>The 2015 Year 11 Literature General course adopts the content of </a:t>
            </a:r>
            <a:r>
              <a:rPr lang="en-AU" sz="2400" dirty="0" smtClean="0"/>
              <a:t>the current WACE </a:t>
            </a:r>
            <a:r>
              <a:rPr lang="en-AU" sz="2400" dirty="0"/>
              <a:t>Literature Stage 1 units and the 2016 Year 12 Literature General course adopts the content of </a:t>
            </a:r>
            <a:r>
              <a:rPr lang="en-AU" sz="2400" dirty="0" smtClean="0"/>
              <a:t>the current WACE </a:t>
            </a:r>
            <a:r>
              <a:rPr lang="en-AU" sz="2400" dirty="0"/>
              <a:t>Literature Stage 2 units</a:t>
            </a:r>
            <a:r>
              <a:rPr lang="en-AU" sz="2400" dirty="0" smtClean="0"/>
              <a:t>.</a:t>
            </a:r>
          </a:p>
          <a:p>
            <a:r>
              <a:rPr lang="en-AU" sz="2400" dirty="0" smtClean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400" dirty="0" smtClean="0"/>
              <a:t>Some </a:t>
            </a:r>
            <a:r>
              <a:rPr lang="en-AU" sz="2400" dirty="0"/>
              <a:t>of the content has been reworded for clarity</a:t>
            </a:r>
            <a:r>
              <a:rPr lang="en-AU" sz="2400" dirty="0" smtClean="0"/>
              <a:t>.</a:t>
            </a:r>
          </a:p>
          <a:p>
            <a:endParaRPr lang="en-AU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AU" sz="2400" dirty="0" smtClean="0"/>
              <a:t>Some terms from Stage 1 were omitted from Literature General Units 1 and 2 and some </a:t>
            </a:r>
            <a:r>
              <a:rPr lang="en-AU" sz="2400" dirty="0"/>
              <a:t>terms from Stage </a:t>
            </a:r>
            <a:r>
              <a:rPr lang="en-AU" sz="2400" dirty="0" smtClean="0"/>
              <a:t>2 </a:t>
            </a:r>
            <a:r>
              <a:rPr lang="en-AU" sz="2400" dirty="0"/>
              <a:t>were omitted from Literature General Units </a:t>
            </a:r>
            <a:r>
              <a:rPr lang="en-AU" sz="2400" dirty="0" smtClean="0"/>
              <a:t>3 </a:t>
            </a:r>
            <a:r>
              <a:rPr lang="en-AU" sz="2400" dirty="0"/>
              <a:t>and </a:t>
            </a:r>
            <a:r>
              <a:rPr lang="en-AU" sz="2400" dirty="0" smtClean="0"/>
              <a:t>4.</a:t>
            </a:r>
            <a:endParaRPr lang="en-AU" sz="2400" dirty="0"/>
          </a:p>
          <a:p>
            <a:pPr marL="457200" indent="-457200">
              <a:buFont typeface="Arial" pitchFamily="34" charset="0"/>
              <a:buChar char="•"/>
            </a:pPr>
            <a:endParaRPr lang="en-AU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67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970" y="1066801"/>
            <a:ext cx="8642350" cy="609600"/>
          </a:xfrm>
        </p:spPr>
        <p:txBody>
          <a:bodyPr/>
          <a:lstStyle/>
          <a:p>
            <a:r>
              <a:rPr lang="en-AU" sz="2800" b="0" dirty="0" smtClean="0"/>
              <a:t> </a:t>
            </a:r>
            <a:r>
              <a:rPr lang="en-AU" sz="2800" b="0" dirty="0"/>
              <a:t>T</a:t>
            </a:r>
            <a:r>
              <a:rPr lang="en-AU" sz="2800" b="0" dirty="0" smtClean="0"/>
              <a:t>exts</a:t>
            </a:r>
            <a:endParaRPr lang="en-AU" sz="28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215" y="1981200"/>
            <a:ext cx="8408266" cy="4343400"/>
          </a:xfrm>
        </p:spPr>
        <p:txBody>
          <a:bodyPr/>
          <a:lstStyle/>
          <a:p>
            <a:pPr algn="l"/>
            <a:r>
              <a:rPr lang="en-AU" sz="2800" dirty="0" smtClean="0">
                <a:solidFill>
                  <a:schemeClr val="tx1"/>
                </a:solidFill>
              </a:rPr>
              <a:t>Text lists have changed. Please check the syllabus.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sz="2800" dirty="0" smtClean="0">
                <a:solidFill>
                  <a:schemeClr val="tx1"/>
                </a:solidFill>
              </a:rPr>
              <a:t>Literature General Years 11 and 12 syllabuses have </a:t>
            </a:r>
            <a:r>
              <a:rPr lang="en-AU" sz="2800" dirty="0">
                <a:solidFill>
                  <a:schemeClr val="tx1"/>
                </a:solidFill>
              </a:rPr>
              <a:t>s</a:t>
            </a:r>
            <a:r>
              <a:rPr lang="en-AU" sz="2800" dirty="0" smtClean="0">
                <a:solidFill>
                  <a:schemeClr val="tx1"/>
                </a:solidFill>
              </a:rPr>
              <a:t>uggested texts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sz="2800" dirty="0" smtClean="0">
                <a:solidFill>
                  <a:schemeClr val="tx1"/>
                </a:solidFill>
              </a:rPr>
              <a:t>Literature ATAR Year 11 has recommended texts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sz="2800" dirty="0" smtClean="0">
                <a:solidFill>
                  <a:schemeClr val="tx1"/>
                </a:solidFill>
              </a:rPr>
              <a:t>Literature ATAR Year 12 has prescribed texts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0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550275" cy="844550"/>
          </a:xfrm>
        </p:spPr>
        <p:txBody>
          <a:bodyPr/>
          <a:lstStyle/>
          <a:p>
            <a:r>
              <a:rPr lang="en-AU" sz="3200" dirty="0" smtClean="0"/>
              <a:t>Literature ATAR: How has assessment changed?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1225" cy="42672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 smtClean="0"/>
              <a:t>The assessment type called, “creative writing” </a:t>
            </a:r>
            <a:r>
              <a:rPr lang="en-AU" dirty="0"/>
              <a:t>is now </a:t>
            </a:r>
            <a:r>
              <a:rPr lang="en-AU" dirty="0" smtClean="0"/>
              <a:t>called “creative </a:t>
            </a:r>
            <a:r>
              <a:rPr lang="en-AU" dirty="0"/>
              <a:t>production of literary texts” and allows for the possibility of creating multimodal </a:t>
            </a:r>
            <a:r>
              <a:rPr lang="en-AU" dirty="0" smtClean="0"/>
              <a:t>texts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other assessment types remain the same i.e. extended written response, short written response, oral and </a:t>
            </a:r>
            <a:r>
              <a:rPr lang="en-AU" dirty="0" smtClean="0"/>
              <a:t>examination.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 smtClean="0"/>
              <a:t>Weightings for assessment types have changed (see next slide).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70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3_Default Design 9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007F90"/>
      </a:hlink>
      <a:folHlink>
        <a:srgbClr val="EAEAEA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007F9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AC0C6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007F9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75923</TotalTime>
  <Words>1080</Words>
  <Application>Microsoft Office PowerPoint</Application>
  <PresentationFormat>On-screen Show (4:3)</PresentationFormat>
  <Paragraphs>191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3_Default Design</vt:lpstr>
      <vt:lpstr> Literature ATAR and General  2015/16  </vt:lpstr>
      <vt:lpstr>  Webinar preparation </vt:lpstr>
      <vt:lpstr>  Webinar process </vt:lpstr>
      <vt:lpstr>  Literature ATAR: how has the content changed? </vt:lpstr>
      <vt:lpstr>Literature ATAR Year 11: how has the content changed?</vt:lpstr>
      <vt:lpstr>Literature ATAR Year 12: how has the content changed?</vt:lpstr>
      <vt:lpstr>Literature General: how has the content changed? </vt:lpstr>
      <vt:lpstr> Texts</vt:lpstr>
      <vt:lpstr>Literature ATAR: How has assessment changed?</vt:lpstr>
      <vt:lpstr>Changes to assessment type weightings Literature ATAR Year 12</vt:lpstr>
      <vt:lpstr> Changes to assessment type weightings Literature ATAR Year 11 </vt:lpstr>
      <vt:lpstr>Changes to assessment type weightings Literature General Year 11</vt:lpstr>
      <vt:lpstr>Changes to assessment type weightings Literature General Year 12</vt:lpstr>
      <vt:lpstr>What is the role of the EST?</vt:lpstr>
      <vt:lpstr>Literature General Year 12  Externally Set Task design brief</vt:lpstr>
      <vt:lpstr>For example,</vt:lpstr>
      <vt:lpstr>Literature ATAR Year 12: How have examinations changed?</vt:lpstr>
      <vt:lpstr>Literature ATAR Year 12 exam</vt:lpstr>
      <vt:lpstr>The Literature syllabuses also contain</vt:lpstr>
      <vt:lpstr>Literature support materials available</vt:lpstr>
      <vt:lpstr>Support materials in development</vt:lpstr>
      <vt:lpstr>Other support materials</vt:lpstr>
      <vt:lpstr>WEBINAR Questions and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Endorsed Programs and the WACE</dc:title>
  <dc:creator>Allan Blagaich</dc:creator>
  <cp:lastModifiedBy>Graeme Quelch</cp:lastModifiedBy>
  <cp:revision>507</cp:revision>
  <cp:lastPrinted>2014-05-19T05:43:56Z</cp:lastPrinted>
  <dcterms:created xsi:type="dcterms:W3CDTF">2006-08-16T00:00:00Z</dcterms:created>
  <dcterms:modified xsi:type="dcterms:W3CDTF">2014-10-10T06:38:06Z</dcterms:modified>
</cp:coreProperties>
</file>