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96" r:id="rId4"/>
    <p:sldId id="261" r:id="rId5"/>
    <p:sldId id="286" r:id="rId6"/>
    <p:sldId id="287" r:id="rId7"/>
    <p:sldId id="288" r:id="rId8"/>
    <p:sldId id="292" r:id="rId9"/>
    <p:sldId id="291" r:id="rId10"/>
    <p:sldId id="297" r:id="rId11"/>
    <p:sldId id="258" r:id="rId12"/>
  </p:sldIdLst>
  <p:sldSz cx="9144000" cy="5143500" type="screen16x9"/>
  <p:notesSz cx="6797675" cy="9926638"/>
  <p:embeddedFontLst>
    <p:embeddedFont>
      <p:font typeface="Montserrat" panose="00000500000000000000" pitchFamily="50" charset="0"/>
      <p:regular r:id="rId15"/>
      <p:bold r:id="rId16"/>
    </p:embeddedFont>
    <p:embeddedFont>
      <p:font typeface="Karl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E63"/>
    <a:srgbClr val="009BB0"/>
    <a:srgbClr val="FF9800"/>
    <a:srgbClr val="4CAF50"/>
    <a:srgbClr val="03A9F4"/>
    <a:srgbClr val="009688"/>
    <a:srgbClr val="9C27B0"/>
    <a:srgbClr val="607D8B"/>
    <a:srgbClr val="CDDC39"/>
    <a:srgbClr val="F4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F9D53B-B48E-464A-A869-71C1B5E6CE26}">
  <a:tblStyle styleId="{B5F9D53B-B48E-464A-A869-71C1B5E6CE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9C8AF-63BB-4408-9746-DE15C81DE033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DAA5D-3964-4B09-BB1A-400B483FE4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96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683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23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77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51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82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35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81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82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8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69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9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40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400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40000" y="1500451"/>
            <a:ext cx="356845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40000" y="1991102"/>
            <a:ext cx="356845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 userDrawn="1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Google Shape;16;p3"/>
          <p:cNvSpPr txBox="1">
            <a:spLocks noGrp="1"/>
          </p:cNvSpPr>
          <p:nvPr>
            <p:ph type="ctrTitle"/>
          </p:nvPr>
        </p:nvSpPr>
        <p:spPr>
          <a:xfrm>
            <a:off x="5108850" y="2224331"/>
            <a:ext cx="3522300" cy="126996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108850" y="3494300"/>
            <a:ext cx="3522300" cy="744547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9350" y="4912619"/>
            <a:ext cx="721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2014/8707</a:t>
            </a:r>
            <a:endParaRPr lang="en-AU" sz="90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40000" y="990895"/>
            <a:ext cx="61656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540000" y="1476595"/>
            <a:ext cx="61656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0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lang="en-AU" dirty="0" smtClean="0"/>
          </a:p>
          <a:p>
            <a:pPr lvl="1"/>
            <a:endParaRPr dirty="0"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ti.Dogra@scsa.wa.edu.a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" TargetMode="External"/><Relationship Id="rId4" Type="http://schemas.openxmlformats.org/officeDocument/2006/relationships/hyperlink" Target="http://www.scsa.wa.edu.a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651206" y="2224331"/>
            <a:ext cx="4979944" cy="12699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WORKPLACE LEARNING</a:t>
            </a:r>
            <a:endParaRPr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50519" y="3494300"/>
            <a:ext cx="4480631" cy="744547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04" y="258272"/>
            <a:ext cx="2986668" cy="46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‘BANKED’ </a:t>
            </a:r>
            <a:r>
              <a:rPr lang="en-AU" dirty="0" smtClean="0">
                <a:solidFill>
                  <a:srgbClr val="FF9800"/>
                </a:solidFill>
              </a:rPr>
              <a:t>CREDIT</a:t>
            </a:r>
            <a:endParaRPr lang="en-AU" dirty="0">
              <a:solidFill>
                <a:srgbClr val="FF98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Font typeface="Arial" pitchFamily="34" charset="0"/>
              <a:buChar char="•"/>
            </a:pPr>
            <a:r>
              <a:rPr lang="en-US" dirty="0" smtClean="0"/>
              <a:t>Up </a:t>
            </a:r>
            <a:r>
              <a:rPr lang="en-US" dirty="0"/>
              <a:t>to 4 unit equivalents of endorsed programs can be accrued</a:t>
            </a:r>
          </a:p>
          <a:p>
            <a:pPr indent="-457200">
              <a:buFont typeface="Arial" pitchFamily="34" charset="0"/>
              <a:buChar char="•"/>
            </a:pPr>
            <a:r>
              <a:rPr lang="en-US" dirty="0" smtClean="0"/>
              <a:t>Unit </a:t>
            </a:r>
            <a:r>
              <a:rPr lang="en-US" dirty="0"/>
              <a:t>equivalents are allocated to either Year 11 or Year 12 in the manner that best advantages the student</a:t>
            </a:r>
          </a:p>
          <a:p>
            <a:pPr marL="0" indent="0">
              <a:buNone/>
            </a:pPr>
            <a:r>
              <a:rPr lang="en-US" dirty="0"/>
              <a:t>If the maximum unit equivalence is exceeded, achievements are reported on the WASSA but do not contribute to the WACE. 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35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1138566" y="698657"/>
            <a:ext cx="4530725" cy="4626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44336"/>
                </a:solidFill>
              </a:rPr>
              <a:t>THANKS!</a:t>
            </a:r>
            <a:endParaRPr sz="1800" dirty="0">
              <a:solidFill>
                <a:srgbClr val="F44336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294967295"/>
          </p:nvPr>
        </p:nvSpPr>
        <p:spPr>
          <a:xfrm>
            <a:off x="540000" y="1226283"/>
            <a:ext cx="453072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AU" sz="3600" dirty="0"/>
              <a:t>Arti Dogra</a:t>
            </a:r>
            <a:endParaRPr sz="3600" dirty="0"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540000" y="704548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00;p16"/>
          <p:cNvSpPr txBox="1">
            <a:spLocks/>
          </p:cNvSpPr>
          <p:nvPr/>
        </p:nvSpPr>
        <p:spPr>
          <a:xfrm>
            <a:off x="540000" y="1897795"/>
            <a:ext cx="6186915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" sz="2000" smtClean="0"/>
              <a:t>Principal Consultant – VET and Endorsed Programs</a:t>
            </a:r>
          </a:p>
          <a:p>
            <a:pPr marL="0" indent="0">
              <a:buFont typeface="Karla"/>
              <a:buNone/>
            </a:pPr>
            <a:r>
              <a:rPr lang="en" smtClean="0"/>
              <a:t>School Curriculum and Standards Authority</a:t>
            </a:r>
          </a:p>
          <a:p>
            <a:pPr marL="0" indent="0">
              <a:buFont typeface="Karla"/>
              <a:buNone/>
            </a:pPr>
            <a:r>
              <a:rPr lang="en" smtClean="0"/>
              <a:t>303 Sevenoaks Street Cannington 6107</a:t>
            </a:r>
          </a:p>
          <a:p>
            <a:pPr marL="0" indent="0">
              <a:buFont typeface="Karla"/>
              <a:buNone/>
            </a:pPr>
            <a:r>
              <a:rPr lang="en" smtClean="0"/>
              <a:t>Phone: (08) 9273 6751</a:t>
            </a:r>
          </a:p>
          <a:p>
            <a:pPr marL="0" indent="0">
              <a:buFont typeface="Karla"/>
              <a:buNone/>
            </a:pPr>
            <a:r>
              <a:rPr lang="en" smtClean="0"/>
              <a:t>Email: </a:t>
            </a:r>
            <a:r>
              <a:rPr lang="en" smtClean="0">
                <a:hlinkClick r:id="rId3"/>
              </a:rPr>
              <a:t>Arti.Dogra@scsa.wa.edu.au</a:t>
            </a:r>
            <a:endParaRPr lang="en" smtClean="0"/>
          </a:p>
          <a:p>
            <a:pPr marL="0" indent="0">
              <a:buFont typeface="Karla"/>
              <a:buNone/>
            </a:pPr>
            <a:r>
              <a:rPr lang="en" smtClean="0"/>
              <a:t>Website: </a:t>
            </a:r>
            <a:r>
              <a:rPr lang="en" smtClean="0">
                <a:hlinkClick r:id="rId4"/>
              </a:rPr>
              <a:t>www.scsa.wa.edu.au</a:t>
            </a:r>
            <a:endParaRPr lang="en" smtClean="0"/>
          </a:p>
          <a:p>
            <a:pPr marL="0" indent="0">
              <a:buFont typeface="Karla"/>
              <a:buNone/>
            </a:pPr>
            <a:r>
              <a:rPr lang="en-AU" sz="1000" smtClean="0"/>
              <a:t>Presentation template designed by </a:t>
            </a:r>
            <a:r>
              <a:rPr lang="en-AU" sz="1000" u="sng" smtClean="0">
                <a:hlinkClick r:id="rId5"/>
              </a:rPr>
              <a:t>SlidesCarnival</a:t>
            </a:r>
            <a:endParaRPr lang="en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B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498102"/>
            <a:ext cx="6165600" cy="485700"/>
          </a:xfrm>
        </p:spPr>
        <p:txBody>
          <a:bodyPr/>
          <a:lstStyle/>
          <a:p>
            <a:r>
              <a:rPr lang="en-AU" dirty="0" smtClean="0"/>
              <a:t>WORKPLACE LEARNING </a:t>
            </a:r>
            <a:r>
              <a:rPr lang="en-AU" dirty="0" smtClean="0">
                <a:solidFill>
                  <a:srgbClr val="009BB0"/>
                </a:solidFill>
              </a:rPr>
              <a:t>OFFERINGS</a:t>
            </a:r>
            <a:endParaRPr lang="en-AU" dirty="0">
              <a:solidFill>
                <a:srgbClr val="009BB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83802"/>
            <a:ext cx="6165600" cy="2255700"/>
          </a:xfrm>
        </p:spPr>
        <p:txBody>
          <a:bodyPr/>
          <a:lstStyle/>
          <a:p>
            <a:pPr marL="127000" indent="0">
              <a:buNone/>
            </a:pPr>
            <a:r>
              <a:rPr lang="en-AU" dirty="0" smtClean="0"/>
              <a:t>Year 10, 11 and 12 students:</a:t>
            </a:r>
          </a:p>
          <a:p>
            <a:r>
              <a:rPr lang="en-AU" dirty="0" smtClean="0"/>
              <a:t>Workplace Learning endorsed programs:</a:t>
            </a:r>
          </a:p>
          <a:p>
            <a:pPr lvl="1"/>
            <a:r>
              <a:rPr lang="en-AU" dirty="0" smtClean="0"/>
              <a:t>ASDAN </a:t>
            </a:r>
            <a:r>
              <a:rPr lang="en-AU" dirty="0" err="1" smtClean="0"/>
              <a:t>Workright</a:t>
            </a:r>
            <a:r>
              <a:rPr lang="en-AU" dirty="0" smtClean="0"/>
              <a:t> (PASDWR)</a:t>
            </a:r>
          </a:p>
          <a:p>
            <a:pPr lvl="1"/>
            <a:r>
              <a:rPr lang="en-AU" dirty="0" smtClean="0"/>
              <a:t>Authority-developed Workplace Learning (ADWPL)</a:t>
            </a:r>
            <a:endParaRPr lang="en-AU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17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5000" t="-9000" r="-15000" b="-9000"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ENDORSED PROGRAM </a:t>
            </a:r>
            <a:r>
              <a:rPr lang="en-AU" dirty="0" smtClean="0">
                <a:solidFill>
                  <a:srgbClr val="03A9F4"/>
                </a:solidFill>
              </a:rPr>
              <a:t>CLASSIFICATIONS</a:t>
            </a:r>
            <a:endParaRPr lang="en-AU" dirty="0">
              <a:solidFill>
                <a:srgbClr val="03A9F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Authority-developed</a:t>
            </a:r>
          </a:p>
          <a:p>
            <a:r>
              <a:rPr lang="en-AU" dirty="0" smtClean="0"/>
              <a:t>Provider-developed</a:t>
            </a:r>
          </a:p>
          <a:p>
            <a:r>
              <a:rPr lang="en-AU" dirty="0" smtClean="0"/>
              <a:t>School-developed</a:t>
            </a:r>
          </a:p>
          <a:p>
            <a:endParaRPr lang="en-AU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7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0" t="-9000" r="-20000" b="-9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129575"/>
            <a:ext cx="3568450" cy="485700"/>
          </a:xfrm>
        </p:spPr>
        <p:txBody>
          <a:bodyPr/>
          <a:lstStyle/>
          <a:p>
            <a:r>
              <a:rPr lang="en-AU" dirty="0" smtClean="0">
                <a:solidFill>
                  <a:srgbClr val="CDDC39"/>
                </a:solidFill>
              </a:rPr>
              <a:t>WORKPLACE LEARNING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(ADWPL)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9999" y="1620226"/>
            <a:ext cx="3769829" cy="2255700"/>
          </a:xfrm>
        </p:spPr>
        <p:txBody>
          <a:bodyPr/>
          <a:lstStyle/>
          <a:p>
            <a:r>
              <a:rPr lang="en-AU" dirty="0"/>
              <a:t>an Authority-developed endorsed program</a:t>
            </a:r>
          </a:p>
          <a:p>
            <a:r>
              <a:rPr lang="en-AU" dirty="0"/>
              <a:t>for each 55 hours in a real workplace a student must complete the Authority’s:</a:t>
            </a:r>
          </a:p>
          <a:p>
            <a:pPr lvl="1"/>
            <a:r>
              <a:rPr lang="en-AU" sz="2000" i="1" dirty="0"/>
              <a:t>Workplace Learning Logbook</a:t>
            </a:r>
          </a:p>
          <a:p>
            <a:pPr lvl="1"/>
            <a:r>
              <a:rPr lang="en-AU" sz="2000" i="1" dirty="0"/>
              <a:t>Workplace Learning Skills Journal</a:t>
            </a:r>
          </a:p>
          <a:p>
            <a:pPr marL="127000" indent="0">
              <a:buNone/>
            </a:pPr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WORKPLACE LEARNING </a:t>
            </a:r>
            <a:r>
              <a:rPr lang="en-AU" i="1" dirty="0" smtClean="0">
                <a:solidFill>
                  <a:srgbClr val="E91E63"/>
                </a:solidFill>
              </a:rPr>
              <a:t>LOGBOOK</a:t>
            </a:r>
            <a:endParaRPr lang="en-AU" i="1" dirty="0">
              <a:solidFill>
                <a:srgbClr val="E91E6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0000" y="1476595"/>
            <a:ext cx="6960938" cy="2255700"/>
          </a:xfrm>
        </p:spPr>
        <p:txBody>
          <a:bodyPr/>
          <a:lstStyle/>
          <a:p>
            <a:pPr marL="127000" indent="0">
              <a:buNone/>
            </a:pPr>
            <a:r>
              <a:rPr lang="en-AU" dirty="0"/>
              <a:t>Includes:</a:t>
            </a:r>
          </a:p>
          <a:p>
            <a:r>
              <a:rPr lang="en-AU" dirty="0"/>
              <a:t>attendance record (completed progressively by the student)</a:t>
            </a:r>
          </a:p>
          <a:p>
            <a:r>
              <a:rPr lang="en-AU" dirty="0"/>
              <a:t>task schedule (completed progressively by the student)</a:t>
            </a:r>
          </a:p>
          <a:p>
            <a:r>
              <a:rPr lang="en-AU" dirty="0"/>
              <a:t>workplace supervisor’s evaluation of student performance (completed by workplace supervisor after 55 hours, or at end of placement if fewer than 55 hours are worked). </a:t>
            </a:r>
          </a:p>
          <a:p>
            <a:pPr marL="127000" indent="0">
              <a:buNone/>
            </a:pPr>
            <a:r>
              <a:rPr lang="en-AU" dirty="0"/>
              <a:t>The Logbook is validated by the workplace supervisor.</a:t>
            </a:r>
          </a:p>
          <a:p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4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1144360"/>
            <a:ext cx="6165600" cy="485700"/>
          </a:xfrm>
        </p:spPr>
        <p:txBody>
          <a:bodyPr/>
          <a:lstStyle/>
          <a:p>
            <a:r>
              <a:rPr lang="en-AU" i="1" dirty="0" smtClean="0"/>
              <a:t>WORKPLACE LEARNING SKILLS </a:t>
            </a:r>
            <a:r>
              <a:rPr lang="en-AU" i="1" dirty="0" smtClean="0">
                <a:solidFill>
                  <a:srgbClr val="4CAF50"/>
                </a:solidFill>
              </a:rPr>
              <a:t>JOURNAL</a:t>
            </a:r>
            <a:endParaRPr lang="en-AU" i="1" dirty="0">
              <a:solidFill>
                <a:srgbClr val="4CAF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0000" y="1630060"/>
            <a:ext cx="6165600" cy="2255700"/>
          </a:xfrm>
        </p:spPr>
        <p:txBody>
          <a:bodyPr/>
          <a:lstStyle/>
          <a:p>
            <a:r>
              <a:rPr lang="en-AU" dirty="0"/>
              <a:t>Students must respond to 10 questions after each 55 hours in the workplace.</a:t>
            </a:r>
          </a:p>
          <a:p>
            <a:r>
              <a:rPr lang="en-AU" dirty="0"/>
              <a:t>The questions are based on the </a:t>
            </a:r>
            <a:r>
              <a:rPr lang="en-AU" i="1" dirty="0"/>
              <a:t>Core Skills for Work Developmental Framework</a:t>
            </a:r>
            <a:r>
              <a:rPr lang="en-AU" dirty="0"/>
              <a:t> and may be scaffolded for students as necessary. </a:t>
            </a:r>
          </a:p>
          <a:p>
            <a:pPr marL="127000" indent="0">
              <a:buNone/>
            </a:pPr>
            <a:r>
              <a:rPr lang="en-AU" dirty="0"/>
              <a:t>The </a:t>
            </a:r>
            <a:r>
              <a:rPr lang="en-AU" i="1" dirty="0"/>
              <a:t>Skills Journal </a:t>
            </a:r>
            <a:r>
              <a:rPr lang="en-AU" dirty="0"/>
              <a:t>is validated by the Workplace Learning Coordinator. </a:t>
            </a:r>
          </a:p>
          <a:p>
            <a:endParaRPr lang="en-AU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4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AFTER 220 WORKPLACE </a:t>
            </a:r>
            <a:r>
              <a:rPr lang="en-AU" dirty="0" smtClean="0">
                <a:solidFill>
                  <a:srgbClr val="607D8B"/>
                </a:solidFill>
              </a:rPr>
              <a:t>HOURS </a:t>
            </a:r>
            <a:endParaRPr lang="en-AU" dirty="0">
              <a:solidFill>
                <a:srgbClr val="607D8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AU" dirty="0" smtClean="0"/>
              <a:t>Students </a:t>
            </a:r>
            <a:r>
              <a:rPr lang="en-AU" dirty="0"/>
              <a:t>must complete the Logbook if they wish to have the extra hours recorded on their WASSA, but DO NOT have to complete further questions from the </a:t>
            </a:r>
            <a:r>
              <a:rPr lang="en-AU" i="1" dirty="0"/>
              <a:t>Skills Journal</a:t>
            </a:r>
            <a:r>
              <a:rPr lang="en-AU" dirty="0"/>
              <a:t>.</a:t>
            </a:r>
            <a:endParaRPr lang="en-AU" dirty="0" smtClean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16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9C27B0"/>
                </a:solidFill>
              </a:rPr>
              <a:t>REPORTING</a:t>
            </a:r>
            <a:r>
              <a:rPr lang="en-AU" dirty="0" smtClean="0"/>
              <a:t> WORKPLACE LEARNING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AU" dirty="0"/>
              <a:t>Schools will report to the Authority the number of hours completed in the workplace by each student</a:t>
            </a:r>
            <a:r>
              <a:rPr lang="en-AU" dirty="0" smtClean="0"/>
              <a:t>.</a:t>
            </a:r>
            <a:endParaRPr lang="en-AU" dirty="0"/>
          </a:p>
          <a:p>
            <a:pPr marL="127000" indent="0">
              <a:buNone/>
            </a:pPr>
            <a:r>
              <a:rPr lang="en-AU" dirty="0"/>
              <a:t>The number of hours completed will be printed on the student’s Western Australian Statement of Student Achievement (WASSA).</a:t>
            </a:r>
          </a:p>
          <a:p>
            <a:pPr marL="127000" indent="0">
              <a:buNone/>
            </a:pPr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00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UNIT </a:t>
            </a:r>
            <a:r>
              <a:rPr lang="en-AU" dirty="0" smtClean="0">
                <a:solidFill>
                  <a:srgbClr val="009688"/>
                </a:solidFill>
              </a:rPr>
              <a:t>EQUIVALENCE</a:t>
            </a:r>
            <a:endParaRPr lang="en-AU" dirty="0">
              <a:solidFill>
                <a:srgbClr val="009688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unit equivalent for each 55 hours completed in the workplace </a:t>
            </a:r>
          </a:p>
          <a:p>
            <a:r>
              <a:rPr lang="en-AU" dirty="0"/>
              <a:t>a maximum of 4 units – two Year 11 and two Year 12. </a:t>
            </a:r>
          </a:p>
          <a:p>
            <a:pPr lvl="1"/>
            <a:r>
              <a:rPr lang="en-AU" dirty="0"/>
              <a:t>Less than 55 hours = 0 unit equivalents</a:t>
            </a:r>
          </a:p>
          <a:p>
            <a:pPr lvl="1"/>
            <a:r>
              <a:rPr lang="en-AU" dirty="0" smtClean="0"/>
              <a:t>55 </a:t>
            </a:r>
            <a:r>
              <a:rPr lang="en-AU" dirty="0"/>
              <a:t>– 109 hours = 1 unit equivalent</a:t>
            </a:r>
          </a:p>
          <a:p>
            <a:pPr lvl="1"/>
            <a:r>
              <a:rPr lang="en-AU" dirty="0"/>
              <a:t>110 – 164 hours = 2 unit equivalents</a:t>
            </a:r>
          </a:p>
          <a:p>
            <a:pPr lvl="1"/>
            <a:r>
              <a:rPr lang="en-AU" dirty="0"/>
              <a:t>165 – 219 hours = 3 unit equivalents</a:t>
            </a:r>
          </a:p>
          <a:p>
            <a:pPr lvl="1"/>
            <a:r>
              <a:rPr lang="en-AU" dirty="0" smtClean="0"/>
              <a:t>220+ </a:t>
            </a:r>
            <a:r>
              <a:rPr lang="en-AU" dirty="0"/>
              <a:t>hours = 4 unit equivalents </a:t>
            </a:r>
          </a:p>
          <a:p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45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420</Words>
  <Application>Microsoft Office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Montserrat</vt:lpstr>
      <vt:lpstr>Karla</vt:lpstr>
      <vt:lpstr>Cadwal template</vt:lpstr>
      <vt:lpstr>WORKPLACE LEARNING</vt:lpstr>
      <vt:lpstr>WORKPLACE LEARNING OFFERINGS</vt:lpstr>
      <vt:lpstr>ENDORSED PROGRAM CLASSIFICATIONS</vt:lpstr>
      <vt:lpstr>WORKPLACE LEARNING (ADWPL)</vt:lpstr>
      <vt:lpstr>WORKPLACE LEARNING LOGBOOK</vt:lpstr>
      <vt:lpstr>WORKPLACE LEARNING SKILLS JOURNAL</vt:lpstr>
      <vt:lpstr>AFTER 220 WORKPLACE HOURS </vt:lpstr>
      <vt:lpstr>REPORTING WORKPLACE LEARNING</vt:lpstr>
      <vt:lpstr>UNIT EQUIVALENCE</vt:lpstr>
      <vt:lpstr>‘BANKED’ CREDIT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Belinda Calvert</dc:creator>
  <cp:lastModifiedBy>Belinda Calvert</cp:lastModifiedBy>
  <cp:revision>43</cp:revision>
  <cp:lastPrinted>2019-01-31T02:02:33Z</cp:lastPrinted>
  <dcterms:modified xsi:type="dcterms:W3CDTF">2019-02-05T04:56:44Z</dcterms:modified>
</cp:coreProperties>
</file>